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5" d="100"/>
          <a:sy n="125" d="100"/>
        </p:scale>
        <p:origin x="11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37637362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84" name="Shape 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40544492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38" name="Shape 1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237976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44" name="Shape 1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104103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50" name="Shape 1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4155334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r>
              <a:rPr lang="x-none"/>
              <a:t>Da dette skal handle om primærforebygging - kjapp oversikt over nivåer</a:t>
            </a:r>
          </a:p>
        </p:txBody>
      </p:sp>
      <p:sp>
        <p:nvSpPr>
          <p:cNvPr id="90" name="Shape 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199108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96" name="Shape 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667248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02" name="Shape 1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023947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382826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14" name="Shape 1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457667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20" name="Shape 1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308293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26" name="Shape 1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971969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32" name="Shape 1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125491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tellysbild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2" name="Shape 12"/>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Arial"/>
              <a:buNone/>
              <a:defRPr/>
            </a:lvl1pPr>
            <a:lvl2pPr marL="457200" marR="0" indent="0" algn="ctr" rtl="0">
              <a:spcBef>
                <a:spcPts val="560"/>
              </a:spcBef>
              <a:buClr>
                <a:srgbClr val="888888"/>
              </a:buClr>
              <a:buFont typeface="Arial"/>
              <a:buNone/>
              <a:defRPr/>
            </a:lvl2pPr>
            <a:lvl3pPr marL="914400" marR="0" indent="0" algn="ctr" rtl="0">
              <a:spcBef>
                <a:spcPts val="480"/>
              </a:spcBef>
              <a:buClr>
                <a:srgbClr val="888888"/>
              </a:buClr>
              <a:buFont typeface="Arial"/>
              <a:buNone/>
              <a:defRPr/>
            </a:lvl3pPr>
            <a:lvl4pPr marL="1371600" marR="0" indent="0" algn="ctr" rtl="0">
              <a:spcBef>
                <a:spcPts val="400"/>
              </a:spcBef>
              <a:buClr>
                <a:srgbClr val="888888"/>
              </a:buClr>
              <a:buFont typeface="Arial"/>
              <a:buNone/>
              <a:defRPr/>
            </a:lvl4pPr>
            <a:lvl5pPr marL="1828800" marR="0" indent="0" algn="ctr" rtl="0">
              <a:spcBef>
                <a:spcPts val="400"/>
              </a:spcBef>
              <a:buClr>
                <a:srgbClr val="888888"/>
              </a:buClr>
              <a:buFont typeface="Arial"/>
              <a:buNone/>
              <a:defRPr/>
            </a:lvl5pPr>
            <a:lvl6pPr marL="2286000" marR="0" indent="0" algn="ctr" rtl="0">
              <a:spcBef>
                <a:spcPts val="400"/>
              </a:spcBef>
              <a:buClr>
                <a:srgbClr val="888888"/>
              </a:buClr>
              <a:buFont typeface="Arial"/>
              <a:buNone/>
              <a:defRPr/>
            </a:lvl6pPr>
            <a:lvl7pPr marL="2743200" marR="0" indent="0" algn="ctr" rtl="0">
              <a:spcBef>
                <a:spcPts val="400"/>
              </a:spcBef>
              <a:buClr>
                <a:srgbClr val="888888"/>
              </a:buClr>
              <a:buFont typeface="Arial"/>
              <a:buNone/>
              <a:defRPr/>
            </a:lvl7pPr>
            <a:lvl8pPr marL="3200400" marR="0" indent="0" algn="ctr" rtl="0">
              <a:spcBef>
                <a:spcPts val="400"/>
              </a:spcBef>
              <a:buClr>
                <a:srgbClr val="888888"/>
              </a:buClr>
              <a:buFont typeface="Arial"/>
              <a:buNone/>
              <a:defRPr/>
            </a:lvl8pPr>
            <a:lvl9pPr marL="3657600" marR="0" indent="0" algn="ctr" rtl="0">
              <a:spcBef>
                <a:spcPts val="400"/>
              </a:spcBef>
              <a:buClr>
                <a:srgbClr val="888888"/>
              </a:buClr>
              <a:buFont typeface="Arial"/>
              <a:buNone/>
              <a:defRPr/>
            </a:lvl9pPr>
          </a:lstStyle>
          <a:p>
            <a:endParaRPr/>
          </a:p>
        </p:txBody>
      </p:sp>
      <p:sp>
        <p:nvSpPr>
          <p:cNvPr id="13" name="Shape 1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4" name="Shape 1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 name="Shape 15"/>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Loddrett tekst">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9" name="Shape 69"/>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70" name="Shape 7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1" name="Shape 7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2" name="Shape 7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Loddrett tittel og tekst">
    <p:spTree>
      <p:nvGrpSpPr>
        <p:cNvPr id="1" name="Shape 73"/>
        <p:cNvGrpSpPr/>
        <p:nvPr/>
      </p:nvGrpSpPr>
      <p:grpSpPr>
        <a:xfrm>
          <a:off x="0" y="0"/>
          <a:ext cx="0" cy="0"/>
          <a:chOff x="0" y="0"/>
          <a:chExt cx="0" cy="0"/>
        </a:xfrm>
      </p:grpSpPr>
      <p:sp>
        <p:nvSpPr>
          <p:cNvPr id="74" name="Shape 74"/>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5" name="Shape 75"/>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tel og innhold">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 name="Shape 18"/>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19" name="Shape 1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0" name="Shape 2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 name="Shape 21"/>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Inndelingsoverskrift">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4" name="Shape 24"/>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7" name="Shape 27"/>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o innholdsdeler">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0" name="Shape 30"/>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1" name="Shape 31"/>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2" name="Shape 3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3" name="Shape 3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4" name="Shape 34"/>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Sammenligning">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7" name="Shape 37"/>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38" name="Shape 38"/>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9" name="Shape 39"/>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0" name="Shape 40"/>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Bare tittel">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6" name="Shape 4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7" name="Shape 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8" name="Shape 4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Tom">
    <p:spTree>
      <p:nvGrpSpPr>
        <p:cNvPr id="1" name="Shape 49"/>
        <p:cNvGrpSpPr/>
        <p:nvPr/>
      </p:nvGrpSpPr>
      <p:grpSpPr>
        <a:xfrm>
          <a:off x="0" y="0"/>
          <a:ext cx="0" cy="0"/>
          <a:chOff x="0" y="0"/>
          <a:chExt cx="0" cy="0"/>
        </a:xfrm>
      </p:grpSpPr>
      <p:sp>
        <p:nvSpPr>
          <p:cNvPr id="50" name="Shape 5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1" name="Shape 5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2" name="Shape 5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Innhold med tekst">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5" name="Shape 55"/>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6" name="Shape 56"/>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Bilde med tekst">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2" name="Shape 62"/>
          <p:cNvSpPr>
            <a:spLocks noGrp="1"/>
          </p:cNvSpPr>
          <p:nvPr>
            <p:ph type="pic" idx="2"/>
          </p:nvPr>
        </p:nvSpPr>
        <p:spPr>
          <a:xfrm>
            <a:off x="1792288" y="612775"/>
            <a:ext cx="5486399" cy="4114800"/>
          </a:xfrm>
          <a:prstGeom prst="rect">
            <a:avLst/>
          </a:prstGeom>
          <a:noFill/>
          <a:ln>
            <a:noFill/>
          </a:ln>
        </p:spPr>
      </p:sp>
      <p:sp>
        <p:nvSpPr>
          <p:cNvPr id="63" name="Shape 63"/>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4" name="Shape 6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5" name="Shape 6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6" name="Shape 6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Arial"/>
              <a:buChar char="•"/>
              <a:defRPr/>
            </a:lvl1pPr>
            <a:lvl2pPr marL="742950" marR="0" indent="-107950" algn="l" rtl="0">
              <a:spcBef>
                <a:spcPts val="560"/>
              </a:spcBef>
              <a:buClr>
                <a:schemeClr val="dk1"/>
              </a:buClr>
              <a:buFont typeface="Arial"/>
              <a:buChar char="–"/>
              <a:defRPr/>
            </a:lvl2pPr>
            <a:lvl3pPr marL="1143000" marR="0" indent="-76200" algn="l" rtl="0">
              <a:spcBef>
                <a:spcPts val="480"/>
              </a:spcBef>
              <a:buClr>
                <a:schemeClr val="dk1"/>
              </a:buClr>
              <a:buFont typeface="Arial"/>
              <a:buChar char="•"/>
              <a:defRPr/>
            </a:lvl3pPr>
            <a:lvl4pPr marL="1600200" marR="0" indent="-101600" algn="l" rtl="0">
              <a:spcBef>
                <a:spcPts val="400"/>
              </a:spcBef>
              <a:buClr>
                <a:schemeClr val="dk1"/>
              </a:buClr>
              <a:buFont typeface="Arial"/>
              <a:buChar char="–"/>
              <a:defRPr/>
            </a:lvl4pPr>
            <a:lvl5pPr marL="2057400" marR="0" indent="-101600" algn="l" rtl="0">
              <a:spcBef>
                <a:spcPts val="400"/>
              </a:spcBef>
              <a:buClr>
                <a:schemeClr val="dk1"/>
              </a:buClr>
              <a:buFont typeface="Arial"/>
              <a:buChar char="»"/>
              <a:defRPr/>
            </a:lvl5pPr>
            <a:lvl6pPr marL="2514600" marR="0" indent="-101600" algn="l" rtl="0">
              <a:spcBef>
                <a:spcPts val="400"/>
              </a:spcBef>
              <a:buClr>
                <a:schemeClr val="dk1"/>
              </a:buClr>
              <a:buFont typeface="Arial"/>
              <a:buChar char="•"/>
              <a:defRPr/>
            </a:lvl6pPr>
            <a:lvl7pPr marL="2971800" marR="0" indent="-101600" algn="l" rtl="0">
              <a:spcBef>
                <a:spcPts val="400"/>
              </a:spcBef>
              <a:buClr>
                <a:schemeClr val="dk1"/>
              </a:buClr>
              <a:buFont typeface="Arial"/>
              <a:buChar char="•"/>
              <a:defRPr/>
            </a:lvl7pPr>
            <a:lvl8pPr marL="3429000" marR="0" indent="-101600" algn="l" rtl="0">
              <a:spcBef>
                <a:spcPts val="400"/>
              </a:spcBef>
              <a:buClr>
                <a:schemeClr val="dk1"/>
              </a:buClr>
              <a:buFont typeface="Arial"/>
              <a:buChar char="•"/>
              <a:defRPr/>
            </a:lvl8pPr>
            <a:lvl9pPr marL="3886200" marR="0" indent="-101600" algn="l" rtl="0">
              <a:spcBef>
                <a:spcPts val="400"/>
              </a:spcBef>
              <a:buClr>
                <a:schemeClr val="dk1"/>
              </a:buClr>
              <a:buFont typeface="Arial"/>
              <a:buChar char="•"/>
              <a:defRPr/>
            </a:lvl9pPr>
          </a:lstStyle>
          <a:p>
            <a:endParaRPr/>
          </a:p>
        </p:txBody>
      </p:sp>
      <p:sp>
        <p:nvSpPr>
          <p:cNvPr id="7" name="Shape 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 name="Shape 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 name="Shape 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plosone.org/article/fetchObject.action?uri=info:doi/10.1371/journal.pone.0055312&amp;representation=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ctrTitle"/>
          </p:nvPr>
        </p:nvSpPr>
        <p:spPr>
          <a:xfrm>
            <a:off x="685800" y="2130425"/>
            <a:ext cx="7772400" cy="1470024"/>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x-none" sz="4400">
                <a:solidFill>
                  <a:schemeClr val="dk1"/>
                </a:solidFill>
                <a:latin typeface="Calibri"/>
                <a:ea typeface="Calibri"/>
                <a:cs typeface="Calibri"/>
                <a:sym typeface="Calibri"/>
              </a:rPr>
              <a:t>AIDS 2014: </a:t>
            </a:r>
            <a:br>
              <a:rPr lang="x-none" sz="4400">
                <a:solidFill>
                  <a:schemeClr val="dk1"/>
                </a:solidFill>
                <a:latin typeface="Calibri"/>
                <a:ea typeface="Calibri"/>
                <a:cs typeface="Calibri"/>
                <a:sym typeface="Calibri"/>
              </a:rPr>
            </a:br>
            <a:r>
              <a:rPr lang="x-none" sz="4400">
                <a:solidFill>
                  <a:schemeClr val="dk1"/>
                </a:solidFill>
                <a:latin typeface="Calibri"/>
                <a:ea typeface="Calibri"/>
                <a:cs typeface="Calibri"/>
                <a:sym typeface="Calibri"/>
              </a:rPr>
              <a:t>Betydningen av primærforebygging</a:t>
            </a:r>
          </a:p>
        </p:txBody>
      </p:sp>
      <p:sp>
        <p:nvSpPr>
          <p:cNvPr id="81" name="Shape 81"/>
          <p:cNvSpPr txBox="1">
            <a:spLocks noGrp="1"/>
          </p:cNvSpPr>
          <p:nvPr>
            <p:ph type="subTitle" idx="1"/>
          </p:nvPr>
        </p:nvSpPr>
        <p:spPr>
          <a:xfrm>
            <a:off x="1371600" y="4302025"/>
            <a:ext cx="6400799" cy="1752600"/>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x-none" sz="3200">
                <a:solidFill>
                  <a:srgbClr val="888888"/>
                </a:solidFill>
                <a:latin typeface="Calibri"/>
                <a:ea typeface="Calibri"/>
                <a:cs typeface="Calibri"/>
                <a:sym typeface="Calibri"/>
              </a:rPr>
              <a:t>Helseutvalget, AO/BUM</a:t>
            </a:r>
          </a:p>
          <a:p>
            <a:pPr marL="0" marR="0" lvl="0" indent="0" algn="ctr" rtl="0">
              <a:spcBef>
                <a:spcPts val="0"/>
              </a:spcBef>
              <a:buClr>
                <a:srgbClr val="888888"/>
              </a:buClr>
              <a:buSzPct val="25000"/>
              <a:buFont typeface="Arial"/>
              <a:buNone/>
            </a:pPr>
            <a:r>
              <a:rPr lang="x-none" sz="3200" i="1">
                <a:solidFill>
                  <a:srgbClr val="888888"/>
                </a:solidFill>
                <a:latin typeface="Calibri"/>
                <a:ea typeface="Calibri"/>
                <a:cs typeface="Calibri"/>
                <a:sym typeface="Calibri"/>
              </a:rPr>
              <a:t>Norad, 29.10.2014</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x-none" sz="3950" b="1" i="0" u="none" strike="noStrike" cap="none" baseline="0">
                <a:solidFill>
                  <a:schemeClr val="dk1"/>
                </a:solidFill>
                <a:latin typeface="Calibri"/>
                <a:ea typeface="Calibri"/>
                <a:cs typeface="Calibri"/>
                <a:sym typeface="Calibri"/>
              </a:rPr>
              <a:t>Canadisk konsensus på kondombruk:</a:t>
            </a:r>
          </a:p>
        </p:txBody>
      </p:sp>
      <p:sp>
        <p:nvSpPr>
          <p:cNvPr id="135" name="Shape 135"/>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buClr>
                <a:schemeClr val="dk1"/>
              </a:buClr>
              <a:buSzPct val="97826"/>
              <a:buFont typeface="Arial"/>
              <a:buChar char="•"/>
            </a:pPr>
            <a:r>
              <a:rPr lang="x-none" sz="2250" b="0" i="0" u="none" strike="noStrike" cap="none" baseline="0">
                <a:solidFill>
                  <a:schemeClr val="dk1"/>
                </a:solidFill>
                <a:latin typeface="Calibri"/>
                <a:ea typeface="Calibri"/>
                <a:cs typeface="Calibri"/>
                <a:sym typeface="Calibri"/>
              </a:rPr>
              <a:t>”Kondomer utgjør hjørnesteinen i det hiv-preventive arbeidet. Når kondomet brukes korrekt og ikke ryker, gir kondomet 100 prosent beskyttelse fordi den forhindrer kontakt mellom kroppsvæsker med hiv og målceller for viruset. Befolkningsbaserte undersøkelser viser at selv når man tar høyde for ukorrekt bruk/kondomer som ryker, medfører en konsekvent bruk av kondom en drastisk nedgang i sannsynligheten for at hivviruset overføres.”</a:t>
            </a:r>
          </a:p>
          <a:p>
            <a:pPr marL="342900" marR="0" lvl="0" indent="-342900" algn="l" rtl="0">
              <a:lnSpc>
                <a:spcPct val="80000"/>
              </a:lnSpc>
              <a:spcBef>
                <a:spcPts val="450"/>
              </a:spcBef>
              <a:buClr>
                <a:schemeClr val="dk1"/>
              </a:buClr>
              <a:buSzPct val="97826"/>
              <a:buFont typeface="Arial"/>
              <a:buChar char="•"/>
            </a:pPr>
            <a:r>
              <a:rPr lang="x-none" sz="2250" b="0" i="0" u="none" strike="noStrike" cap="none" baseline="0">
                <a:solidFill>
                  <a:schemeClr val="dk1"/>
                </a:solidFill>
                <a:latin typeface="Calibri"/>
                <a:ea typeface="Calibri"/>
                <a:cs typeface="Calibri"/>
                <a:sym typeface="Calibri"/>
              </a:rPr>
              <a:t>”Ved kondombruk er det </a:t>
            </a:r>
            <a:r>
              <a:rPr lang="x-none" sz="2250" b="1" i="0" u="none" strike="noStrike" cap="none" baseline="0">
                <a:solidFill>
                  <a:schemeClr val="dk1"/>
                </a:solidFill>
                <a:latin typeface="Calibri"/>
                <a:ea typeface="Calibri"/>
                <a:cs typeface="Calibri"/>
                <a:sym typeface="Calibri"/>
              </a:rPr>
              <a:t>en ubetydelig risiko</a:t>
            </a:r>
            <a:r>
              <a:rPr lang="x-none" sz="2250" b="0" i="0" u="none" strike="noStrike" cap="none" baseline="0">
                <a:solidFill>
                  <a:schemeClr val="dk1"/>
                </a:solidFill>
                <a:latin typeface="Calibri"/>
                <a:ea typeface="Calibri"/>
                <a:cs typeface="Calibri"/>
                <a:sym typeface="Calibri"/>
              </a:rPr>
              <a:t> </a:t>
            </a:r>
            <a:r>
              <a:rPr lang="x-none" sz="2250" b="1" i="0" u="none" strike="noStrike" cap="none" baseline="0">
                <a:solidFill>
                  <a:schemeClr val="dk1"/>
                </a:solidFill>
                <a:latin typeface="Calibri"/>
                <a:ea typeface="Calibri"/>
                <a:cs typeface="Calibri"/>
                <a:sym typeface="Calibri"/>
              </a:rPr>
              <a:t>(poses neglible posibility)</a:t>
            </a:r>
            <a:r>
              <a:rPr lang="x-none" sz="2250" b="0" i="0" u="none" strike="noStrike" cap="none" baseline="0">
                <a:solidFill>
                  <a:schemeClr val="dk1"/>
                </a:solidFill>
                <a:latin typeface="Calibri"/>
                <a:ea typeface="Calibri"/>
                <a:cs typeface="Calibri"/>
                <a:sym typeface="Calibri"/>
              </a:rPr>
              <a:t> for at hivviruset overføres ved analsex uavhengig om det anvendes ART eller ikke.”</a:t>
            </a:r>
          </a:p>
          <a:p>
            <a:pPr marL="342900" marR="0" lvl="0" indent="-342900" algn="l" rtl="0">
              <a:lnSpc>
                <a:spcPct val="80000"/>
              </a:lnSpc>
              <a:spcBef>
                <a:spcPts val="450"/>
              </a:spcBef>
              <a:buClr>
                <a:schemeClr val="dk1"/>
              </a:buClr>
              <a:buSzPct val="97826"/>
              <a:buFont typeface="Arial"/>
              <a:buChar char="•"/>
            </a:pPr>
            <a:r>
              <a:rPr lang="x-none" sz="2250" b="0" i="0" u="none" strike="noStrike" cap="none" baseline="0">
                <a:solidFill>
                  <a:schemeClr val="dk1"/>
                </a:solidFill>
                <a:latin typeface="Calibri"/>
                <a:ea typeface="Calibri"/>
                <a:cs typeface="Calibri"/>
                <a:sym typeface="Calibri"/>
              </a:rPr>
              <a:t>”Når hivpositive er velbehandlet (ART) er det </a:t>
            </a:r>
            <a:r>
              <a:rPr lang="x-none" sz="2250" b="1" i="0" u="none" strike="noStrike" cap="none" baseline="0">
                <a:solidFill>
                  <a:schemeClr val="dk1"/>
                </a:solidFill>
                <a:latin typeface="Calibri"/>
                <a:ea typeface="Calibri"/>
                <a:cs typeface="Calibri"/>
                <a:sym typeface="Calibri"/>
              </a:rPr>
              <a:t>formodentlig en ubetydelig risiko (likely poses a negligible posibility)</a:t>
            </a:r>
            <a:r>
              <a:rPr lang="x-none" sz="2250" b="0" i="0" u="none" strike="noStrike" cap="none" baseline="0">
                <a:solidFill>
                  <a:schemeClr val="dk1"/>
                </a:solidFill>
                <a:latin typeface="Calibri"/>
                <a:ea typeface="Calibri"/>
                <a:cs typeface="Calibri"/>
                <a:sym typeface="Calibri"/>
              </a:rPr>
              <a:t> for at hivviruset overføres ved analsex selv når det ikke brukes kondom.”</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x-none" sz="2150" b="1" i="0" u="none" strike="noStrike" cap="none" baseline="0">
                <a:solidFill>
                  <a:schemeClr val="dk1"/>
                </a:solidFill>
                <a:latin typeface="Calibri"/>
                <a:ea typeface="Calibri"/>
                <a:cs typeface="Calibri"/>
                <a:sym typeface="Calibri"/>
              </a:rPr>
              <a:t>HIV epidemiology and behavioural outcomes: towards control? Satellite session: Primary prevention among gay men. Why do we need it? Dr. Peter Saxon/Gay Men’s sexual health reseach group.</a:t>
            </a:r>
          </a:p>
        </p:txBody>
      </p:sp>
      <p:sp>
        <p:nvSpPr>
          <p:cNvPr id="141" name="Shape 141"/>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buClr>
                <a:schemeClr val="dk1"/>
              </a:buClr>
              <a:buSzPct val="100000"/>
              <a:buFont typeface="Arial"/>
              <a:buChar char="•"/>
            </a:pPr>
            <a:r>
              <a:rPr lang="x-none" sz="1700" b="0" i="0" u="none" strike="noStrike" cap="none" baseline="0">
                <a:solidFill>
                  <a:schemeClr val="dk1"/>
                </a:solidFill>
                <a:latin typeface="Calibri"/>
                <a:ea typeface="Calibri"/>
                <a:cs typeface="Calibri"/>
                <a:sym typeface="Calibri"/>
              </a:rPr>
              <a:t>Viser til at New Zealand synes å ha større kontroll over hivepidemien enn land det er naturlig å sammenligne seg med. Det skyldes at helsemyndighetene/NGOer ikke har satset ensidig på medisinlinjen som hivstrategi. Kondombruken blant MSM i New Zealand er opprettholdt på et tilnærmet pre-ART nivå. </a:t>
            </a:r>
          </a:p>
          <a:p>
            <a:pPr marL="342900" marR="0" lvl="0" indent="-236220" algn="l" rtl="0">
              <a:lnSpc>
                <a:spcPct val="80000"/>
              </a:lnSpc>
              <a:spcBef>
                <a:spcPts val="336"/>
              </a:spcBef>
              <a:buClr>
                <a:schemeClr val="dk1"/>
              </a:buClr>
              <a:buFont typeface="Arial"/>
              <a:buNone/>
            </a:pPr>
            <a:endParaRPr sz="1700" b="0" i="0" u="none" strike="noStrike" cap="none" baseline="0">
              <a:solidFill>
                <a:schemeClr val="dk1"/>
              </a:solidFill>
              <a:latin typeface="Calibri"/>
              <a:ea typeface="Calibri"/>
              <a:cs typeface="Calibri"/>
              <a:sym typeface="Calibri"/>
            </a:endParaRPr>
          </a:p>
          <a:p>
            <a:pPr marL="342900" marR="0" lvl="0" indent="-342900" algn="l" rtl="0">
              <a:lnSpc>
                <a:spcPct val="80000"/>
              </a:lnSpc>
              <a:spcBef>
                <a:spcPts val="340"/>
              </a:spcBef>
              <a:buClr>
                <a:schemeClr val="dk1"/>
              </a:buClr>
              <a:buSzPct val="100000"/>
              <a:buFont typeface="Arial"/>
              <a:buChar char="•"/>
            </a:pPr>
            <a:r>
              <a:rPr lang="x-none" sz="1700" b="0" i="0" u="none" strike="noStrike" cap="none" baseline="0">
                <a:solidFill>
                  <a:schemeClr val="dk1"/>
                </a:solidFill>
                <a:latin typeface="Calibri"/>
                <a:ea typeface="Calibri"/>
                <a:cs typeface="Calibri"/>
                <a:sym typeface="Calibri"/>
              </a:rPr>
              <a:t>10 grunner til å anbefale konsekvent/uforbeholden kondombruk ved analsex blant menn som har sex med menn:</a:t>
            </a:r>
          </a:p>
          <a:p>
            <a:pPr marL="342900" marR="0" lvl="0" indent="-342900" algn="l" rtl="0">
              <a:lnSpc>
                <a:spcPct val="80000"/>
              </a:lnSpc>
              <a:spcBef>
                <a:spcPts val="340"/>
              </a:spcBef>
              <a:buClr>
                <a:schemeClr val="dk1"/>
              </a:buClr>
              <a:buSzPct val="100000"/>
              <a:buFont typeface="Arial"/>
              <a:buChar char="•"/>
            </a:pPr>
            <a:r>
              <a:rPr lang="x-none" sz="1700" b="0" i="0" u="none" strike="noStrike" cap="none" baseline="0">
                <a:solidFill>
                  <a:schemeClr val="dk1"/>
                </a:solidFill>
                <a:latin typeface="Calibri"/>
                <a:ea typeface="Calibri"/>
                <a:cs typeface="Calibri"/>
                <a:sym typeface="Calibri"/>
              </a:rPr>
              <a:t>effektivt</a:t>
            </a:r>
          </a:p>
          <a:p>
            <a:pPr marL="342900" marR="0" lvl="0" indent="-342900" algn="l" rtl="0">
              <a:lnSpc>
                <a:spcPct val="80000"/>
              </a:lnSpc>
              <a:spcBef>
                <a:spcPts val="340"/>
              </a:spcBef>
              <a:buClr>
                <a:schemeClr val="dk1"/>
              </a:buClr>
              <a:buSzPct val="100000"/>
              <a:buFont typeface="Arial"/>
              <a:buChar char="•"/>
            </a:pPr>
            <a:r>
              <a:rPr lang="x-none" sz="1700" b="0" i="0" u="none" strike="noStrike" cap="none" baseline="0">
                <a:solidFill>
                  <a:schemeClr val="dk1"/>
                </a:solidFill>
                <a:latin typeface="Calibri"/>
                <a:ea typeface="Calibri"/>
                <a:cs typeface="Calibri"/>
                <a:sym typeface="Calibri"/>
              </a:rPr>
              <a:t>sikkert</a:t>
            </a:r>
          </a:p>
          <a:p>
            <a:pPr marL="342900" marR="0" lvl="0" indent="-342900" algn="l" rtl="0">
              <a:lnSpc>
                <a:spcPct val="80000"/>
              </a:lnSpc>
              <a:spcBef>
                <a:spcPts val="340"/>
              </a:spcBef>
              <a:buClr>
                <a:schemeClr val="dk1"/>
              </a:buClr>
              <a:buSzPct val="100000"/>
              <a:buFont typeface="Arial"/>
              <a:buChar char="•"/>
            </a:pPr>
            <a:r>
              <a:rPr lang="x-none" sz="1700" b="0" i="0" u="none" strike="noStrike" cap="none" baseline="0">
                <a:solidFill>
                  <a:schemeClr val="dk1"/>
                </a:solidFill>
                <a:latin typeface="Calibri"/>
                <a:ea typeface="Calibri"/>
                <a:cs typeface="Calibri"/>
                <a:sym typeface="Calibri"/>
              </a:rPr>
              <a:t>verifiserbar metode</a:t>
            </a:r>
          </a:p>
          <a:p>
            <a:pPr marL="342900" marR="0" lvl="0" indent="-342900" algn="l" rtl="0">
              <a:lnSpc>
                <a:spcPct val="80000"/>
              </a:lnSpc>
              <a:spcBef>
                <a:spcPts val="340"/>
              </a:spcBef>
              <a:buClr>
                <a:schemeClr val="dk1"/>
              </a:buClr>
              <a:buSzPct val="100000"/>
              <a:buFont typeface="Arial"/>
              <a:buChar char="•"/>
            </a:pPr>
            <a:r>
              <a:rPr lang="x-none" sz="1700" b="0" i="0" u="none" strike="noStrike" cap="none" baseline="0">
                <a:solidFill>
                  <a:schemeClr val="dk1"/>
                </a:solidFill>
                <a:latin typeface="Calibri"/>
                <a:ea typeface="Calibri"/>
                <a:cs typeface="Calibri"/>
                <a:sym typeface="Calibri"/>
              </a:rPr>
              <a:t>enkelt</a:t>
            </a:r>
          </a:p>
          <a:p>
            <a:pPr marL="342900" marR="0" lvl="0" indent="-342900" algn="l" rtl="0">
              <a:lnSpc>
                <a:spcPct val="80000"/>
              </a:lnSpc>
              <a:spcBef>
                <a:spcPts val="340"/>
              </a:spcBef>
              <a:buClr>
                <a:schemeClr val="dk1"/>
              </a:buClr>
              <a:buSzPct val="100000"/>
              <a:buFont typeface="Arial"/>
              <a:buChar char="•"/>
            </a:pPr>
            <a:r>
              <a:rPr lang="x-none" sz="1700" b="0" i="0" u="none" strike="noStrike" cap="none" baseline="0">
                <a:solidFill>
                  <a:schemeClr val="dk1"/>
                </a:solidFill>
                <a:latin typeface="Calibri"/>
                <a:ea typeface="Calibri"/>
                <a:cs typeface="Calibri"/>
                <a:sym typeface="Calibri"/>
              </a:rPr>
              <a:t>billig</a:t>
            </a:r>
          </a:p>
          <a:p>
            <a:pPr marL="342900" marR="0" lvl="0" indent="-342900" algn="l" rtl="0">
              <a:lnSpc>
                <a:spcPct val="80000"/>
              </a:lnSpc>
              <a:spcBef>
                <a:spcPts val="340"/>
              </a:spcBef>
              <a:buClr>
                <a:schemeClr val="dk1"/>
              </a:buClr>
              <a:buSzPct val="100000"/>
              <a:buFont typeface="Arial"/>
              <a:buChar char="•"/>
            </a:pPr>
            <a:r>
              <a:rPr lang="x-none" sz="1700" b="0" i="0" u="none" strike="noStrike" cap="none" baseline="0">
                <a:solidFill>
                  <a:schemeClr val="dk1"/>
                </a:solidFill>
                <a:latin typeface="Calibri"/>
                <a:ea typeface="Calibri"/>
                <a:cs typeface="Calibri"/>
                <a:sym typeface="Calibri"/>
              </a:rPr>
              <a:t>håndterbart</a:t>
            </a:r>
          </a:p>
          <a:p>
            <a:pPr marL="342900" marR="0" lvl="0" indent="-342900" algn="l" rtl="0">
              <a:lnSpc>
                <a:spcPct val="80000"/>
              </a:lnSpc>
              <a:spcBef>
                <a:spcPts val="340"/>
              </a:spcBef>
              <a:buClr>
                <a:schemeClr val="dk1"/>
              </a:buClr>
              <a:buSzPct val="100000"/>
              <a:buFont typeface="Arial"/>
              <a:buChar char="•"/>
            </a:pPr>
            <a:r>
              <a:rPr lang="x-none" sz="1700" b="0" i="0" u="none" strike="noStrike" cap="none" baseline="0">
                <a:solidFill>
                  <a:schemeClr val="dk1"/>
                </a:solidFill>
                <a:latin typeface="Calibri"/>
                <a:ea typeface="Calibri"/>
                <a:cs typeface="Calibri"/>
                <a:sym typeface="Calibri"/>
              </a:rPr>
              <a:t>bærekraftig prevensjon</a:t>
            </a:r>
          </a:p>
          <a:p>
            <a:pPr marL="342900" marR="0" lvl="0" indent="-342900" algn="l" rtl="0">
              <a:lnSpc>
                <a:spcPct val="80000"/>
              </a:lnSpc>
              <a:spcBef>
                <a:spcPts val="340"/>
              </a:spcBef>
              <a:buClr>
                <a:schemeClr val="dk1"/>
              </a:buClr>
              <a:buSzPct val="100000"/>
              <a:buFont typeface="Arial"/>
              <a:buChar char="•"/>
            </a:pPr>
            <a:r>
              <a:rPr lang="x-none" sz="1700" b="0" i="0" u="none" strike="noStrike" cap="none" baseline="0">
                <a:solidFill>
                  <a:schemeClr val="dk1"/>
                </a:solidFill>
                <a:latin typeface="Calibri"/>
                <a:ea typeface="Calibri"/>
                <a:cs typeface="Calibri"/>
                <a:sym typeface="Calibri"/>
              </a:rPr>
              <a:t>lett å markedsføre</a:t>
            </a:r>
          </a:p>
          <a:p>
            <a:pPr marL="342900" marR="0" lvl="0" indent="-342900" algn="l" rtl="0">
              <a:lnSpc>
                <a:spcPct val="80000"/>
              </a:lnSpc>
              <a:spcBef>
                <a:spcPts val="340"/>
              </a:spcBef>
              <a:buClr>
                <a:schemeClr val="dk1"/>
              </a:buClr>
              <a:buSzPct val="100000"/>
              <a:buFont typeface="Arial"/>
              <a:buChar char="•"/>
            </a:pPr>
            <a:r>
              <a:rPr lang="x-none" sz="1700" b="0" i="0" u="none" strike="noStrike" cap="none" baseline="0">
                <a:solidFill>
                  <a:schemeClr val="dk1"/>
                </a:solidFill>
                <a:latin typeface="Calibri"/>
                <a:ea typeface="Calibri"/>
                <a:cs typeface="Calibri"/>
                <a:sym typeface="Calibri"/>
              </a:rPr>
              <a:t>gir mestringsfølelse</a:t>
            </a:r>
          </a:p>
          <a:p>
            <a:pPr marL="342900" marR="0" lvl="0" indent="-342900" algn="l" rtl="0">
              <a:lnSpc>
                <a:spcPct val="80000"/>
              </a:lnSpc>
              <a:spcBef>
                <a:spcPts val="340"/>
              </a:spcBef>
              <a:buClr>
                <a:schemeClr val="dk1"/>
              </a:buClr>
              <a:buSzPct val="100000"/>
              <a:buFont typeface="Arial"/>
              <a:buChar char="•"/>
            </a:pPr>
            <a:r>
              <a:rPr lang="x-none" sz="1700" b="0" i="0" u="none" strike="noStrike" cap="none" baseline="0">
                <a:solidFill>
                  <a:schemeClr val="dk1"/>
                </a:solidFill>
                <a:latin typeface="Calibri"/>
                <a:ea typeface="Calibri"/>
                <a:cs typeface="Calibri"/>
                <a:sym typeface="Calibri"/>
              </a:rPr>
              <a:t>akseptert av målgruppen</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x-none" sz="2900" b="1">
                <a:solidFill>
                  <a:schemeClr val="dk1"/>
                </a:solidFill>
                <a:latin typeface="Calibri"/>
                <a:ea typeface="Calibri"/>
                <a:cs typeface="Calibri"/>
                <a:sym typeface="Calibri"/>
              </a:rPr>
              <a:t>Alle virkemidler samtidig </a:t>
            </a:r>
          </a:p>
          <a:p>
            <a:pPr marL="0" marR="0" lvl="0" indent="0" algn="ctr" rtl="0">
              <a:spcBef>
                <a:spcPts val="0"/>
              </a:spcBef>
              <a:buClr>
                <a:schemeClr val="dk1"/>
              </a:buClr>
              <a:buSzPct val="25000"/>
              <a:buFont typeface="Calibri"/>
              <a:buNone/>
            </a:pPr>
            <a:r>
              <a:rPr lang="x-none" sz="2900" b="1">
                <a:solidFill>
                  <a:schemeClr val="dk1"/>
                </a:solidFill>
                <a:latin typeface="Calibri"/>
                <a:ea typeface="Calibri"/>
                <a:cs typeface="Calibri"/>
                <a:sym typeface="Calibri"/>
              </a:rPr>
              <a:t>- kondomer, testing og behandling</a:t>
            </a:r>
          </a:p>
        </p:txBody>
      </p:sp>
      <p:sp>
        <p:nvSpPr>
          <p:cNvPr id="147" name="Shape 147"/>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0" lvl="0" indent="0" rtl="0">
              <a:lnSpc>
                <a:spcPct val="115000"/>
              </a:lnSpc>
              <a:spcBef>
                <a:spcPts val="0"/>
              </a:spcBef>
              <a:buClr>
                <a:schemeClr val="dk1"/>
              </a:buClr>
              <a:buSzPct val="50000"/>
              <a:buFont typeface="Arial"/>
              <a:buNone/>
            </a:pPr>
            <a:r>
              <a:rPr lang="x-none" sz="2200" b="1">
                <a:solidFill>
                  <a:schemeClr val="dk1"/>
                </a:solidFill>
                <a:latin typeface="Calibri"/>
                <a:ea typeface="Calibri"/>
                <a:cs typeface="Calibri"/>
                <a:sym typeface="Calibri"/>
              </a:rPr>
              <a:t>Valerie Delpech (UK): </a:t>
            </a:r>
          </a:p>
          <a:p>
            <a:pPr marL="0" lvl="0" indent="0" rtl="0">
              <a:lnSpc>
                <a:spcPct val="115000"/>
              </a:lnSpc>
              <a:spcBef>
                <a:spcPts val="0"/>
              </a:spcBef>
              <a:buClr>
                <a:schemeClr val="dk1"/>
              </a:buClr>
              <a:buSzPct val="50000"/>
              <a:buFont typeface="Arial"/>
              <a:buNone/>
            </a:pPr>
            <a:r>
              <a:rPr lang="x-none" sz="2200">
                <a:solidFill>
                  <a:schemeClr val="dk1"/>
                </a:solidFill>
                <a:latin typeface="Calibri"/>
                <a:ea typeface="Calibri"/>
                <a:cs typeface="Calibri"/>
                <a:sym typeface="Calibri"/>
              </a:rPr>
              <a:t>Kontroll av hivepidemien krever at man bruker alle virkemidler man har samtidig. Man må teste i vei for å diagnostisere tidlig og så behandle, men dette er ikke nok. Vel så viktig er det å øke volumet på kondombruken.</a:t>
            </a:r>
          </a:p>
          <a:p>
            <a:pPr marL="0" lvl="0" indent="0" rtl="0">
              <a:lnSpc>
                <a:spcPct val="115000"/>
              </a:lnSpc>
              <a:spcBef>
                <a:spcPts val="0"/>
              </a:spcBef>
              <a:buClr>
                <a:schemeClr val="dk1"/>
              </a:buClr>
              <a:buFont typeface="Arial"/>
              <a:buNone/>
            </a:pPr>
            <a:endParaRPr sz="2200">
              <a:solidFill>
                <a:schemeClr val="dk1"/>
              </a:solidFill>
              <a:latin typeface="Calibri"/>
              <a:ea typeface="Calibri"/>
              <a:cs typeface="Calibri"/>
              <a:sym typeface="Calibri"/>
            </a:endParaRPr>
          </a:p>
          <a:p>
            <a:pPr marL="0" lvl="0" indent="0" rtl="0">
              <a:lnSpc>
                <a:spcPct val="115000"/>
              </a:lnSpc>
              <a:spcBef>
                <a:spcPts val="0"/>
              </a:spcBef>
              <a:buClr>
                <a:schemeClr val="dk1"/>
              </a:buClr>
              <a:buSzPct val="50000"/>
              <a:buFont typeface="Arial"/>
              <a:buNone/>
            </a:pPr>
            <a:r>
              <a:rPr lang="x-none" sz="2200" b="1">
                <a:solidFill>
                  <a:schemeClr val="dk1"/>
                </a:solidFill>
                <a:latin typeface="Calibri"/>
                <a:ea typeface="Calibri"/>
                <a:cs typeface="Calibri"/>
                <a:sym typeface="Calibri"/>
              </a:rPr>
              <a:t>Bente Bergersen (</a:t>
            </a:r>
            <a:r>
              <a:rPr lang="x-none" sz="2200">
                <a:solidFill>
                  <a:srgbClr val="222222"/>
                </a:solidFill>
              </a:rPr>
              <a:t>Overlege dr. med. Infeksjonsmedisinsk avdeling Ullevål): </a:t>
            </a:r>
          </a:p>
          <a:p>
            <a:pPr marL="0" lvl="0" indent="0" rtl="0">
              <a:lnSpc>
                <a:spcPct val="115000"/>
              </a:lnSpc>
              <a:spcBef>
                <a:spcPts val="0"/>
              </a:spcBef>
              <a:buClr>
                <a:schemeClr val="dk1"/>
              </a:buClr>
              <a:buSzPct val="50000"/>
              <a:buFont typeface="Arial"/>
              <a:buNone/>
            </a:pPr>
            <a:r>
              <a:rPr lang="x-none" sz="2200">
                <a:solidFill>
                  <a:srgbClr val="222222"/>
                </a:solidFill>
              </a:rPr>
              <a:t>“Vi må revitalisere kondomet igjen, uavhengig av hiv/soi-status. Økt fokus på kondomer!”</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x-none" sz="4400" b="0" i="0" u="none" strike="noStrike" cap="none" baseline="0">
                <a:solidFill>
                  <a:schemeClr val="dk1"/>
                </a:solidFill>
                <a:latin typeface="Calibri"/>
                <a:ea typeface="Calibri"/>
                <a:cs typeface="Calibri"/>
                <a:sym typeface="Calibri"/>
              </a:rPr>
              <a:t>WHO. Forebyggingsmodell. </a:t>
            </a:r>
          </a:p>
        </p:txBody>
      </p:sp>
      <p:sp>
        <p:nvSpPr>
          <p:cNvPr id="87" name="Shape 87"/>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buClr>
                <a:schemeClr val="dk1"/>
              </a:buClr>
              <a:buSzPct val="100000"/>
              <a:buFont typeface="Arial"/>
              <a:buChar char="•"/>
            </a:pPr>
            <a:r>
              <a:rPr lang="x-none" sz="2500" b="0" i="0" u="none" strike="noStrike" cap="none" baseline="0">
                <a:solidFill>
                  <a:schemeClr val="dk1"/>
                </a:solidFill>
                <a:latin typeface="Calibri"/>
                <a:ea typeface="Calibri"/>
                <a:cs typeface="Calibri"/>
                <a:sym typeface="Calibri"/>
              </a:rPr>
              <a:t>Fire nivåer det er mulig å drive hivforebygging på;</a:t>
            </a:r>
          </a:p>
          <a:p>
            <a:pPr marL="342900" marR="0" lvl="0" indent="-342900" algn="l" rtl="0">
              <a:lnSpc>
                <a:spcPct val="80000"/>
              </a:lnSpc>
              <a:spcBef>
                <a:spcPts val="500"/>
              </a:spcBef>
              <a:buClr>
                <a:schemeClr val="dk1"/>
              </a:buClr>
              <a:buSzPct val="100000"/>
              <a:buFont typeface="Arial"/>
              <a:buChar char="•"/>
            </a:pPr>
            <a:r>
              <a:rPr lang="x-none" sz="2500" b="0" i="0" u="none" strike="noStrike" cap="none" baseline="0">
                <a:solidFill>
                  <a:schemeClr val="dk1"/>
                </a:solidFill>
                <a:latin typeface="Calibri"/>
                <a:ea typeface="Calibri"/>
                <a:cs typeface="Calibri"/>
                <a:sym typeface="Calibri"/>
              </a:rPr>
              <a:t>1)   Primordialt nivå/samfunnsstrukturelt: Underliggende samfunnsstrukturelle, kulturelle, politiske/juridiske eller økonomiske forhold som kan bidra til spredningen av hiv – med fokus på risikogrupper.</a:t>
            </a:r>
          </a:p>
          <a:p>
            <a:pPr marL="342900" marR="0" lvl="0" indent="-342900" algn="l" rtl="0">
              <a:lnSpc>
                <a:spcPct val="80000"/>
              </a:lnSpc>
              <a:spcBef>
                <a:spcPts val="500"/>
              </a:spcBef>
              <a:buClr>
                <a:schemeClr val="dk1"/>
              </a:buClr>
              <a:buSzPct val="100000"/>
              <a:buFont typeface="Arial"/>
              <a:buChar char="•"/>
            </a:pPr>
            <a:r>
              <a:rPr lang="x-none" sz="2500" b="0" i="0" u="none" strike="noStrike" cap="none" baseline="0">
                <a:solidFill>
                  <a:schemeClr val="dk1"/>
                </a:solidFill>
                <a:latin typeface="Calibri"/>
                <a:ea typeface="Calibri"/>
                <a:cs typeface="Calibri"/>
                <a:sym typeface="Calibri"/>
              </a:rPr>
              <a:t>2)   Primærforebygging: Atferd/atferdsmønster som bidrar til spredningen av hiv -med fokus på hivnegative MSM.</a:t>
            </a:r>
          </a:p>
          <a:p>
            <a:pPr marL="342900" marR="0" lvl="0" indent="-342900" algn="l" rtl="0">
              <a:lnSpc>
                <a:spcPct val="80000"/>
              </a:lnSpc>
              <a:spcBef>
                <a:spcPts val="500"/>
              </a:spcBef>
              <a:buClr>
                <a:schemeClr val="dk1"/>
              </a:buClr>
              <a:buSzPct val="100000"/>
              <a:buFont typeface="Arial"/>
              <a:buChar char="•"/>
            </a:pPr>
            <a:r>
              <a:rPr lang="x-none" sz="2500" b="0" i="0" u="none" strike="noStrike" cap="none" baseline="0">
                <a:solidFill>
                  <a:schemeClr val="dk1"/>
                </a:solidFill>
                <a:latin typeface="Calibri"/>
                <a:ea typeface="Calibri"/>
                <a:cs typeface="Calibri"/>
                <a:sym typeface="Calibri"/>
              </a:rPr>
              <a:t>3)   Sekundærforebygging: Atferd/atferdsmønster og medisinske aspekter som bidrar til spredning av hiv – med fokus på hivpositive MSM.</a:t>
            </a:r>
          </a:p>
          <a:p>
            <a:pPr marL="342900" marR="0" lvl="0" indent="-342900" algn="l" rtl="0">
              <a:lnSpc>
                <a:spcPct val="80000"/>
              </a:lnSpc>
              <a:spcBef>
                <a:spcPts val="500"/>
              </a:spcBef>
              <a:buClr>
                <a:schemeClr val="dk1"/>
              </a:buClr>
              <a:buSzPct val="100000"/>
              <a:buFont typeface="Arial"/>
              <a:buChar char="•"/>
            </a:pPr>
            <a:r>
              <a:rPr lang="x-none" sz="2500" b="0" i="0" u="none" strike="noStrike" cap="none" baseline="0">
                <a:solidFill>
                  <a:schemeClr val="dk1"/>
                </a:solidFill>
                <a:latin typeface="Calibri"/>
                <a:ea typeface="Calibri"/>
                <a:cs typeface="Calibri"/>
                <a:sym typeface="Calibri"/>
              </a:rPr>
              <a:t>4)   Tertiær: Andre medisinske aspekter som øker risikoen for overføring av hiv med fokus på hivpositive MSM. For eksempel bruk av rusmidler og håndtering av SOIer.</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x-none" sz="3950" b="0" i="0" u="none" strike="noStrike" cap="none" baseline="0">
                <a:solidFill>
                  <a:schemeClr val="dk1"/>
                </a:solidFill>
                <a:latin typeface="Calibri"/>
                <a:ea typeface="Calibri"/>
                <a:cs typeface="Calibri"/>
                <a:sym typeface="Calibri"/>
              </a:rPr>
              <a:t>Forebygging i praksis. Amerikanske/engelske helsemyndigheter. </a:t>
            </a:r>
          </a:p>
        </p:txBody>
      </p:sp>
      <p:sp>
        <p:nvSpPr>
          <p:cNvPr id="93" name="Shape 93"/>
          <p:cNvSpPr txBox="1">
            <a:spLocks noGrp="1"/>
          </p:cNvSpPr>
          <p:nvPr>
            <p:ph type="body" idx="1"/>
          </p:nvPr>
        </p:nvSpPr>
        <p:spPr>
          <a:xfrm>
            <a:off x="457200" y="1753750"/>
            <a:ext cx="8229600" cy="4526100"/>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buClr>
                <a:schemeClr val="dk1"/>
              </a:buClr>
              <a:buSzPct val="100000"/>
              <a:buFont typeface="Arial"/>
              <a:buChar char="•"/>
            </a:pPr>
            <a:r>
              <a:rPr lang="x-none" sz="2000" b="0" i="0" u="none" strike="noStrike" cap="none" baseline="0">
                <a:solidFill>
                  <a:schemeClr val="dk1"/>
                </a:solidFill>
                <a:latin typeface="Calibri"/>
                <a:ea typeface="Calibri"/>
                <a:cs typeface="Calibri"/>
                <a:sym typeface="Calibri"/>
              </a:rPr>
              <a:t>Effektiv forebygging fordrer at man forstår den lokale epidemien</a:t>
            </a:r>
          </a:p>
          <a:p>
            <a:pPr marL="342900" marR="0" lvl="0" indent="-342900" algn="l" rtl="0">
              <a:lnSpc>
                <a:spcPct val="80000"/>
              </a:lnSpc>
              <a:spcBef>
                <a:spcPts val="400"/>
              </a:spcBef>
              <a:buClr>
                <a:schemeClr val="dk1"/>
              </a:buClr>
              <a:buSzPct val="100000"/>
              <a:buFont typeface="Arial"/>
              <a:buChar char="•"/>
            </a:pPr>
            <a:r>
              <a:rPr lang="x-none" sz="2000" b="0" i="0" u="none" strike="noStrike" cap="none" baseline="0">
                <a:solidFill>
                  <a:schemeClr val="dk1"/>
                </a:solidFill>
                <a:latin typeface="Calibri"/>
                <a:ea typeface="Calibri"/>
                <a:cs typeface="Calibri"/>
                <a:sym typeface="Calibri"/>
              </a:rPr>
              <a:t>Det innebærer at man må akseptere og forstå forskningsbasert kunnskap og evaluering.</a:t>
            </a:r>
            <a:r>
              <a:rPr lang="x-none" sz="2000">
                <a:solidFill>
                  <a:schemeClr val="dk1"/>
                </a:solidFill>
                <a:latin typeface="Calibri"/>
                <a:ea typeface="Calibri"/>
                <a:cs typeface="Calibri"/>
                <a:sym typeface="Calibri"/>
              </a:rPr>
              <a:t> </a:t>
            </a:r>
            <a:r>
              <a:rPr lang="x-none" sz="2000" b="0" i="0" u="none" strike="noStrike" cap="none" baseline="0">
                <a:solidFill>
                  <a:schemeClr val="dk1"/>
                </a:solidFill>
                <a:latin typeface="Calibri"/>
                <a:ea typeface="Calibri"/>
                <a:cs typeface="Calibri"/>
                <a:sym typeface="Calibri"/>
              </a:rPr>
              <a:t>Selv når det er høyst ubehagelig. Plukker man forskning eller evaluering som passer, og det gjør de fleste, fungerer ikke tiltakene.   </a:t>
            </a:r>
          </a:p>
          <a:p>
            <a:pPr marL="342900" marR="0" lvl="0" indent="-342900" algn="l" rtl="0">
              <a:lnSpc>
                <a:spcPct val="80000"/>
              </a:lnSpc>
              <a:spcBef>
                <a:spcPts val="400"/>
              </a:spcBef>
              <a:buClr>
                <a:schemeClr val="dk1"/>
              </a:buClr>
              <a:buSzPct val="100000"/>
              <a:buFont typeface="Arial"/>
              <a:buChar char="•"/>
            </a:pPr>
            <a:r>
              <a:rPr lang="x-none" sz="2000">
                <a:solidFill>
                  <a:schemeClr val="dk1"/>
                </a:solidFill>
                <a:latin typeface="Calibri"/>
                <a:ea typeface="Calibri"/>
                <a:cs typeface="Calibri"/>
                <a:sym typeface="Calibri"/>
              </a:rPr>
              <a:t>R</a:t>
            </a:r>
            <a:r>
              <a:rPr lang="x-none" sz="2000" b="0" i="0" u="none" strike="noStrike" cap="none" baseline="0">
                <a:solidFill>
                  <a:schemeClr val="dk1"/>
                </a:solidFill>
                <a:latin typeface="Calibri"/>
                <a:ea typeface="Calibri"/>
                <a:cs typeface="Calibri"/>
                <a:sym typeface="Calibri"/>
              </a:rPr>
              <a:t>obuste datakilder</a:t>
            </a:r>
            <a:r>
              <a:rPr lang="x-none" sz="2000">
                <a:solidFill>
                  <a:schemeClr val="dk1"/>
                </a:solidFill>
                <a:latin typeface="Calibri"/>
                <a:ea typeface="Calibri"/>
                <a:cs typeface="Calibri"/>
                <a:sym typeface="Calibri"/>
              </a:rPr>
              <a:t> er akseptable </a:t>
            </a:r>
            <a:r>
              <a:rPr lang="x-none" sz="2000" b="0" i="0" u="none" strike="noStrike" cap="none" baseline="0">
                <a:solidFill>
                  <a:schemeClr val="dk1"/>
                </a:solidFill>
                <a:latin typeface="Calibri"/>
                <a:ea typeface="Calibri"/>
                <a:cs typeface="Calibri"/>
                <a:sym typeface="Calibri"/>
              </a:rPr>
              <a:t>(Perspectives on Sexual and Reproductive Health, 2011: 43 (3). ”Hard facts” =  registerdata eller representative befolkningsbaserte data som omhandler kjernegrupper i epidemien. Estimatmodeller kan brukes når de er matet ”hard facts”. </a:t>
            </a:r>
          </a:p>
          <a:p>
            <a:pPr marL="342900" marR="0" lvl="0" indent="-342900" algn="l" rtl="0">
              <a:lnSpc>
                <a:spcPct val="80000"/>
              </a:lnSpc>
              <a:spcBef>
                <a:spcPts val="400"/>
              </a:spcBef>
              <a:buClr>
                <a:schemeClr val="dk1"/>
              </a:buClr>
              <a:buSzPct val="100000"/>
              <a:buFont typeface="Arial"/>
              <a:buChar char="•"/>
            </a:pPr>
            <a:r>
              <a:rPr lang="x-none" sz="2000" b="0" i="0" u="none" strike="noStrike" cap="none" baseline="0">
                <a:solidFill>
                  <a:schemeClr val="dk1"/>
                </a:solidFill>
                <a:latin typeface="Calibri"/>
                <a:ea typeface="Calibri"/>
                <a:cs typeface="Calibri"/>
                <a:sym typeface="Calibri"/>
              </a:rPr>
              <a:t>Gjennomprøvde – validerte mål og utvalgsmetodikk (utviklet over 30 år)</a:t>
            </a:r>
          </a:p>
          <a:p>
            <a:pPr marL="342900" marR="0" lvl="0" indent="-342900" algn="l" rtl="0">
              <a:lnSpc>
                <a:spcPct val="80000"/>
              </a:lnSpc>
              <a:spcBef>
                <a:spcPts val="400"/>
              </a:spcBef>
              <a:buClr>
                <a:schemeClr val="dk1"/>
              </a:buClr>
              <a:buSzPct val="100000"/>
              <a:buFont typeface="Arial"/>
              <a:buChar char="•"/>
            </a:pPr>
            <a:r>
              <a:rPr lang="x-none" sz="2000" b="0" i="0" u="none" strike="noStrike" cap="none" baseline="0">
                <a:solidFill>
                  <a:schemeClr val="dk1"/>
                </a:solidFill>
                <a:latin typeface="Calibri"/>
                <a:ea typeface="Calibri"/>
                <a:cs typeface="Calibri"/>
                <a:sym typeface="Calibri"/>
              </a:rPr>
              <a:t>Estimatmodeller</a:t>
            </a:r>
            <a:r>
              <a:rPr lang="x-none" sz="2000">
                <a:solidFill>
                  <a:schemeClr val="dk1"/>
                </a:solidFill>
                <a:latin typeface="Calibri"/>
                <a:ea typeface="Calibri"/>
                <a:cs typeface="Calibri"/>
                <a:sym typeface="Calibri"/>
              </a:rPr>
              <a:t>, m</a:t>
            </a:r>
            <a:r>
              <a:rPr lang="x-none" sz="2000" b="0" i="0" u="none" strike="noStrike" cap="none" baseline="0">
                <a:solidFill>
                  <a:schemeClr val="dk1"/>
                </a:solidFill>
                <a:latin typeface="Calibri"/>
                <a:ea typeface="Calibri"/>
                <a:cs typeface="Calibri"/>
                <a:sym typeface="Calibri"/>
              </a:rPr>
              <a:t>iljøbaserte undersøkelser/Internet-undersøkelser</a:t>
            </a:r>
            <a:r>
              <a:rPr lang="x-none" sz="2000">
                <a:solidFill>
                  <a:schemeClr val="dk1"/>
                </a:solidFill>
                <a:latin typeface="Calibri"/>
                <a:ea typeface="Calibri"/>
                <a:cs typeface="Calibri"/>
                <a:sym typeface="Calibri"/>
              </a:rPr>
              <a:t> </a:t>
            </a:r>
            <a:r>
              <a:rPr lang="x-none" sz="2000" b="0" i="0" u="none" strike="noStrike" cap="none" baseline="0">
                <a:solidFill>
                  <a:schemeClr val="dk1"/>
                </a:solidFill>
                <a:latin typeface="Calibri"/>
                <a:ea typeface="Calibri"/>
                <a:cs typeface="Calibri"/>
                <a:sym typeface="Calibri"/>
              </a:rPr>
              <a:t>må</a:t>
            </a:r>
            <a:r>
              <a:rPr lang="x-none" sz="2000">
                <a:solidFill>
                  <a:schemeClr val="dk1"/>
                </a:solidFill>
                <a:latin typeface="Calibri"/>
                <a:ea typeface="Calibri"/>
                <a:cs typeface="Calibri"/>
                <a:sym typeface="Calibri"/>
              </a:rPr>
              <a:t> </a:t>
            </a:r>
            <a:r>
              <a:rPr lang="x-none" sz="2000" b="0" i="0" u="none" strike="noStrike" cap="none" baseline="0">
                <a:solidFill>
                  <a:schemeClr val="dk1"/>
                </a:solidFill>
                <a:latin typeface="Calibri"/>
                <a:ea typeface="Calibri"/>
                <a:cs typeface="Calibri"/>
                <a:sym typeface="Calibri"/>
              </a:rPr>
              <a:t>ikke brukes som substitutt for registerdata/ representative befolkningsbaserte data (UK knallhard kritikk av WHOs datagrunnlag).   Internet/miljøundersøkelser kan brukes når de forankres i  ”hard facts” – og det gjør nærmest ingen</a:t>
            </a:r>
          </a:p>
          <a:p>
            <a:pPr marL="342900" marR="0" lvl="0" indent="-215900" algn="l" rtl="0">
              <a:lnSpc>
                <a:spcPct val="80000"/>
              </a:lnSpc>
              <a:spcBef>
                <a:spcPts val="400"/>
              </a:spcBef>
              <a:buClr>
                <a:schemeClr val="dk1"/>
              </a:buClr>
              <a:buFont typeface="Arial"/>
              <a:buNone/>
            </a:pPr>
            <a:endParaRPr sz="20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x-none" sz="1800">
                <a:solidFill>
                  <a:schemeClr val="dk1"/>
                </a:solidFill>
                <a:latin typeface="Calibri"/>
                <a:ea typeface="Calibri"/>
                <a:cs typeface="Calibri"/>
                <a:sym typeface="Calibri"/>
              </a:rPr>
              <a:t>.</a:t>
            </a:r>
            <a:r>
              <a:rPr lang="x-none" sz="3950">
                <a:solidFill>
                  <a:schemeClr val="dk1"/>
                </a:solidFill>
                <a:latin typeface="Calibri"/>
                <a:ea typeface="Calibri"/>
                <a:cs typeface="Calibri"/>
                <a:sym typeface="Calibri"/>
              </a:rPr>
              <a:t>Amerikanske og britiske helsemyndigheter forts.</a:t>
            </a:r>
          </a:p>
        </p:txBody>
      </p:sp>
      <p:sp>
        <p:nvSpPr>
          <p:cNvPr id="99" name="Shape 99"/>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buClr>
                <a:schemeClr val="dk1"/>
              </a:buClr>
              <a:buSzPct val="97826"/>
              <a:buFont typeface="Arial"/>
              <a:buChar char="•"/>
            </a:pPr>
            <a:r>
              <a:rPr lang="x-none" sz="2250" b="0" i="0" u="none" strike="noStrike" cap="none" baseline="0">
                <a:solidFill>
                  <a:schemeClr val="dk1"/>
                </a:solidFill>
                <a:latin typeface="Calibri"/>
                <a:ea typeface="Calibri"/>
                <a:cs typeface="Calibri"/>
                <a:sym typeface="Calibri"/>
              </a:rPr>
              <a:t>Ikke representative studier</a:t>
            </a:r>
            <a:r>
              <a:rPr lang="x-none" sz="2250">
                <a:solidFill>
                  <a:schemeClr val="dk1"/>
                </a:solidFill>
                <a:latin typeface="Calibri"/>
                <a:ea typeface="Calibri"/>
                <a:cs typeface="Calibri"/>
                <a:sym typeface="Calibri"/>
              </a:rPr>
              <a:t> og</a:t>
            </a:r>
            <a:r>
              <a:rPr lang="x-none" sz="2250" b="0" i="0" u="none" strike="noStrike" cap="none" baseline="0">
                <a:solidFill>
                  <a:schemeClr val="dk1"/>
                </a:solidFill>
                <a:latin typeface="Calibri"/>
                <a:ea typeface="Calibri"/>
                <a:cs typeface="Calibri"/>
                <a:sym typeface="Calibri"/>
              </a:rPr>
              <a:t> bruk av smale og unyanserte definisjoner av seksualitet (Perspectives on Sexual and Reproductive Health, 2011, : 43 (3), Delpech 2014. Studiene er lite sammenliknbare da funn og resultat</a:t>
            </a:r>
            <a:r>
              <a:rPr lang="x-none" sz="2250">
                <a:solidFill>
                  <a:schemeClr val="dk1"/>
                </a:solidFill>
                <a:latin typeface="Calibri"/>
                <a:ea typeface="Calibri"/>
                <a:cs typeface="Calibri"/>
                <a:sym typeface="Calibri"/>
              </a:rPr>
              <a:t>er</a:t>
            </a:r>
            <a:r>
              <a:rPr lang="x-none" sz="2250" b="0" i="0" u="none" strike="noStrike" cap="none" baseline="0">
                <a:solidFill>
                  <a:schemeClr val="dk1"/>
                </a:solidFill>
                <a:latin typeface="Calibri"/>
                <a:ea typeface="Calibri"/>
                <a:cs typeface="Calibri"/>
                <a:sym typeface="Calibri"/>
              </a:rPr>
              <a:t> varierer med hvordan utvalget genereres (sampling strategies), inkluderingskriterier og fra hvilke arenaer informantene er blitt rekruttert. </a:t>
            </a:r>
          </a:p>
          <a:p>
            <a:pPr marL="342900" marR="0" lvl="0" indent="-342900" algn="l" rtl="0">
              <a:lnSpc>
                <a:spcPct val="80000"/>
              </a:lnSpc>
              <a:spcBef>
                <a:spcPts val="450"/>
              </a:spcBef>
              <a:buClr>
                <a:schemeClr val="dk1"/>
              </a:buClr>
              <a:buSzPct val="97826"/>
              <a:buFont typeface="Arial"/>
              <a:buChar char="•"/>
            </a:pPr>
            <a:r>
              <a:rPr lang="x-none" sz="2250" b="0" i="0" u="none" strike="noStrike" cap="none" baseline="0">
                <a:solidFill>
                  <a:schemeClr val="dk1"/>
                </a:solidFill>
                <a:latin typeface="Calibri"/>
                <a:ea typeface="Calibri"/>
                <a:cs typeface="Calibri"/>
                <a:sym typeface="Calibri"/>
              </a:rPr>
              <a:t>Gir per definisjon et fordreid eller direkte uriktig bilde (tendensene er vilkårlig/underrapportert/overrapportert) da </a:t>
            </a:r>
            <a:r>
              <a:rPr lang="x-none" sz="2250" b="0" i="0" u="sng" strike="noStrike" cap="none" baseline="0">
                <a:solidFill>
                  <a:schemeClr val="dk1"/>
                </a:solidFill>
                <a:latin typeface="Calibri"/>
                <a:ea typeface="Calibri"/>
                <a:cs typeface="Calibri"/>
                <a:sym typeface="Calibri"/>
              </a:rPr>
              <a:t>viktige deler av KSK/MSM-populasjonen har mindre sannsynlighet eller ingen mulighet til å bli rekruttert.</a:t>
            </a:r>
            <a:r>
              <a:rPr lang="x-none" sz="2250" b="0" i="0" u="none" strike="noStrike" cap="none" baseline="0">
                <a:solidFill>
                  <a:schemeClr val="dk1"/>
                </a:solidFill>
                <a:latin typeface="Calibri"/>
                <a:ea typeface="Calibri"/>
                <a:cs typeface="Calibri"/>
                <a:sym typeface="Calibri"/>
              </a:rPr>
              <a:t> De som faller ut er ofte strategiske målgrupper i det helseforebyggende arbeidet. (Institute of Medicine USA 2011, Mercer et al. 2007, Nakagawa et al 2014).</a:t>
            </a:r>
          </a:p>
          <a:p>
            <a:pPr marL="342900" marR="0" lvl="0" indent="-200660" algn="l" rtl="0">
              <a:lnSpc>
                <a:spcPct val="80000"/>
              </a:lnSpc>
              <a:spcBef>
                <a:spcPts val="448"/>
              </a:spcBef>
              <a:buClr>
                <a:schemeClr val="dk1"/>
              </a:buClr>
              <a:buFont typeface="Arial"/>
              <a:buNone/>
            </a:pPr>
            <a:endParaRPr sz="225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x-none" sz="3200" b="0" i="0" u="none" strike="noStrike" cap="none" baseline="0">
                <a:solidFill>
                  <a:schemeClr val="dk1"/>
                </a:solidFill>
                <a:latin typeface="Calibri"/>
                <a:ea typeface="Calibri"/>
                <a:cs typeface="Calibri"/>
                <a:sym typeface="Calibri"/>
              </a:rPr>
              <a:t>Hardfacts. Epidemien blant MSM. 1) Betydningen av primærforebygging/kondomer</a:t>
            </a:r>
          </a:p>
        </p:txBody>
      </p:sp>
      <p:sp>
        <p:nvSpPr>
          <p:cNvPr id="105" name="Shape 105"/>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buClr>
                <a:schemeClr val="dk1"/>
              </a:buClr>
              <a:buSzPct val="100000"/>
              <a:buFont typeface="Arial"/>
              <a:buChar char="•"/>
            </a:pPr>
            <a:r>
              <a:rPr lang="x-none" sz="3200" b="1" i="0" u="none" strike="noStrike" cap="none" baseline="0">
                <a:solidFill>
                  <a:schemeClr val="dk1"/>
                </a:solidFill>
                <a:latin typeface="Calibri"/>
                <a:ea typeface="Calibri"/>
                <a:cs typeface="Calibri"/>
                <a:sym typeface="Calibri"/>
              </a:rPr>
              <a:t>Susan Maddocks (australsk epidemiolog): “</a:t>
            </a:r>
            <a:r>
              <a:rPr lang="x-none" sz="3200" b="0" i="0" u="none" strike="noStrike" cap="none" baseline="0">
                <a:solidFill>
                  <a:schemeClr val="dk1"/>
                </a:solidFill>
                <a:latin typeface="Calibri"/>
                <a:ea typeface="Calibri"/>
                <a:cs typeface="Calibri"/>
                <a:sym typeface="Calibri"/>
              </a:rPr>
              <a:t>Har vi blitt så avhengige/forblindet av ART at vi har glemt lærdommene fra Semmelweis, Pasteur og Lister? Å forebygge infeksjoner er like viktig som å behandle dem, og dette krever innsats på globalt plan.”</a:t>
            </a:r>
          </a:p>
          <a:p>
            <a:pPr marL="342900" marR="0" lvl="0" indent="-342900" algn="l" rtl="0">
              <a:lnSpc>
                <a:spcPct val="90000"/>
              </a:lnSpc>
              <a:spcBef>
                <a:spcPts val="640"/>
              </a:spcBef>
              <a:buClr>
                <a:schemeClr val="dk1"/>
              </a:buClr>
              <a:buSzPct val="100000"/>
              <a:buFont typeface="Arial"/>
              <a:buChar char="•"/>
            </a:pPr>
            <a:r>
              <a:rPr lang="x-none" sz="3200" b="0" i="0" u="none" strike="noStrike" cap="none" baseline="0">
                <a:solidFill>
                  <a:schemeClr val="dk1"/>
                </a:solidFill>
                <a:latin typeface="Calibri"/>
                <a:ea typeface="Calibri"/>
                <a:cs typeface="Calibri"/>
                <a:sym typeface="Calibri"/>
              </a:rPr>
              <a:t>“Det kan være at det er de enkleste løsningene har størst effekt for minst kostnader.”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x-none" sz="3200" b="0" i="0" u="none" strike="noStrike" cap="none" baseline="0">
                <a:solidFill>
                  <a:schemeClr val="dk1"/>
                </a:solidFill>
                <a:latin typeface="Calibri"/>
                <a:ea typeface="Calibri"/>
                <a:cs typeface="Calibri"/>
                <a:sym typeface="Calibri"/>
              </a:rPr>
              <a:t>Hardfacts. Epidemien blant MSM. 1) Betydningen av primærforebygging/kondomer</a:t>
            </a:r>
          </a:p>
        </p:txBody>
      </p:sp>
      <p:sp>
        <p:nvSpPr>
          <p:cNvPr id="111" name="Shape 111"/>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buClr>
                <a:schemeClr val="dk1"/>
              </a:buClr>
              <a:buSzPct val="98333"/>
              <a:buFont typeface="Arial"/>
              <a:buChar char="•"/>
            </a:pPr>
            <a:r>
              <a:rPr lang="x-none" sz="2950" b="0" i="0" u="none" strike="noStrike" cap="none" baseline="0">
                <a:solidFill>
                  <a:schemeClr val="dk1"/>
                </a:solidFill>
                <a:latin typeface="Calibri"/>
                <a:ea typeface="Calibri"/>
                <a:cs typeface="Calibri"/>
                <a:sym typeface="Calibri"/>
              </a:rPr>
              <a:t>Det er blitt dokumentert en nedgang i kondombruk og sikrere sex siden innføringen av ART. Nedgangen i kondombruk mer enn nuller ut effekten av medisiner. Kondomfri sex er hoveddrivkraften i HIV-epidemien blant MSM i vestlige land (Katz et al. 2002,  Kellogg, et al. 2002, Schwarcz et al. 2007 &amp; 2011, Bezemer et al. 2010, Phillips et al. 2013).</a:t>
            </a:r>
          </a:p>
          <a:p>
            <a:pPr marL="342900" marR="0" lvl="0" indent="-342900" algn="l" rtl="0">
              <a:lnSpc>
                <a:spcPct val="80000"/>
              </a:lnSpc>
              <a:spcBef>
                <a:spcPts val="590"/>
              </a:spcBef>
              <a:buClr>
                <a:schemeClr val="dk1"/>
              </a:buClr>
              <a:buSzPct val="98333"/>
              <a:buFont typeface="Arial"/>
              <a:buChar char="•"/>
            </a:pPr>
            <a:r>
              <a:rPr lang="x-none" sz="2950" b="0" i="0" u="none" strike="noStrike" cap="none" baseline="0">
                <a:solidFill>
                  <a:schemeClr val="dk1"/>
                </a:solidFill>
                <a:latin typeface="Calibri"/>
                <a:ea typeface="Calibri"/>
                <a:cs typeface="Calibri"/>
                <a:sym typeface="Calibri"/>
              </a:rPr>
              <a:t>Treatment as prevention</a:t>
            </a:r>
            <a:r>
              <a:rPr lang="x-none" sz="2950">
                <a:solidFill>
                  <a:schemeClr val="dk1"/>
                </a:solidFill>
                <a:latin typeface="Calibri"/>
                <a:ea typeface="Calibri"/>
                <a:cs typeface="Calibri"/>
                <a:sym typeface="Calibri"/>
              </a:rPr>
              <a:t>:</a:t>
            </a:r>
            <a:r>
              <a:rPr lang="x-none" sz="2950" b="0" i="0" u="none" strike="noStrike" cap="none" baseline="0">
                <a:solidFill>
                  <a:schemeClr val="dk1"/>
                </a:solidFill>
                <a:latin typeface="Calibri"/>
                <a:ea typeface="Calibri"/>
                <a:cs typeface="Calibri"/>
                <a:sym typeface="Calibri"/>
              </a:rPr>
              <a:t> Ja. M</a:t>
            </a:r>
            <a:r>
              <a:rPr lang="x-none" sz="2950">
                <a:solidFill>
                  <a:schemeClr val="dk1"/>
                </a:solidFill>
                <a:latin typeface="Calibri"/>
                <a:ea typeface="Calibri"/>
                <a:cs typeface="Calibri"/>
                <a:sym typeface="Calibri"/>
              </a:rPr>
              <a:t>en:</a:t>
            </a:r>
            <a:r>
              <a:rPr lang="x-none" sz="2950" b="0" i="0" u="none" strike="noStrike" cap="none" baseline="0">
                <a:solidFill>
                  <a:schemeClr val="dk1"/>
                </a:solidFill>
                <a:latin typeface="Calibri"/>
                <a:ea typeface="Calibri"/>
                <a:cs typeface="Calibri"/>
                <a:sym typeface="Calibri"/>
              </a:rPr>
              <a:t> ART står i fare for å bli en sovepute for hivforebyggere og for hivnegative og hivpositive MSM.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x-none" sz="2400" b="0" i="0" u="none" strike="noStrike" cap="none" baseline="0">
                <a:solidFill>
                  <a:schemeClr val="dk1"/>
                </a:solidFill>
                <a:latin typeface="Calibri"/>
                <a:ea typeface="Calibri"/>
                <a:cs typeface="Calibri"/>
                <a:sym typeface="Calibri"/>
              </a:rPr>
              <a:t>Hardfacts. Epidemien blant MSM. 1) Betydningen av primærforebygging/kondomer</a:t>
            </a:r>
          </a:p>
        </p:txBody>
      </p:sp>
      <p:sp>
        <p:nvSpPr>
          <p:cNvPr id="117" name="Shape 117"/>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buClr>
                <a:schemeClr val="dk1"/>
              </a:buClr>
              <a:buSzPct val="100000"/>
              <a:buFont typeface="Arial"/>
              <a:buChar char="•"/>
            </a:pPr>
            <a:r>
              <a:rPr lang="x-none" sz="2000" b="1" i="0" u="none" strike="noStrike" cap="none" baseline="0">
                <a:solidFill>
                  <a:schemeClr val="dk1"/>
                </a:solidFill>
                <a:latin typeface="Calibri"/>
                <a:ea typeface="Calibri"/>
                <a:cs typeface="Calibri"/>
                <a:sym typeface="Calibri"/>
              </a:rPr>
              <a:t>Phillips, A. N et al (2013): Increased HIV incidence among men who have sex med men despite high levels of ART-induced viral supression: Analyses of an extencively documented epidemic. </a:t>
            </a:r>
          </a:p>
          <a:p>
            <a:pPr marL="342900" marR="0" lvl="0" indent="-342900" algn="l" rtl="0">
              <a:lnSpc>
                <a:spcPct val="80000"/>
              </a:lnSpc>
              <a:spcBef>
                <a:spcPts val="400"/>
              </a:spcBef>
              <a:buClr>
                <a:schemeClr val="dk1"/>
              </a:buClr>
              <a:buSzPct val="100000"/>
              <a:buFont typeface="Arial"/>
              <a:buChar char="•"/>
            </a:pPr>
            <a:r>
              <a:rPr lang="x-none" sz="2000" b="0" i="0" u="none" strike="noStrike" cap="none" baseline="0">
                <a:solidFill>
                  <a:schemeClr val="dk1"/>
                </a:solidFill>
                <a:latin typeface="Calibri"/>
                <a:ea typeface="Calibri"/>
                <a:cs typeface="Calibri"/>
                <a:sym typeface="Calibri"/>
              </a:rPr>
              <a:t/>
            </a:r>
            <a:br>
              <a:rPr lang="x-none" sz="2000" b="0" i="0" u="none" strike="noStrike" cap="none" baseline="0">
                <a:solidFill>
                  <a:schemeClr val="dk1"/>
                </a:solidFill>
                <a:latin typeface="Calibri"/>
                <a:ea typeface="Calibri"/>
                <a:cs typeface="Calibri"/>
                <a:sym typeface="Calibri"/>
              </a:rPr>
            </a:br>
            <a:r>
              <a:rPr lang="x-none" sz="2000" b="0" i="0" u="none" strike="noStrike" cap="none" baseline="0">
                <a:solidFill>
                  <a:schemeClr val="dk1"/>
                </a:solidFill>
                <a:latin typeface="Calibri"/>
                <a:ea typeface="Calibri"/>
                <a:cs typeface="Calibri"/>
                <a:sym typeface="Calibri"/>
              </a:rPr>
              <a:t>Effektsstudie/estimatstudie av ART, kondombruk og usikker sex basert på robuste britiske data. Ledene britiske epidemiologer + danske Jens Lundgren (som tidligere har vært talsmann for en endimensjonal Test and Treat-strategi) står bak studien. Storbritannia opplever en hivepidemi ute av kontroll blant MSM til tross for at en stor andel hivpositive MSM (80) prosent av den hivpositive populasjonen per 2014 er på på ART og mindre enn 10 prosent ikke har målbare virusmengder. Hvorfor? Økning av risikoatferd </a:t>
            </a:r>
            <a:r>
              <a:rPr lang="x-none" sz="2000">
                <a:solidFill>
                  <a:schemeClr val="dk1"/>
                </a:solidFill>
                <a:latin typeface="Calibri"/>
                <a:ea typeface="Calibri"/>
                <a:cs typeface="Calibri"/>
                <a:sym typeface="Calibri"/>
              </a:rPr>
              <a:t>og nedgang i kondombruk.</a:t>
            </a:r>
          </a:p>
          <a:p>
            <a:pPr marL="342900" marR="0" lvl="0" indent="-342900" algn="l" rtl="0">
              <a:lnSpc>
                <a:spcPct val="80000"/>
              </a:lnSpc>
              <a:spcBef>
                <a:spcPts val="400"/>
              </a:spcBef>
              <a:buClr>
                <a:schemeClr val="dk1"/>
              </a:buClr>
              <a:buSzPct val="100000"/>
              <a:buFont typeface="Arial"/>
              <a:buChar char="•"/>
            </a:pPr>
            <a:r>
              <a:rPr lang="x-none" sz="2000" b="0" i="0" u="none" strike="noStrike" cap="none" baseline="0">
                <a:solidFill>
                  <a:schemeClr val="dk1"/>
                </a:solidFill>
                <a:latin typeface="Calibri"/>
                <a:ea typeface="Calibri"/>
                <a:cs typeface="Calibri"/>
                <a:sym typeface="Calibri"/>
              </a:rPr>
              <a:t/>
            </a:r>
            <a:br>
              <a:rPr lang="x-none" sz="2000" b="0" i="0" u="none" strike="noStrike" cap="none" baseline="0">
                <a:solidFill>
                  <a:schemeClr val="dk1"/>
                </a:solidFill>
                <a:latin typeface="Calibri"/>
                <a:ea typeface="Calibri"/>
                <a:cs typeface="Calibri"/>
                <a:sym typeface="Calibri"/>
              </a:rPr>
            </a:br>
            <a:r>
              <a:rPr lang="x-none" sz="2000" b="0" i="0" u="sng" strike="noStrike" cap="none" baseline="0">
                <a:solidFill>
                  <a:schemeClr val="hlink"/>
                </a:solidFill>
                <a:latin typeface="Calibri"/>
                <a:ea typeface="Calibri"/>
                <a:cs typeface="Calibri"/>
                <a:sym typeface="Calibri"/>
                <a:hlinkClick r:id="rId3"/>
              </a:rPr>
              <a:t>http://www.plosone.org/article/fetchObject.action?uri=info%3Adoi%2F10.1371%2Fjournal.pone.0055312&amp;representation=PDF</a:t>
            </a:r>
          </a:p>
          <a:p>
            <a:pPr marL="342900" marR="0" lvl="0" indent="-342900" algn="l" rtl="0">
              <a:lnSpc>
                <a:spcPct val="80000"/>
              </a:lnSpc>
              <a:spcBef>
                <a:spcPts val="400"/>
              </a:spcBef>
              <a:buClr>
                <a:schemeClr val="dk1"/>
              </a:buClr>
              <a:buSzPct val="100000"/>
              <a:buFont typeface="Arial"/>
              <a:buChar char="•"/>
            </a:pPr>
            <a:r>
              <a:rPr lang="x-none" sz="2000" b="0" i="0" u="none" strike="noStrike" cap="none" baseline="0">
                <a:solidFill>
                  <a:schemeClr val="dk1"/>
                </a:solidFill>
                <a:latin typeface="Calibri"/>
                <a:ea typeface="Calibri"/>
                <a:cs typeface="Calibri"/>
                <a:sym typeface="Calibri"/>
              </a:rPr>
              <a:t/>
            </a:r>
            <a:br>
              <a:rPr lang="x-none" sz="2000" b="0" i="0" u="none" strike="noStrike" cap="none" baseline="0">
                <a:solidFill>
                  <a:schemeClr val="dk1"/>
                </a:solidFill>
                <a:latin typeface="Calibri"/>
                <a:ea typeface="Calibri"/>
                <a:cs typeface="Calibri"/>
                <a:sym typeface="Calibri"/>
              </a:rPr>
            </a:br>
            <a:endParaRPr lang="x-none" sz="20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x-none" sz="2150" b="0" i="0" u="none" strike="noStrike" cap="none" baseline="0">
                <a:solidFill>
                  <a:schemeClr val="dk1"/>
                </a:solidFill>
                <a:latin typeface="Calibri"/>
                <a:ea typeface="Calibri"/>
                <a:cs typeface="Calibri"/>
                <a:sym typeface="Calibri"/>
              </a:rPr>
              <a:t>Engelske helsemyndigheter viser til at manglende kondombruk blant hivnegative MSM og hivpositive MSM er den viktigste drivkraften i hivepidemien fra og med 2000-tallet.</a:t>
            </a:r>
            <a:br>
              <a:rPr lang="x-none" sz="2150" b="0" i="0" u="none" strike="noStrike" cap="none" baseline="0">
                <a:solidFill>
                  <a:schemeClr val="dk1"/>
                </a:solidFill>
                <a:latin typeface="Calibri"/>
                <a:ea typeface="Calibri"/>
                <a:cs typeface="Calibri"/>
                <a:sym typeface="Calibri"/>
              </a:rPr>
            </a:br>
            <a:endParaRPr lang="x-none" sz="2150" b="0" i="0" u="none" strike="noStrike" cap="none" baseline="0">
              <a:solidFill>
                <a:schemeClr val="dk1"/>
              </a:solidFill>
              <a:latin typeface="Calibri"/>
              <a:ea typeface="Calibri"/>
              <a:cs typeface="Calibri"/>
              <a:sym typeface="Calibri"/>
            </a:endParaRPr>
          </a:p>
        </p:txBody>
      </p:sp>
      <p:sp>
        <p:nvSpPr>
          <p:cNvPr id="123" name="Shape 123"/>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0" marR="0" lvl="0" indent="0" algn="l" rtl="0">
              <a:lnSpc>
                <a:spcPct val="80000"/>
              </a:lnSpc>
              <a:spcBef>
                <a:spcPts val="0"/>
              </a:spcBef>
              <a:buClr>
                <a:schemeClr val="dk1"/>
              </a:buClr>
              <a:buSzPct val="25000"/>
              <a:buFont typeface="Arial"/>
              <a:buNone/>
            </a:pPr>
            <a:r>
              <a:rPr lang="x-none" sz="2500" b="0" i="0" u="none" strike="noStrike" cap="none" baseline="0">
                <a:solidFill>
                  <a:schemeClr val="dk1"/>
                </a:solidFill>
                <a:latin typeface="Calibri"/>
                <a:ea typeface="Calibri"/>
                <a:cs typeface="Calibri"/>
                <a:sym typeface="Calibri"/>
              </a:rPr>
              <a:t/>
            </a:r>
            <a:br>
              <a:rPr lang="x-none" sz="2500" b="0" i="0" u="none" strike="noStrike" cap="none" baseline="0">
                <a:solidFill>
                  <a:schemeClr val="dk1"/>
                </a:solidFill>
                <a:latin typeface="Calibri"/>
                <a:ea typeface="Calibri"/>
                <a:cs typeface="Calibri"/>
                <a:sym typeface="Calibri"/>
              </a:rPr>
            </a:br>
            <a:r>
              <a:rPr lang="x-none" sz="2500" b="0" i="0" u="none" strike="noStrike" cap="none" baseline="0">
                <a:solidFill>
                  <a:schemeClr val="dk1"/>
                </a:solidFill>
                <a:latin typeface="Calibri"/>
                <a:ea typeface="Calibri"/>
                <a:cs typeface="Calibri"/>
                <a:sym typeface="Calibri"/>
              </a:rPr>
              <a:t>a) “It seems likely that modest increases in condomless sex in the era of effective ART in the UK have resulted in an increase in HIV incidence in MSM, but the effect of ART in reducing infectivity have substantively attenuated this effect.”</a:t>
            </a:r>
          </a:p>
          <a:p>
            <a:pPr marL="342900" marR="0" lvl="0" indent="-342900" algn="l" rtl="0">
              <a:lnSpc>
                <a:spcPct val="80000"/>
              </a:lnSpc>
              <a:spcBef>
                <a:spcPts val="500"/>
              </a:spcBef>
              <a:buClr>
                <a:schemeClr val="dk1"/>
              </a:buClr>
              <a:buSzPct val="100000"/>
              <a:buFont typeface="Arial"/>
              <a:buChar char="•"/>
            </a:pPr>
            <a:r>
              <a:rPr lang="x-none" sz="2500" b="0" i="0" u="none" strike="noStrike" cap="none" baseline="0">
                <a:solidFill>
                  <a:schemeClr val="dk1"/>
                </a:solidFill>
                <a:latin typeface="Calibri"/>
                <a:ea typeface="Calibri"/>
                <a:cs typeface="Calibri"/>
                <a:sym typeface="Calibri"/>
              </a:rPr>
              <a:t/>
            </a:r>
            <a:br>
              <a:rPr lang="x-none" sz="2500" b="0" i="0" u="none" strike="noStrike" cap="none" baseline="0">
                <a:solidFill>
                  <a:schemeClr val="dk1"/>
                </a:solidFill>
                <a:latin typeface="Calibri"/>
                <a:ea typeface="Calibri"/>
                <a:cs typeface="Calibri"/>
                <a:sym typeface="Calibri"/>
              </a:rPr>
            </a:br>
            <a:r>
              <a:rPr lang="x-none" sz="2500" b="0" i="0" u="none" strike="noStrike" cap="none" baseline="0">
                <a:solidFill>
                  <a:schemeClr val="dk1"/>
                </a:solidFill>
                <a:latin typeface="Calibri"/>
                <a:ea typeface="Calibri"/>
                <a:cs typeface="Calibri"/>
                <a:sym typeface="Calibri"/>
              </a:rPr>
              <a:t>b) “Promotion of condom use remains a critically important and effective element of prevention policies as it is undoubtedly acting to prevent much more dramatic increases in incidence.”</a:t>
            </a:r>
          </a:p>
          <a:p>
            <a:pPr marL="342900" marR="0" lvl="0" indent="-342900" algn="l" rtl="0">
              <a:lnSpc>
                <a:spcPct val="80000"/>
              </a:lnSpc>
              <a:spcBef>
                <a:spcPts val="500"/>
              </a:spcBef>
              <a:buClr>
                <a:schemeClr val="dk1"/>
              </a:buClr>
              <a:buSzPct val="100000"/>
              <a:buFont typeface="Arial"/>
              <a:buChar char="•"/>
            </a:pPr>
            <a:r>
              <a:rPr lang="x-none" sz="2500" b="0" i="0" u="none" strike="noStrike" cap="none" baseline="0">
                <a:solidFill>
                  <a:schemeClr val="dk1"/>
                </a:solidFill>
                <a:latin typeface="Calibri"/>
                <a:ea typeface="Calibri"/>
                <a:cs typeface="Calibri"/>
                <a:sym typeface="Calibri"/>
              </a:rPr>
              <a:t/>
            </a:r>
            <a:br>
              <a:rPr lang="x-none" sz="2500" b="0" i="0" u="none" strike="noStrike" cap="none" baseline="0">
                <a:solidFill>
                  <a:schemeClr val="dk1"/>
                </a:solidFill>
                <a:latin typeface="Calibri"/>
                <a:ea typeface="Calibri"/>
                <a:cs typeface="Calibri"/>
                <a:sym typeface="Calibri"/>
              </a:rPr>
            </a:br>
            <a:r>
              <a:rPr lang="x-none" sz="2500" b="0" i="0" u="none" strike="noStrike" cap="none" baseline="0">
                <a:solidFill>
                  <a:schemeClr val="dk1"/>
                </a:solidFill>
                <a:latin typeface="Calibri"/>
                <a:ea typeface="Calibri"/>
                <a:cs typeface="Calibri"/>
                <a:sym typeface="Calibri"/>
              </a:rPr>
              <a:t>c) “The promotion of condom use among negative as well as positive MSM remains vital to ensure the benefits of ART in reducing the transmission of HIV are not undermined”</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x-none" sz="2400" b="1" i="0" u="none" strike="noStrike" cap="none" baseline="0">
                <a:solidFill>
                  <a:schemeClr val="dk1"/>
                </a:solidFill>
                <a:latin typeface="Calibri"/>
                <a:ea typeface="Calibri"/>
                <a:cs typeface="Calibri"/>
                <a:sym typeface="Calibri"/>
              </a:rPr>
              <a:t>Lisa Power (Terrence Higgins Trust): STI rates are rising to alarming levels in Gay men in England (Pink News, 5 June 2013.)</a:t>
            </a:r>
          </a:p>
        </p:txBody>
      </p:sp>
      <p:sp>
        <p:nvSpPr>
          <p:cNvPr id="129" name="Shape 129"/>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buClr>
                <a:schemeClr val="dk1"/>
              </a:buClr>
              <a:buSzPct val="97826"/>
              <a:buFont typeface="Arial"/>
              <a:buChar char="•"/>
            </a:pPr>
            <a:r>
              <a:rPr lang="x-none" sz="2250" b="0" i="0" u="none" strike="noStrike" cap="none" baseline="0">
                <a:solidFill>
                  <a:schemeClr val="dk1"/>
                </a:solidFill>
                <a:latin typeface="Calibri"/>
                <a:ea typeface="Calibri"/>
                <a:cs typeface="Calibri"/>
                <a:sym typeface="Calibri"/>
              </a:rPr>
              <a:t>“The rising numbers of almost every STI among gay men should serve as a wake up call for us all. Unlike heterosexuals, where most infections are in young people aged 15- 24, gay men is more likely to get STIs in their late 20s and 30s and high levels continues into their 50s. This is due to a different patterns of sexual behaviour, and more frequent partner change.”</a:t>
            </a:r>
          </a:p>
          <a:p>
            <a:pPr marL="342900" marR="0" lvl="0" indent="-342900" algn="l" rtl="0">
              <a:lnSpc>
                <a:spcPct val="80000"/>
              </a:lnSpc>
              <a:spcBef>
                <a:spcPts val="450"/>
              </a:spcBef>
              <a:buClr>
                <a:schemeClr val="dk1"/>
              </a:buClr>
              <a:buSzPct val="97826"/>
              <a:buFont typeface="Arial"/>
              <a:buChar char="•"/>
            </a:pPr>
            <a:r>
              <a:rPr lang="x-none" sz="2250" b="0" i="0" u="none" strike="noStrike" cap="none" baseline="0">
                <a:solidFill>
                  <a:schemeClr val="dk1"/>
                </a:solidFill>
                <a:latin typeface="Calibri"/>
                <a:ea typeface="Calibri"/>
                <a:cs typeface="Calibri"/>
                <a:sym typeface="Calibri"/>
              </a:rPr>
              <a:t>“We need to remind our self that treatment as prevention, works to reduce the transmission of HIV, but doesn’t do anything to prevent other STIs and sexually transmitted infections like gonorrhoea and chlamydia actually increase the risk of HIV transmission, even when someone is on treatment. As such, condoms remain a key ingredient not only in protecting against STIs, but also in controlling the spread of HIV.”</a:t>
            </a:r>
          </a:p>
          <a:p>
            <a:pPr marL="342900" marR="0" lvl="0" indent="-342900" algn="l" rtl="0">
              <a:lnSpc>
                <a:spcPct val="80000"/>
              </a:lnSpc>
              <a:spcBef>
                <a:spcPts val="450"/>
              </a:spcBef>
              <a:buClr>
                <a:schemeClr val="dk1"/>
              </a:buClr>
              <a:buSzPct val="97826"/>
              <a:buFont typeface="Arial"/>
              <a:buChar char="•"/>
            </a:pPr>
            <a:r>
              <a:rPr lang="x-none" sz="2250" b="0" i="0" u="none" strike="noStrike" cap="none" baseline="0">
                <a:solidFill>
                  <a:schemeClr val="dk1"/>
                </a:solidFill>
                <a:latin typeface="Calibri"/>
                <a:ea typeface="Calibri"/>
                <a:cs typeface="Calibri"/>
                <a:sym typeface="Calibri"/>
              </a:rPr>
              <a:t>“Gonorrhoea in particular has increased by a third in the last year, and has tripled since 2009. It is vital to use condoms (…) and go for regular check up for STIs to control the outbreak.”</a:t>
            </a:r>
          </a:p>
        </p:txBody>
      </p:sp>
    </p:spTree>
  </p:cSld>
  <p:clrMapOvr>
    <a:masterClrMapping/>
  </p:clrMapOvr>
  <p:transition spd="slow">
    <p:cut/>
  </p:transition>
</p:sld>
</file>

<file path=ppt/theme/theme1.xml><?xml version="1.0" encoding="utf-8"?>
<a:theme xmlns:a="http://schemas.openxmlformats.org/drawingml/2006/main" name="Office-tema">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1062</Words>
  <Application>Microsoft Office PowerPoint</Application>
  <PresentationFormat>On-screen Show (4:3)</PresentationFormat>
  <Paragraphs>63</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Courier New</vt:lpstr>
      <vt:lpstr>Wingdings</vt:lpstr>
      <vt:lpstr>Office-tema</vt:lpstr>
      <vt:lpstr>AIDS 2014:  Betydningen av primærforebygging</vt:lpstr>
      <vt:lpstr>WHO. Forebyggingsmodell. </vt:lpstr>
      <vt:lpstr>Forebygging i praksis. Amerikanske/engelske helsemyndigheter. </vt:lpstr>
      <vt:lpstr>.Amerikanske og britiske helsemyndigheter forts.</vt:lpstr>
      <vt:lpstr>Hardfacts. Epidemien blant MSM. 1) Betydningen av primærforebygging/kondomer</vt:lpstr>
      <vt:lpstr>Hardfacts. Epidemien blant MSM. 1) Betydningen av primærforebygging/kondomer</vt:lpstr>
      <vt:lpstr>Hardfacts. Epidemien blant MSM. 1) Betydningen av primærforebygging/kondomer</vt:lpstr>
      <vt:lpstr>Engelske helsemyndigheter viser til at manglende kondombruk blant hivnegative MSM og hivpositive MSM er den viktigste drivkraften i hivepidemien fra og med 2000-tallet. </vt:lpstr>
      <vt:lpstr>Lisa Power (Terrence Higgins Trust): STI rates are rising to alarming levels in Gay men in England (Pink News, 5 June 2013.)</vt:lpstr>
      <vt:lpstr>Canadisk konsensus på kondombruk:</vt:lpstr>
      <vt:lpstr>HIV epidemiology and behavioural outcomes: towards control? Satellite session: Primary prevention among gay men. Why do we need it? Dr. Peter Saxon/Gay Men’s sexual health reseach group.</vt:lpstr>
      <vt:lpstr>Alle virkemidler samtidig  - kondomer, testing og behandling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AIDS 2014:  Betydningen av primærforebygging</dc:title>
  <dc:creator>Anita Nygård</dc:creator>
  <cp:lastModifiedBy>Anita Nygård</cp:lastModifiedBy>
  <cp:revision>1</cp:revision>
  <dcterms:modified xsi:type="dcterms:W3CDTF">2015-02-26T08:12:40Z</dcterms:modified>
</cp:coreProperties>
</file>