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98" r:id="rId2"/>
    <p:sldId id="378" r:id="rId3"/>
    <p:sldId id="366" r:id="rId4"/>
    <p:sldId id="414" r:id="rId5"/>
    <p:sldId id="415" r:id="rId6"/>
    <p:sldId id="396" r:id="rId7"/>
    <p:sldId id="409" r:id="rId8"/>
    <p:sldId id="408" r:id="rId9"/>
    <p:sldId id="397" r:id="rId10"/>
    <p:sldId id="411" r:id="rId11"/>
    <p:sldId id="410" r:id="rId12"/>
    <p:sldId id="422" r:id="rId13"/>
    <p:sldId id="423" r:id="rId14"/>
    <p:sldId id="402" r:id="rId15"/>
    <p:sldId id="419" r:id="rId16"/>
    <p:sldId id="421" r:id="rId17"/>
    <p:sldId id="420" r:id="rId18"/>
    <p:sldId id="403" r:id="rId19"/>
    <p:sldId id="404" r:id="rId20"/>
    <p:sldId id="412" r:id="rId21"/>
    <p:sldId id="413" r:id="rId22"/>
    <p:sldId id="40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85" autoAdjust="0"/>
  </p:normalViewPr>
  <p:slideViewPr>
    <p:cSldViewPr>
      <p:cViewPr>
        <p:scale>
          <a:sx n="66" d="100"/>
          <a:sy n="66" d="100"/>
        </p:scale>
        <p:origin x="-15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4042408111617899"/>
          <c:y val="0.10352871261129799"/>
          <c:w val="0.71767541909614896"/>
          <c:h val="0.84512730384428003"/>
        </c:manualLayout>
      </c:layout>
      <c:pieChart>
        <c:varyColors val="1"/>
        <c:ser>
          <c:idx val="0"/>
          <c:order val="0"/>
          <c:tx>
            <c:strRef>
              <c:f>Sheet1!$B$1</c:f>
              <c:strCache>
                <c:ptCount val="1"/>
                <c:pt idx="0">
                  <c:v>Sales</c:v>
                </c:pt>
              </c:strCache>
            </c:strRef>
          </c:tx>
          <c:dPt>
            <c:idx val="0"/>
            <c:bubble3D val="0"/>
            <c:explosion val="4"/>
          </c:dPt>
          <c:dPt>
            <c:idx val="1"/>
            <c:bubble3D val="0"/>
          </c:dPt>
          <c:dPt>
            <c:idx val="2"/>
            <c:bubble3D val="0"/>
          </c:dPt>
          <c:dPt>
            <c:idx val="3"/>
            <c:bubble3D val="0"/>
          </c:dPt>
          <c:dLbls>
            <c:dLbl>
              <c:idx val="2"/>
              <c:layout/>
              <c:tx>
                <c:rich>
                  <a:bodyPr/>
                  <a:lstStyle/>
                  <a:p>
                    <a:r>
                      <a:rPr lang="en-US" sz="2000" dirty="0" err="1"/>
                      <a:t>Musim</a:t>
                    </a:r>
                    <a:r>
                      <a:rPr lang="en-US" sz="2000" dirty="0"/>
                      <a:t> </a:t>
                    </a:r>
                    <a:r>
                      <a:rPr lang="en-US" sz="2000" dirty="0" err="1" smtClean="0"/>
                      <a:t>Mas</a:t>
                    </a:r>
                    <a:r>
                      <a:rPr lang="en-US" sz="2000" dirty="0"/>
                      <a:t>
10%</a:t>
                    </a:r>
                    <a:endParaRPr lang="en-US" dirty="0"/>
                  </a:p>
                </c:rich>
              </c:tx>
              <c:dLblPos val="inEnd"/>
              <c:showLegendKey val="0"/>
              <c:showVal val="0"/>
              <c:showCatName val="1"/>
              <c:showSerName val="0"/>
              <c:showPercent val="1"/>
              <c:showBubbleSize val="0"/>
            </c:dLbl>
            <c:txPr>
              <a:bodyPr/>
              <a:lstStyle/>
              <a:p>
                <a:pPr>
                  <a:defRPr sz="2000"/>
                </a:pPr>
                <a:endParaRPr lang="en-US"/>
              </a:p>
            </c:txPr>
            <c:dLblPos val="inEnd"/>
            <c:showLegendKey val="0"/>
            <c:showVal val="0"/>
            <c:showCatName val="1"/>
            <c:showSerName val="0"/>
            <c:showPercent val="1"/>
            <c:showBubbleSize val="0"/>
            <c:showLeaderLines val="1"/>
          </c:dLbls>
          <c:cat>
            <c:strRef>
              <c:f>Sheet1!$A$2:$A$7</c:f>
              <c:strCache>
                <c:ptCount val="6"/>
                <c:pt idx="0">
                  <c:v>Wilmar</c:v>
                </c:pt>
                <c:pt idx="1">
                  <c:v>Cargill</c:v>
                </c:pt>
                <c:pt idx="2">
                  <c:v>Musim Mas</c:v>
                </c:pt>
                <c:pt idx="3">
                  <c:v>IOI</c:v>
                </c:pt>
                <c:pt idx="4">
                  <c:v>GAR</c:v>
                </c:pt>
                <c:pt idx="5">
                  <c:v>Other </c:v>
                </c:pt>
              </c:strCache>
            </c:strRef>
          </c:cat>
          <c:val>
            <c:numRef>
              <c:f>Sheet1!$B$2:$B$7</c:f>
              <c:numCache>
                <c:formatCode>0%</c:formatCode>
                <c:ptCount val="6"/>
                <c:pt idx="0">
                  <c:v>0.45</c:v>
                </c:pt>
                <c:pt idx="1">
                  <c:v>0.15</c:v>
                </c:pt>
                <c:pt idx="2">
                  <c:v>0.1</c:v>
                </c:pt>
                <c:pt idx="3">
                  <c:v>0.1</c:v>
                </c:pt>
                <c:pt idx="4">
                  <c:v>0.1</c:v>
                </c:pt>
                <c:pt idx="5">
                  <c:v>0.1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CAEDBF-878A-45BF-94C2-EC1EF75FE3EB}" type="datetimeFigureOut">
              <a:rPr lang="en-US" smtClean="0"/>
              <a:pPr/>
              <a:t>10/28/2013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E056A7A-784F-4584-9843-CBE689846584}" type="slidenum">
              <a:rPr lang="en-US" smtClean="0"/>
              <a:pPr/>
              <a:t>‹#›</a:t>
            </a:fld>
            <a:endParaRPr lang="en-US"/>
          </a:p>
        </p:txBody>
      </p:sp>
    </p:spTree>
    <p:extLst>
      <p:ext uri="{BB962C8B-B14F-4D97-AF65-F5344CB8AC3E}">
        <p14:creationId xmlns:p14="http://schemas.microsoft.com/office/powerpoint/2010/main" val="115595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2654B2-DDC2-4624-A5E6-7403C53D5848}" type="datetimeFigureOut">
              <a:rPr lang="en-US" smtClean="0"/>
              <a:pPr/>
              <a:t>10/28/2013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2A4309-3F1F-4A29-8534-4AD17BA95679}" type="slidenum">
              <a:rPr lang="en-US" smtClean="0"/>
              <a:pPr/>
              <a:t>‹#›</a:t>
            </a:fld>
            <a:endParaRPr lang="en-US"/>
          </a:p>
        </p:txBody>
      </p:sp>
    </p:spTree>
    <p:extLst>
      <p:ext uri="{BB962C8B-B14F-4D97-AF65-F5344CB8AC3E}">
        <p14:creationId xmlns:p14="http://schemas.microsoft.com/office/powerpoint/2010/main" val="17152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Topic, UCS, speakers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
            </a:r>
            <a:br>
              <a:rPr lang="en-US" baseline="0" dirty="0" smtClean="0"/>
            </a:br>
            <a:r>
              <a:rPr lang="en-US" baseline="0" dirty="0" smtClean="0"/>
              <a:t>Photo credit: </a:t>
            </a:r>
            <a:r>
              <a:rPr lang="en-US" sz="1200" b="0" i="0" kern="1200" dirty="0" smtClean="0">
                <a:solidFill>
                  <a:schemeClr val="tx1"/>
                </a:solidFill>
                <a:effectLst/>
                <a:latin typeface="+mn-lt"/>
                <a:ea typeface="+mn-ea"/>
                <a:cs typeface="+mn-cs"/>
              </a:rPr>
              <a:t>Deforestation for palm oil production in Malaysian Borneo,</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Mongabay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Photo by R. Butler</a:t>
            </a:r>
            <a:endParaRPr lang="en-US" dirty="0"/>
          </a:p>
        </p:txBody>
      </p:sp>
      <p:sp>
        <p:nvSpPr>
          <p:cNvPr id="4" name="Slide Number Placeholder 3"/>
          <p:cNvSpPr>
            <a:spLocks noGrp="1"/>
          </p:cNvSpPr>
          <p:nvPr>
            <p:ph type="sldNum" sz="quarter" idx="10"/>
          </p:nvPr>
        </p:nvSpPr>
        <p:spPr/>
        <p:txBody>
          <a:bodyPr/>
          <a:lstStyle/>
          <a:p>
            <a:fld id="{112A4309-3F1F-4A29-8534-4AD17BA95679}" type="slidenum">
              <a:rPr lang="en-US" smtClean="0"/>
              <a:pPr/>
              <a:t>1</a:t>
            </a:fld>
            <a:endParaRPr lang="en-US"/>
          </a:p>
        </p:txBody>
      </p:sp>
    </p:spTree>
    <p:extLst>
      <p:ext uri="{BB962C8B-B14F-4D97-AF65-F5344CB8AC3E}">
        <p14:creationId xmlns:p14="http://schemas.microsoft.com/office/powerpoint/2010/main" val="271318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Wilmar</a:t>
            </a:r>
            <a:r>
              <a:rPr lang="en-US" dirty="0" smtClean="0"/>
              <a:t> Annual Report, 2011.</a:t>
            </a:r>
            <a:endParaRPr lang="en-US" dirty="0"/>
          </a:p>
        </p:txBody>
      </p:sp>
      <p:sp>
        <p:nvSpPr>
          <p:cNvPr id="4" name="Slide Number Placeholder 3"/>
          <p:cNvSpPr>
            <a:spLocks noGrp="1"/>
          </p:cNvSpPr>
          <p:nvPr>
            <p:ph type="sldNum" sz="quarter" idx="10"/>
          </p:nvPr>
        </p:nvSpPr>
        <p:spPr/>
        <p:txBody>
          <a:bodyPr/>
          <a:lstStyle/>
          <a:p>
            <a:fld id="{D68AB05A-1365-9F46-A304-9A806A10AB34}"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will research and evaluate the health impacts of palm oil, including via diet and indirect health impacts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smoke inhalation from fires or pesticide runoff into rivers from palm oil expansion). The goal is this report will be to cut through the rhetoric and hyperbole on both sides of the palm oil health debate (i.e. “the saturated fats in palm oil make it terrible for your heart” vs. “red palm oil is a miracle food full of micronutrients and </a:t>
            </a:r>
            <a:r>
              <a:rPr lang="en-US" sz="1200" kern="1200" dirty="0" err="1" smtClean="0">
                <a:solidFill>
                  <a:schemeClr val="tx1"/>
                </a:solidFill>
                <a:latin typeface="+mn-lt"/>
                <a:ea typeface="+mn-ea"/>
                <a:cs typeface="+mn-cs"/>
              </a:rPr>
              <a:t>phytochemicals</a:t>
            </a:r>
            <a:r>
              <a:rPr lang="en-US" sz="1200" kern="1200" dirty="0" smtClean="0">
                <a:solidFill>
                  <a:schemeClr val="tx1"/>
                </a:solidFill>
                <a:latin typeface="+mn-lt"/>
                <a:ea typeface="+mn-ea"/>
                <a:cs typeface="+mn-cs"/>
              </a:rPr>
              <a:t>”) and present an objective review of the science on the issue. Due to the complex and sensitive nature of the topic, we will be planning a two stage release of the report.  In early summer 2014 we will release a near final version of the report to key partners in the NGO community. We will then consult with them extensively over the subsequent months to evaluate and develop the best outreach strategy for a final public release in early fall 2014.</a:t>
            </a:r>
          </a:p>
          <a:p>
            <a:endParaRPr lang="en-US" dirty="0" smtClean="0"/>
          </a:p>
          <a:p>
            <a:r>
              <a:rPr lang="en-US" dirty="0" smtClean="0"/>
              <a:t>We will continue to issue other</a:t>
            </a:r>
            <a:r>
              <a:rPr lang="en-US" baseline="0" dirty="0" smtClean="0"/>
              <a:t> reports and analysis focused on palm oil production, including factsheets, remote sensing analysis, and analysis of palm oil-based </a:t>
            </a:r>
            <a:r>
              <a:rPr lang="en-US" baseline="0" dirty="0" err="1" smtClean="0"/>
              <a:t>biofuels</a:t>
            </a:r>
            <a:r>
              <a:rPr lang="en-US" baseline="0" dirty="0" smtClean="0"/>
              <a:t> and carbon emissions.</a:t>
            </a:r>
            <a:endParaRPr lang="en-US" dirty="0"/>
          </a:p>
        </p:txBody>
      </p:sp>
      <p:sp>
        <p:nvSpPr>
          <p:cNvPr id="4" name="Slide Number Placeholder 3"/>
          <p:cNvSpPr>
            <a:spLocks noGrp="1"/>
          </p:cNvSpPr>
          <p:nvPr>
            <p:ph type="sldNum" sz="quarter" idx="10"/>
          </p:nvPr>
        </p:nvSpPr>
        <p:spPr/>
        <p:txBody>
          <a:bodyPr/>
          <a:lstStyle/>
          <a:p>
            <a:fld id="{112A4309-3F1F-4A29-8534-4AD17BA95679}"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81100" y="696913"/>
            <a:ext cx="4648200" cy="3486150"/>
          </a:xfrm>
          <a:ln/>
        </p:spPr>
      </p:sp>
      <p:sp>
        <p:nvSpPr>
          <p:cNvPr id="501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GB"/>
          </a:p>
        </p:txBody>
      </p:sp>
      <p:sp>
        <p:nvSpPr>
          <p:cNvPr id="5018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F36262-60D6-6E42-85B7-A5BD3582C64A}" type="slidenum">
              <a:rPr lang="en-US"/>
              <a:pPr eaLnBrk="1" hangingPunct="1"/>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81100" y="696913"/>
            <a:ext cx="4648200" cy="3486150"/>
          </a:xfrm>
          <a:ln/>
        </p:spPr>
      </p:sp>
      <p:sp>
        <p:nvSpPr>
          <p:cNvPr id="5120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GB"/>
          </a:p>
        </p:txBody>
      </p:sp>
      <p:sp>
        <p:nvSpPr>
          <p:cNvPr id="5120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22DCD1-0AC9-6842-9B31-B03C16559FC7}" type="slidenum">
              <a:rPr lang="en-US"/>
              <a:pPr eaLnBrk="1" hangingPunct="1"/>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Palm</a:t>
            </a:r>
            <a:r>
              <a:rPr lang="en-US" baseline="0" dirty="0" smtClean="0"/>
              <a:t> oil can be grown in a way that is truly sustainable for the climate and not in conflict with tropical forests.  D</a:t>
            </a:r>
            <a:r>
              <a:rPr lang="en-US" dirty="0" smtClean="0"/>
              <a:t>eforestation-free</a:t>
            </a:r>
            <a:r>
              <a:rPr lang="en-US" baseline="0" dirty="0" smtClean="0"/>
              <a:t> (Responsible) palm oil would not allow the clearing of primary forests, high carbon stock forests, high conservation value forests, and would not allow planting on peat.  This would need to be coupled with strong environmental and social safeguards to ensure that the local environment and local peoples and workers are all treated well. </a:t>
            </a:r>
          </a:p>
          <a:p>
            <a:endParaRPr lang="en-US" baseline="0" dirty="0" smtClean="0"/>
          </a:p>
          <a:p>
            <a:endParaRPr lang="en-US" dirty="0" smtClean="0"/>
          </a:p>
          <a:p>
            <a:endParaRPr lang="en-US" dirty="0" smtClean="0"/>
          </a:p>
          <a:p>
            <a:endParaRPr lang="en-US" dirty="0" smtClean="0"/>
          </a:p>
          <a:p>
            <a:r>
              <a:rPr lang="en-US" dirty="0" smtClean="0"/>
              <a:t>Photo credit: </a:t>
            </a:r>
            <a:r>
              <a:rPr lang="en-US" dirty="0" err="1" smtClean="0"/>
              <a:t>Mongabay</a:t>
            </a:r>
            <a:r>
              <a:rPr lang="en-US" dirty="0" smtClean="0"/>
              <a:t>, 2009, Indonesian tropical forest</a:t>
            </a:r>
            <a:endParaRPr lang="en-US" dirty="0"/>
          </a:p>
        </p:txBody>
      </p:sp>
      <p:sp>
        <p:nvSpPr>
          <p:cNvPr id="4" name="Slide Number Placeholder 3"/>
          <p:cNvSpPr>
            <a:spLocks noGrp="1"/>
          </p:cNvSpPr>
          <p:nvPr>
            <p:ph type="sldNum" sz="quarter" idx="10"/>
          </p:nvPr>
        </p:nvSpPr>
        <p:spPr/>
        <p:txBody>
          <a:bodyPr/>
          <a:lstStyle/>
          <a:p>
            <a:fld id="{112A4309-3F1F-4A29-8534-4AD17BA95679}" type="slidenum">
              <a:rPr lang="en-US" smtClean="0"/>
              <a:pPr/>
              <a:t>2</a:t>
            </a:fld>
            <a:endParaRPr lang="en-US"/>
          </a:p>
        </p:txBody>
      </p:sp>
    </p:spTree>
    <p:extLst>
      <p:ext uri="{BB962C8B-B14F-4D97-AF65-F5344CB8AC3E}">
        <p14:creationId xmlns:p14="http://schemas.microsoft.com/office/powerpoint/2010/main" val="191143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112A4309-3F1F-4A29-8534-4AD17BA95679}" type="slidenum">
              <a:rPr lang="en-US" smtClean="0"/>
              <a:pPr/>
              <a:t>3</a:t>
            </a:fld>
            <a:endParaRPr lang="en-US"/>
          </a:p>
        </p:txBody>
      </p:sp>
    </p:spTree>
    <p:extLst>
      <p:ext uri="{BB962C8B-B14F-4D97-AF65-F5344CB8AC3E}">
        <p14:creationId xmlns:p14="http://schemas.microsoft.com/office/powerpoint/2010/main" val="86092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err="1" smtClean="0"/>
              <a:t>Koh</a:t>
            </a:r>
            <a:r>
              <a:rPr lang="en-US" dirty="0" smtClean="0"/>
              <a:t>, </a:t>
            </a:r>
            <a:r>
              <a:rPr lang="en-US" dirty="0" err="1" smtClean="0"/>
              <a:t>Lian</a:t>
            </a:r>
            <a:r>
              <a:rPr lang="en-US" dirty="0" smtClean="0"/>
              <a:t> Pin. 2007. “Impending disaster or sliver of hope for Southeast Asian forests? The devil may lie in the details,” Biodiversity &amp; Conservation. </a:t>
            </a:r>
            <a:r>
              <a:rPr lang="en-US" dirty="0" err="1" smtClean="0"/>
              <a:t>DeFries</a:t>
            </a:r>
            <a:r>
              <a:rPr lang="en-US" dirty="0" smtClean="0"/>
              <a:t> et al. 2011. “High-yield oil palm expansion spares land at the expense of forests in the Peruvian Amazon.” Environmental Research Letters</a:t>
            </a:r>
          </a:p>
          <a:p>
            <a:endParaRPr lang="en-US" dirty="0"/>
          </a:p>
        </p:txBody>
      </p:sp>
      <p:sp>
        <p:nvSpPr>
          <p:cNvPr id="4" name="Slide Number Placeholder 3"/>
          <p:cNvSpPr>
            <a:spLocks noGrp="1"/>
          </p:cNvSpPr>
          <p:nvPr>
            <p:ph type="sldNum" sz="quarter" idx="10"/>
          </p:nvPr>
        </p:nvSpPr>
        <p:spPr/>
        <p:txBody>
          <a:bodyPr/>
          <a:lstStyle/>
          <a:p>
            <a:fld id="{D68AB05A-1365-9F46-A304-9A806A10AB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8AB05A-1365-9F46-A304-9A806A10AB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1" i="1" kern="1200" dirty="0" smtClean="0">
                <a:solidFill>
                  <a:schemeClr val="tx1"/>
                </a:solidFill>
                <a:latin typeface="+mn-lt"/>
                <a:ea typeface="+mn-ea"/>
                <a:cs typeface="+mn-cs"/>
              </a:rPr>
              <a:t>UCS will engage its members, activists, the business community, and the American public about the connection between unsustainably sourced palm oil and its impacts on the environment in order to exert pressure along the palm oil supply chain. </a:t>
            </a:r>
          </a:p>
          <a:p>
            <a:endParaRPr lang="en-US" dirty="0" smtClean="0"/>
          </a:p>
          <a:p>
            <a:pPr lvl="1"/>
            <a:r>
              <a:rPr lang="en-US" dirty="0" smtClean="0"/>
              <a:t>Send our Scientists Statement to companies—sent to 80 major companies, follow up </a:t>
            </a:r>
            <a:r>
              <a:rPr lang="en-US" dirty="0" err="1" smtClean="0"/>
              <a:t>occuring</a:t>
            </a:r>
            <a:r>
              <a:rPr lang="en-US" dirty="0" smtClean="0"/>
              <a:t> now.</a:t>
            </a:r>
          </a:p>
          <a:p>
            <a:pPr lvl="1"/>
            <a:r>
              <a:rPr lang="en-US" dirty="0" smtClean="0"/>
              <a:t>Issue a Scorecard and push the findings out to the media in February 2014--starting with 30 major companies;</a:t>
            </a:r>
            <a:r>
              <a:rPr lang="en-US" baseline="0" dirty="0" smtClean="0"/>
              <a:t> ten of the largest companies by revenue in three sectors (fast food, personal care, packaged foods)</a:t>
            </a:r>
            <a:endParaRPr lang="en-US" dirty="0" smtClean="0"/>
          </a:p>
          <a:p>
            <a:pPr lvl="1"/>
            <a:r>
              <a:rPr lang="en-US" dirty="0" smtClean="0"/>
              <a:t>Target select brands through media outreach, events at food shows, phone calls and emails, and shareholder resolutions</a:t>
            </a:r>
          </a:p>
          <a:p>
            <a:pPr lvl="1"/>
            <a:endParaRPr lang="en-US" dirty="0" smtClean="0"/>
          </a:p>
          <a:p>
            <a:r>
              <a:rPr lang="en-GB" sz="1200" kern="1200" dirty="0" smtClean="0">
                <a:solidFill>
                  <a:schemeClr val="tx1"/>
                </a:solidFill>
                <a:latin typeface="+mn-lt"/>
                <a:ea typeface="+mn-ea"/>
                <a:cs typeface="+mn-cs"/>
              </a:rPr>
              <a:t>To convince consumer-facing companies to adopt or strengthen palm oil purchasing policies requiring that they use only deforestation-free palm oil, we will engage in a number of activities this year.  We will redeploy our December 2012 </a:t>
            </a:r>
            <a:r>
              <a:rPr lang="en-GB" sz="1200" i="1" kern="1200" dirty="0" smtClean="0">
                <a:solidFill>
                  <a:schemeClr val="tx1"/>
                </a:solidFill>
                <a:latin typeface="+mn-lt"/>
                <a:ea typeface="+mn-ea"/>
                <a:cs typeface="+mn-cs"/>
              </a:rPr>
              <a:t>Scientists Statement on the Roundtable on Sustainable Palm Oil’s Draft Revised Principles and Criteria for Public Consultation</a:t>
            </a:r>
            <a:r>
              <a:rPr lang="en-GB" sz="1200" kern="1200" dirty="0" smtClean="0">
                <a:solidFill>
                  <a:schemeClr val="tx1"/>
                </a:solidFill>
                <a:latin typeface="+mn-lt"/>
                <a:ea typeface="+mn-ea"/>
                <a:cs typeface="+mn-cs"/>
              </a:rPr>
              <a:t> letter, which urgently called on the RSPO to include two critical missing components in their palm oil standards: a ban on planting palm oil on </a:t>
            </a:r>
            <a:r>
              <a:rPr lang="en-GB" sz="1200" kern="1200" dirty="0" err="1" smtClean="0">
                <a:solidFill>
                  <a:schemeClr val="tx1"/>
                </a:solidFill>
                <a:latin typeface="+mn-lt"/>
                <a:ea typeface="+mn-ea"/>
                <a:cs typeface="+mn-cs"/>
              </a:rPr>
              <a:t>peatlands</a:t>
            </a:r>
            <a:r>
              <a:rPr lang="en-GB" sz="1200" kern="1200" dirty="0" smtClean="0">
                <a:solidFill>
                  <a:schemeClr val="tx1"/>
                </a:solidFill>
                <a:latin typeface="+mn-lt"/>
                <a:ea typeface="+mn-ea"/>
                <a:cs typeface="+mn-cs"/>
              </a:rPr>
              <a:t> and a ban on converting high carbon stock secondary forests to palm oil plantations.  This year, we will send the </a:t>
            </a:r>
            <a:r>
              <a:rPr lang="en-GB" sz="1200" i="1" kern="1200" dirty="0" smtClean="0">
                <a:solidFill>
                  <a:schemeClr val="tx1"/>
                </a:solidFill>
                <a:latin typeface="+mn-lt"/>
                <a:ea typeface="+mn-ea"/>
                <a:cs typeface="+mn-cs"/>
              </a:rPr>
              <a:t>Scientists Statement </a:t>
            </a:r>
            <a:r>
              <a:rPr lang="en-GB" sz="1200" kern="1200" dirty="0" smtClean="0">
                <a:solidFill>
                  <a:schemeClr val="tx1"/>
                </a:solidFill>
                <a:latin typeface="+mn-lt"/>
                <a:ea typeface="+mn-ea"/>
                <a:cs typeface="+mn-cs"/>
              </a:rPr>
              <a:t>directly to 84 members of the RSPO with a branded consumer or retail presence in the American marketplace requesting meetings with UCS to address the risks inherent in their current palm oil sourcing policies.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We are also publishing a print scorecard rating the palm oil purchasing policies of the top 10 leading companies in three sectors: fast food, packaged foods, and personal care products. The release strategy for the scorecard in February 2014 will include a printed scorecard, outreach through social media, and dedicated outreach through UCS web and listserv channels, as well as through partners in the zoo, NGO, and scientific communities. As part of its promotion, UCS will engage in a media outreach strategy to help key food reporters understand this issue as a way of increasing the number of mainstream articles about deforestation and climate emissions.  We will follow up with numerous companies through dialogue, ultimately selecting three laggards for public campaigning activities, aiming to secure public deforestation-free commitments by the close of 2014.  We will target decision-makers in those three companies through a variety of public outreach activities, including generating negative media publicity, email action alerts, shareholder resolutions and participation at annual shareholder meetings, and targeted outreach at food conferences and trade shows.</a:t>
            </a:r>
            <a:endParaRPr lang="en-US" sz="1200" kern="1200" dirty="0" smtClean="0">
              <a:solidFill>
                <a:schemeClr val="tx1"/>
              </a:solidFill>
              <a:latin typeface="+mn-lt"/>
              <a:ea typeface="+mn-ea"/>
              <a:cs typeface="+mn-cs"/>
            </a:endParaRPr>
          </a:p>
          <a:p>
            <a:pPr lvl="1"/>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112A4309-3F1F-4A29-8534-4AD17BA9567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i="1" kern="1200" dirty="0" smtClean="0">
                <a:solidFill>
                  <a:schemeClr val="tx1"/>
                </a:solidFill>
                <a:latin typeface="+mn-lt"/>
                <a:ea typeface="+mn-ea"/>
                <a:cs typeface="+mn-cs"/>
              </a:rPr>
              <a:t>Push EPA to set new biodiesel volume mandates and reject a palm oil pathway under the RFS.</a:t>
            </a:r>
            <a:r>
              <a:rPr lang="en-GB" sz="1200" b="1" kern="1200" dirty="0" smtClean="0">
                <a:solidFill>
                  <a:schemeClr val="tx1"/>
                </a:solidFill>
                <a:latin typeface="+mn-lt"/>
                <a:ea typeface="+mn-ea"/>
                <a:cs typeface="+mn-cs"/>
              </a:rPr>
              <a:t> </a:t>
            </a:r>
          </a:p>
          <a:p>
            <a:endParaRPr lang="en-GB" sz="1200" b="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Led by UCS Senior Scientist Jeremy Martin, we will work with the UCS Science Network to submit detailed technical guidance to EPA and weigh in with public comments during EPA rulemaking process to set new volume limits for advanced </a:t>
            </a:r>
            <a:r>
              <a:rPr lang="en-GB" sz="1200" kern="1200" dirty="0" err="1" smtClean="0">
                <a:solidFill>
                  <a:schemeClr val="tx1"/>
                </a:solidFill>
                <a:latin typeface="+mn-lt"/>
                <a:ea typeface="+mn-ea"/>
                <a:cs typeface="+mn-cs"/>
              </a:rPr>
              <a:t>biofuel</a:t>
            </a:r>
            <a:r>
              <a:rPr lang="en-GB" sz="1200" kern="1200" dirty="0" smtClean="0">
                <a:solidFill>
                  <a:schemeClr val="tx1"/>
                </a:solidFill>
                <a:latin typeface="+mn-lt"/>
                <a:ea typeface="+mn-ea"/>
                <a:cs typeface="+mn-cs"/>
              </a:rPr>
              <a:t>/biodiesel mandates.  UCS has met with Environmental Protection Agency (EPA) staff.  The meeting confirmed the importance of building a stronger technical case on the relationship between additional U.S. biodiesel consumption and palm oil production overseas, as well as the need to provide  whenever possible concrete numeric recommendations regarding volumes.  Jeremy is now partnering with allies to craft an economic model to use as the basis for simulations that provide more a concrete analytical basis and empirical support for our argument that increased U.S. soybean oil use will drive an expansion of palm oil production in Southeast Asia. The work is progressing quickly and the initial results will be done by the end of the fiscal year.  Our recent interactions with EPA and others reinforced the need for this analysis to support both our regulatory interactions with EPA and our palm oil campaign.</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 will also work with coalition partners to ensure that the EPA sticks to the science and upholds their initial findings not to approve a palm oil specific pathway under the RFS. In California, UCS will be produce an analysis to submit to the California Air Resources Board that reinforces previous studies that show the high carbon cost of palm based </a:t>
            </a:r>
            <a:r>
              <a:rPr lang="en-GB" sz="1200" kern="1200" dirty="0" err="1" smtClean="0">
                <a:solidFill>
                  <a:schemeClr val="tx1"/>
                </a:solidFill>
                <a:latin typeface="+mn-lt"/>
                <a:ea typeface="+mn-ea"/>
                <a:cs typeface="+mn-cs"/>
              </a:rPr>
              <a:t>biofuels</a:t>
            </a:r>
            <a:r>
              <a:rPr lang="en-GB"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 recent U.S. Department of Energy-sponsored GTAP analysis of </a:t>
            </a:r>
            <a:r>
              <a:rPr lang="en-GB" sz="1200" kern="1200" dirty="0" err="1" smtClean="0">
                <a:solidFill>
                  <a:schemeClr val="tx1"/>
                </a:solidFill>
                <a:latin typeface="+mn-lt"/>
                <a:ea typeface="+mn-ea"/>
                <a:cs typeface="+mn-cs"/>
              </a:rPr>
              <a:t>biofuels</a:t>
            </a:r>
            <a:r>
              <a:rPr lang="en-GB" sz="1200" kern="1200" dirty="0" smtClean="0">
                <a:solidFill>
                  <a:schemeClr val="tx1"/>
                </a:solidFill>
                <a:latin typeface="+mn-lt"/>
                <a:ea typeface="+mn-ea"/>
                <a:cs typeface="+mn-cs"/>
              </a:rPr>
              <a:t> land use change which makes several key analytical decisions that tend to minimize land use change emissions.  In response, we are in early stages of exploring how to refine a model for biodiesel scenarios that will allow us to evaluate implications of California, U.S. and EU biodiesel use for global palm oil markets, which could be very valuable in our palm oil campaign. </a:t>
            </a:r>
            <a:r>
              <a:rPr lang="en-GB"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2A4309-3F1F-4A29-8534-4AD17BA9567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err="1" smtClean="0"/>
              <a:t>Koh</a:t>
            </a:r>
            <a:r>
              <a:rPr lang="en-US" dirty="0" smtClean="0"/>
              <a:t>, </a:t>
            </a:r>
            <a:r>
              <a:rPr lang="en-US" dirty="0" err="1" smtClean="0"/>
              <a:t>Lian</a:t>
            </a:r>
            <a:r>
              <a:rPr lang="en-US" dirty="0" smtClean="0"/>
              <a:t> Pin. 2007. “Impending disaster or sliver of hope for Southeast Asian forests? The devil may lie in the details,” Biodiversity &amp; Conservation. </a:t>
            </a:r>
            <a:r>
              <a:rPr lang="en-US" dirty="0" err="1" smtClean="0"/>
              <a:t>DeFries</a:t>
            </a:r>
            <a:r>
              <a:rPr lang="en-US" dirty="0" smtClean="0"/>
              <a:t> et al. 2011. “High-yield oil palm expansion spares land at the expense of forests in the Peruvian Amazon.” Environmental Research Letters</a:t>
            </a:r>
          </a:p>
          <a:p>
            <a:endParaRPr lang="en-US" dirty="0"/>
          </a:p>
        </p:txBody>
      </p:sp>
      <p:sp>
        <p:nvSpPr>
          <p:cNvPr id="4" name="Slide Number Placeholder 3"/>
          <p:cNvSpPr>
            <a:spLocks noGrp="1"/>
          </p:cNvSpPr>
          <p:nvPr>
            <p:ph type="sldNum" sz="quarter" idx="10"/>
          </p:nvPr>
        </p:nvSpPr>
        <p:spPr/>
        <p:txBody>
          <a:bodyPr/>
          <a:lstStyle/>
          <a:p>
            <a:fld id="{D68AB05A-1365-9F46-A304-9A806A10AB3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Contribute to industry-wide adoption of methodology for identifying and protecting high carbon stock forests that must considered ‘off limits’ to the development of palm oil</a:t>
            </a:r>
            <a:r>
              <a:rPr lang="en-US" sz="1200" kern="1200" dirty="0" smtClean="0">
                <a:solidFill>
                  <a:schemeClr val="tx1"/>
                </a:solidFill>
                <a:latin typeface="+mn-lt"/>
                <a:ea typeface="+mn-ea"/>
                <a:cs typeface="+mn-cs"/>
              </a:rPr>
              <a:t>. This methodology is a scientifically robust and cost effective tool for categorizing land to ensure we protect secondary forest that store the greatest quantity of carbon and biodiversity, while still identifying land that would be best used for agriculture. This work will allow us to highlight a specific on the ground practice that producers can use to meet the global marketplace’s demands for deforestation-free palm oil.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order to ensure that this methodology is based on the best available science and has buy in from the academic community, we will organize a session on this topic at the annual Association of Tropical Biology and Conservation meeting, and give presentations at ESA and other conferences.  We will recruit an estimated 50-60 experts/scientists to join a webinar to understand—and comment on--the methodology.  Finally, we will draft a basic draft of an article about the methodology in order to begin recruiting co-authors for revision and submission in next fiscal year to a peer-reviewed journal.</a:t>
            </a:r>
          </a:p>
          <a:p>
            <a:endParaRPr lang="en-US" dirty="0"/>
          </a:p>
        </p:txBody>
      </p:sp>
      <p:sp>
        <p:nvSpPr>
          <p:cNvPr id="4" name="Slide Number Placeholder 3"/>
          <p:cNvSpPr>
            <a:spLocks noGrp="1"/>
          </p:cNvSpPr>
          <p:nvPr>
            <p:ph type="sldNum" sz="quarter" idx="10"/>
          </p:nvPr>
        </p:nvSpPr>
        <p:spPr/>
        <p:txBody>
          <a:bodyPr/>
          <a:lstStyle/>
          <a:p>
            <a:fld id="{112A4309-3F1F-4A29-8534-4AD17BA9567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419887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143042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329929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se Study Intro">
    <p:spTree>
      <p:nvGrpSpPr>
        <p:cNvPr id="1" name=""/>
        <p:cNvGrpSpPr/>
        <p:nvPr/>
      </p:nvGrpSpPr>
      <p:grpSpPr>
        <a:xfrm>
          <a:off x="0" y="0"/>
          <a:ext cx="0" cy="0"/>
          <a:chOff x="0" y="0"/>
          <a:chExt cx="0" cy="0"/>
        </a:xfrm>
      </p:grpSpPr>
      <p:sp>
        <p:nvSpPr>
          <p:cNvPr id="2" name="Title 1"/>
          <p:cNvSpPr>
            <a:spLocks noGrp="1"/>
          </p:cNvSpPr>
          <p:nvPr>
            <p:ph type="title"/>
          </p:nvPr>
        </p:nvSpPr>
        <p:spPr>
          <a:xfrm>
            <a:off x="428596" y="5429264"/>
            <a:ext cx="8482042" cy="428628"/>
          </a:xfrm>
        </p:spPr>
        <p:txBody>
          <a:bodyPr/>
          <a:lstStyle>
            <a:lvl1pPr algn="r">
              <a:defRPr baseline="0">
                <a:solidFill>
                  <a:srgbClr val="E6E6E6"/>
                </a:solidFill>
                <a:latin typeface="Calibri" pitchFamily="34" charset="0"/>
              </a:defRPr>
            </a:lvl1pPr>
          </a:lstStyle>
          <a:p>
            <a:r>
              <a:rPr lang="en-US" dirty="0" smtClean="0"/>
              <a:t>Click to edit Master title style</a:t>
            </a:r>
            <a:endParaRPr lang="en-US" dirty="0"/>
          </a:p>
        </p:txBody>
      </p:sp>
      <p:sp>
        <p:nvSpPr>
          <p:cNvPr id="3" name="TextBox 2"/>
          <p:cNvSpPr txBox="1"/>
          <p:nvPr userDrawn="1"/>
        </p:nvSpPr>
        <p:spPr>
          <a:xfrm>
            <a:off x="3839332" y="5876180"/>
            <a:ext cx="5072098" cy="276999"/>
          </a:xfrm>
          <a:prstGeom prst="rect">
            <a:avLst/>
          </a:prstGeom>
          <a:noFill/>
        </p:spPr>
        <p:txBody>
          <a:bodyPr wrap="square" lIns="0" tIns="0" rIns="0" bIns="0" rtlCol="0">
            <a:spAutoFit/>
          </a:bodyPr>
          <a:lstStyle/>
          <a:p>
            <a:pPr algn="r"/>
            <a:r>
              <a:rPr lang="en-US" sz="1800" i="1" dirty="0" smtClean="0">
                <a:solidFill>
                  <a:srgbClr val="E6E6E6"/>
                </a:solidFill>
                <a:latin typeface="Calibri" pitchFamily="34" charset="0"/>
                <a:cs typeface="Calibri" pitchFamily="34" charset="0"/>
              </a:rPr>
              <a:t>Case Study</a:t>
            </a:r>
            <a:endParaRPr lang="en-US" sz="1800" i="1" dirty="0">
              <a:solidFill>
                <a:srgbClr val="E6E6E6"/>
              </a:solidFill>
              <a:latin typeface="Calibri" pitchFamily="34" charset="0"/>
              <a:cs typeface="Calibri" pitchFamily="34" charset="0"/>
            </a:endParaRPr>
          </a:p>
        </p:txBody>
      </p:sp>
    </p:spTree>
    <p:extLst>
      <p:ext uri="{BB962C8B-B14F-4D97-AF65-F5344CB8AC3E}">
        <p14:creationId xmlns:p14="http://schemas.microsoft.com/office/powerpoint/2010/main" val="37379326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31671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274546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76650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208086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156040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162344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382307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38838-9461-429A-8BAD-102D0C171F6B}"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D1CA-9249-44AB-A9C0-AF6FE25DC374}" type="slidenum">
              <a:rPr lang="en-US" smtClean="0"/>
              <a:pPr/>
              <a:t>‹#›</a:t>
            </a:fld>
            <a:endParaRPr lang="en-US"/>
          </a:p>
        </p:txBody>
      </p:sp>
    </p:spTree>
    <p:extLst>
      <p:ext uri="{BB962C8B-B14F-4D97-AF65-F5344CB8AC3E}">
        <p14:creationId xmlns:p14="http://schemas.microsoft.com/office/powerpoint/2010/main" val="18287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38838-9461-429A-8BAD-102D0C171F6B}" type="datetimeFigureOut">
              <a:rPr lang="en-US" smtClean="0"/>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4D1CA-9249-44AB-A9C0-AF6FE25DC374}" type="slidenum">
              <a:rPr lang="en-US" smtClean="0"/>
              <a:pPr/>
              <a:t>‹#›</a:t>
            </a:fld>
            <a:endParaRPr lang="en-US"/>
          </a:p>
        </p:txBody>
      </p:sp>
    </p:spTree>
    <p:extLst>
      <p:ext uri="{BB962C8B-B14F-4D97-AF65-F5344CB8AC3E}">
        <p14:creationId xmlns:p14="http://schemas.microsoft.com/office/powerpoint/2010/main" val="4873819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90800"/>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Arial" pitchFamily="34" charset="0"/>
                <a:cs typeface="Arial" pitchFamily="34" charset="0"/>
              </a:rPr>
              <a:t>or</a:t>
            </a:r>
            <a:endParaRPr lang="en-US" dirty="0">
              <a:solidFill>
                <a:schemeClr val="bg1"/>
              </a:solidFill>
              <a:latin typeface="Arial" pitchFamily="34" charset="0"/>
              <a:cs typeface="Arial" pitchFamily="34" charset="0"/>
            </a:endParaRPr>
          </a:p>
        </p:txBody>
      </p:sp>
      <p:sp>
        <p:nvSpPr>
          <p:cNvPr id="5" name="Title 1"/>
          <p:cNvSpPr txBox="1">
            <a:spLocks/>
          </p:cNvSpPr>
          <p:nvPr/>
        </p:nvSpPr>
        <p:spPr>
          <a:xfrm>
            <a:off x="0" y="5257800"/>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200" dirty="0">
              <a:latin typeface="Arial" pitchFamily="34" charset="0"/>
              <a:cs typeface="Arial" pitchFamily="34" charset="0"/>
            </a:endParaRPr>
          </a:p>
        </p:txBody>
      </p:sp>
      <p:sp>
        <p:nvSpPr>
          <p:cNvPr id="8" name="Rectangle 7"/>
          <p:cNvSpPr/>
          <p:nvPr/>
        </p:nvSpPr>
        <p:spPr>
          <a:xfrm>
            <a:off x="76200" y="3429000"/>
            <a:ext cx="14478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81000"/>
            <a:ext cx="9144000" cy="6477000"/>
          </a:xfrm>
          <a:prstGeom prst="rect">
            <a:avLst/>
          </a:prstGeom>
        </p:spPr>
      </p:pic>
      <p:sp>
        <p:nvSpPr>
          <p:cNvPr id="20" name="Title 1"/>
          <p:cNvSpPr>
            <a:spLocks noGrp="1"/>
          </p:cNvSpPr>
          <p:nvPr>
            <p:ph type="ctrTitle"/>
          </p:nvPr>
        </p:nvSpPr>
        <p:spPr>
          <a:xfrm>
            <a:off x="685800" y="152400"/>
            <a:ext cx="7772400" cy="2514600"/>
          </a:xfrm>
        </p:spPr>
        <p:txBody>
          <a:bodyPr>
            <a:normAutofit fontScale="90000"/>
          </a:bodyPr>
          <a:lstStyle/>
          <a:p>
            <a:r>
              <a:rPr lang="en-US" dirty="0" smtClean="0">
                <a:ln w="18415" cmpd="sng">
                  <a:solidFill>
                    <a:srgbClr val="FFFFFF"/>
                  </a:solidFill>
                  <a:prstDash val="solid"/>
                </a:ln>
                <a:solidFill>
                  <a:schemeClr val="bg2"/>
                </a:solidFill>
                <a:latin typeface="Arial" pitchFamily="34" charset="0"/>
                <a:cs typeface="Arial" pitchFamily="34" charset="0"/>
              </a:rPr>
              <a:t/>
            </a:r>
            <a:br>
              <a:rPr lang="en-US" dirty="0" smtClean="0">
                <a:ln w="18415" cmpd="sng">
                  <a:solidFill>
                    <a:srgbClr val="FFFFFF"/>
                  </a:solidFill>
                  <a:prstDash val="solid"/>
                </a:ln>
                <a:solidFill>
                  <a:schemeClr val="bg2"/>
                </a:solidFill>
                <a:latin typeface="Arial" pitchFamily="34" charset="0"/>
                <a:cs typeface="Arial" pitchFamily="34" charset="0"/>
              </a:rPr>
            </a:br>
            <a:r>
              <a:rPr lang="en-US" sz="5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Market transformation: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Shifting demand to deforestation-free vegetable oil and other commodities</a:t>
            </a:r>
            <a:endParaRPr lang="en-US" dirty="0">
              <a:ln w="18415" cmpd="sng">
                <a:solidFill>
                  <a:srgbClr val="FFFFFF"/>
                </a:solidFill>
                <a:prstDash val="solid"/>
              </a:ln>
              <a:solidFill>
                <a:schemeClr val="bg2"/>
              </a:solidFill>
              <a:latin typeface="Arial" pitchFamily="34" charset="0"/>
              <a:cs typeface="Arial"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00400" y="4572000"/>
            <a:ext cx="5448300" cy="762000"/>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72150" y="3619501"/>
            <a:ext cx="3207005" cy="69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6"/>
          <a:stretch>
            <a:fillRect/>
          </a:stretch>
        </p:blipFill>
        <p:spPr>
          <a:xfrm>
            <a:off x="609600" y="3581400"/>
            <a:ext cx="2057400" cy="2057400"/>
          </a:xfrm>
          <a:prstGeom prst="rect">
            <a:avLst/>
          </a:prstGeom>
        </p:spPr>
      </p:pic>
      <p:pic>
        <p:nvPicPr>
          <p:cNvPr id="9" name="Picture 8"/>
          <p:cNvPicPr>
            <a:picLocks noChangeAspect="1"/>
          </p:cNvPicPr>
          <p:nvPr/>
        </p:nvPicPr>
        <p:blipFill>
          <a:blip r:embed="rId7"/>
          <a:stretch>
            <a:fillRect/>
          </a:stretch>
        </p:blipFill>
        <p:spPr>
          <a:xfrm>
            <a:off x="4139729" y="5486400"/>
            <a:ext cx="5003800" cy="1244600"/>
          </a:xfrm>
          <a:prstGeom prst="rect">
            <a:avLst/>
          </a:prstGeom>
        </p:spPr>
      </p:pic>
    </p:spTree>
    <p:extLst>
      <p:ext uri="{BB962C8B-B14F-4D97-AF65-F5344CB8AC3E}">
        <p14:creationId xmlns:p14="http://schemas.microsoft.com/office/powerpoint/2010/main" val="21699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Biofuels campaign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04800" y="1295400"/>
            <a:ext cx="8610600" cy="494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2133600"/>
            <a:ext cx="8001000" cy="304698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EU currently revising its biofuels policy</a:t>
            </a:r>
          </a:p>
          <a:p>
            <a:pPr marL="285750" indent="-285750">
              <a:buFont typeface="Arial" panose="020B0604020202020204" pitchFamily="34" charset="0"/>
              <a:buChar char="•"/>
            </a:pPr>
            <a:r>
              <a:rPr lang="en-GB" sz="3200" dirty="0" smtClean="0"/>
              <a:t>It is reducing the volume of biofuels from food crops and incorporating emissions from indirect land-use change (ILUC)</a:t>
            </a:r>
          </a:p>
          <a:p>
            <a:pPr marL="285750" indent="-285750">
              <a:buFont typeface="Arial" panose="020B0604020202020204" pitchFamily="34" charset="0"/>
              <a:buChar char="•"/>
            </a:pPr>
            <a:r>
              <a:rPr lang="en-GB" sz="3200" dirty="0" smtClean="0"/>
              <a:t>US deciding whether to approve palm oil as renewable fuel</a:t>
            </a:r>
            <a:endParaRPr lang="en-GB" sz="3200" dirty="0"/>
          </a:p>
        </p:txBody>
      </p:sp>
    </p:spTree>
    <p:extLst>
      <p:ext uri="{BB962C8B-B14F-4D97-AF65-F5344CB8AC3E}">
        <p14:creationId xmlns:p14="http://schemas.microsoft.com/office/powerpoint/2010/main" val="31115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ADDITIONAL SLIDES</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94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79956"/>
            <a:ext cx="9144001" cy="6854244"/>
          </a:xfrm>
          <a:prstGeom prst="rect">
            <a:avLst/>
          </a:prstGeom>
        </p:spPr>
      </p:pic>
      <p:sp>
        <p:nvSpPr>
          <p:cNvPr id="8" name="Rectangle 12"/>
          <p:cNvSpPr>
            <a:spLocks noChangeArrowheads="1"/>
          </p:cNvSpPr>
          <p:nvPr/>
        </p:nvSpPr>
        <p:spPr bwMode="auto">
          <a:xfrm>
            <a:off x="2555776" y="5517232"/>
            <a:ext cx="6576681" cy="1080120"/>
          </a:xfrm>
          <a:prstGeom prst="rect">
            <a:avLst/>
          </a:prstGeom>
          <a:gradFill flip="none" rotWithShape="1">
            <a:gsLst>
              <a:gs pos="0">
                <a:srgbClr val="024262">
                  <a:alpha val="61000"/>
                </a:srgbClr>
              </a:gs>
              <a:gs pos="53000">
                <a:srgbClr val="012233">
                  <a:alpha val="61000"/>
                </a:srgbClr>
              </a:gs>
            </a:gsLst>
            <a:path path="circle">
              <a:fillToRect l="100000" t="100000"/>
            </a:path>
            <a:tileRect r="-100000" b="-100000"/>
          </a:gradFill>
          <a:ln>
            <a:noFill/>
          </a:ln>
          <a:extLst/>
        </p:spPr>
        <p:txBody>
          <a:bodyPr/>
          <a:lstStyle/>
          <a:p>
            <a:pPr algn="ctr"/>
            <a:endParaRPr lang="en-US"/>
          </a:p>
        </p:txBody>
      </p:sp>
      <p:sp>
        <p:nvSpPr>
          <p:cNvPr id="4" name="Title 3"/>
          <p:cNvSpPr>
            <a:spLocks noGrp="1"/>
          </p:cNvSpPr>
          <p:nvPr>
            <p:ph type="title"/>
          </p:nvPr>
        </p:nvSpPr>
        <p:spPr>
          <a:xfrm>
            <a:off x="428596" y="5572140"/>
            <a:ext cx="8482042" cy="428628"/>
          </a:xfrm>
          <a:effectLst>
            <a:outerShdw blurRad="50800" dist="38100" dir="2700000" algn="tl" rotWithShape="0">
              <a:prstClr val="black">
                <a:alpha val="40000"/>
              </a:prstClr>
            </a:outerShdw>
          </a:effectLst>
        </p:spPr>
        <p:txBody>
          <a:bodyPr>
            <a:normAutofit fontScale="90000"/>
          </a:bodyPr>
          <a:lstStyle/>
          <a:p>
            <a:r>
              <a:rPr lang="en-US" dirty="0" smtClean="0"/>
              <a:t>Changing </a:t>
            </a:r>
            <a:r>
              <a:rPr lang="en-US" dirty="0" err="1" smtClean="0"/>
              <a:t>Wilmar</a:t>
            </a:r>
            <a:r>
              <a:rPr lang="en-US" dirty="0" smtClean="0"/>
              <a:t> from Outside In</a:t>
            </a:r>
            <a:br>
              <a:rPr lang="en-US" dirty="0" smtClean="0"/>
            </a:br>
            <a:r>
              <a:rPr lang="en-US" sz="1800" i="1" dirty="0" smtClean="0"/>
              <a:t>Case Study</a:t>
            </a:r>
            <a:endParaRPr lang="en-US" sz="1800" i="1" dirty="0"/>
          </a:p>
        </p:txBody>
      </p:sp>
    </p:spTree>
    <p:extLst>
      <p:ext uri="{BB962C8B-B14F-4D97-AF65-F5344CB8AC3E}">
        <p14:creationId xmlns:p14="http://schemas.microsoft.com/office/powerpoint/2010/main" val="4306275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a:bodyPr>
          <a:lstStyle/>
          <a:p>
            <a:r>
              <a:rPr lang="en-US" sz="2400" dirty="0" err="1" smtClean="0"/>
              <a:t>Wilmar</a:t>
            </a:r>
            <a:r>
              <a:rPr lang="en-US" sz="2400" dirty="0" smtClean="0"/>
              <a:t>: Market Transformation</a:t>
            </a:r>
            <a:endParaRPr lang="en-US" sz="2400" dirty="0"/>
          </a:p>
        </p:txBody>
      </p:sp>
      <p:cxnSp>
        <p:nvCxnSpPr>
          <p:cNvPr id="14" name="Straight Connector 13"/>
          <p:cNvCxnSpPr/>
          <p:nvPr/>
        </p:nvCxnSpPr>
        <p:spPr>
          <a:xfrm>
            <a:off x="467544" y="692696"/>
            <a:ext cx="80646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6706" y="4034118"/>
            <a:ext cx="184666" cy="369332"/>
          </a:xfrm>
          <a:prstGeom prst="rect">
            <a:avLst/>
          </a:prstGeom>
          <a:noFill/>
        </p:spPr>
        <p:txBody>
          <a:bodyPr wrap="none" rtlCol="0">
            <a:spAutoFit/>
          </a:bodyPr>
          <a:lstStyle/>
          <a:p>
            <a:endParaRPr lang="en-US" dirty="0"/>
          </a:p>
        </p:txBody>
      </p:sp>
      <p:sp>
        <p:nvSpPr>
          <p:cNvPr id="3" name="TextBox 2"/>
          <p:cNvSpPr txBox="1"/>
          <p:nvPr/>
        </p:nvSpPr>
        <p:spPr>
          <a:xfrm>
            <a:off x="304800" y="838200"/>
            <a:ext cx="4409256" cy="5586145"/>
          </a:xfrm>
          <a:prstGeom prst="rect">
            <a:avLst/>
          </a:prstGeom>
          <a:noFill/>
        </p:spPr>
        <p:txBody>
          <a:bodyPr wrap="square" rtlCol="0">
            <a:spAutoFit/>
          </a:bodyPr>
          <a:lstStyle/>
          <a:p>
            <a:pPr marL="171450" indent="-171450">
              <a:buFontTx/>
              <a:buChar char="•"/>
            </a:pPr>
            <a:r>
              <a:rPr lang="en-US" sz="2100" dirty="0" smtClean="0"/>
              <a:t>Drive business media attention around </a:t>
            </a:r>
            <a:r>
              <a:rPr lang="en-US" sz="2100" dirty="0" err="1" smtClean="0"/>
              <a:t>Wilmar’s</a:t>
            </a:r>
            <a:r>
              <a:rPr lang="en-US" sz="2100" dirty="0" smtClean="0"/>
              <a:t> responsibility for SE Asia forest fires</a:t>
            </a:r>
            <a:endParaRPr lang="en-US" sz="2100" dirty="0"/>
          </a:p>
          <a:p>
            <a:pPr marL="171450" indent="-171450">
              <a:buFontTx/>
              <a:buChar char="•"/>
            </a:pPr>
            <a:r>
              <a:rPr lang="en-US" sz="2100" dirty="0" smtClean="0"/>
              <a:t>Focusing </a:t>
            </a:r>
            <a:r>
              <a:rPr lang="en-US" sz="2100" dirty="0"/>
              <a:t>on points of maximum leverage with </a:t>
            </a:r>
            <a:r>
              <a:rPr lang="en-US" sz="2100" dirty="0" err="1" smtClean="0"/>
              <a:t>Wilmar</a:t>
            </a:r>
            <a:r>
              <a:rPr lang="en-US" sz="2100" dirty="0" smtClean="0"/>
              <a:t>:</a:t>
            </a:r>
          </a:p>
          <a:p>
            <a:pPr marL="628650" lvl="1" indent="-171450">
              <a:buFontTx/>
              <a:buChar char="•"/>
            </a:pPr>
            <a:r>
              <a:rPr lang="en-US" sz="2100" dirty="0" smtClean="0"/>
              <a:t>Kellogg’s joint venture</a:t>
            </a:r>
          </a:p>
          <a:p>
            <a:pPr marL="628650" lvl="1" indent="-171450">
              <a:buFontTx/>
              <a:buChar char="•"/>
            </a:pPr>
            <a:r>
              <a:rPr lang="en-US" sz="2100" dirty="0" smtClean="0"/>
              <a:t>Buyers</a:t>
            </a:r>
          </a:p>
          <a:p>
            <a:pPr marL="628650" lvl="1" indent="-171450">
              <a:buFontTx/>
              <a:buChar char="•"/>
            </a:pPr>
            <a:r>
              <a:rPr lang="en-US" sz="2100" dirty="0" smtClean="0"/>
              <a:t>Financiers</a:t>
            </a:r>
          </a:p>
          <a:p>
            <a:pPr marL="171450" indent="-171450">
              <a:buFontTx/>
              <a:buChar char="•"/>
            </a:pPr>
            <a:r>
              <a:rPr lang="en-US" sz="2100" dirty="0" smtClean="0"/>
              <a:t>Working </a:t>
            </a:r>
            <a:r>
              <a:rPr lang="en-US" sz="2100" dirty="0"/>
              <a:t>with </a:t>
            </a:r>
            <a:r>
              <a:rPr lang="en-US" sz="2100" dirty="0" err="1"/>
              <a:t>SumofUs.org</a:t>
            </a:r>
            <a:r>
              <a:rPr lang="en-US" sz="2100" dirty="0"/>
              <a:t> for large-scale online, grassroots </a:t>
            </a:r>
            <a:r>
              <a:rPr lang="en-US" sz="2100" dirty="0" smtClean="0"/>
              <a:t>action</a:t>
            </a:r>
          </a:p>
          <a:p>
            <a:pPr marL="171450" indent="-171450">
              <a:buFontTx/>
              <a:buChar char="•"/>
            </a:pPr>
            <a:r>
              <a:rPr lang="en-US" sz="2100" dirty="0" smtClean="0"/>
              <a:t>On the ground organizing in Michigan</a:t>
            </a:r>
            <a:endParaRPr lang="en-US" sz="2100" dirty="0"/>
          </a:p>
          <a:p>
            <a:pPr marL="171450" indent="-171450">
              <a:buFontTx/>
              <a:buChar char="•"/>
            </a:pPr>
            <a:r>
              <a:rPr lang="en-US" sz="2100" dirty="0"/>
              <a:t>Poised to launch campaigns in Asia targeting aspirational Asian consumers</a:t>
            </a:r>
          </a:p>
          <a:p>
            <a:pPr marL="171450" indent="-171450">
              <a:buFontTx/>
              <a:buChar char="•"/>
            </a:pPr>
            <a:r>
              <a:rPr lang="en-US" sz="2100" dirty="0"/>
              <a:t>Direct engagement with </a:t>
            </a:r>
            <a:r>
              <a:rPr lang="en-US" sz="2100" dirty="0" err="1"/>
              <a:t>Wilmar</a:t>
            </a:r>
            <a:r>
              <a:rPr lang="en-US" sz="2100" dirty="0"/>
              <a:t> </a:t>
            </a:r>
            <a:r>
              <a:rPr lang="en-US" sz="2100" dirty="0" smtClean="0"/>
              <a:t>executives</a:t>
            </a:r>
            <a:endParaRPr lang="en-US" sz="2100"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143000"/>
            <a:ext cx="3902928" cy="21336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1600" y="3810000"/>
            <a:ext cx="3749964" cy="2209800"/>
          </a:xfrm>
          <a:prstGeom prst="rect">
            <a:avLst/>
          </a:prstGeom>
        </p:spPr>
      </p:pic>
    </p:spTree>
    <p:extLst>
      <p:ext uri="{BB962C8B-B14F-4D97-AF65-F5344CB8AC3E}">
        <p14:creationId xmlns:p14="http://schemas.microsoft.com/office/powerpoint/2010/main" val="3623328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EU’s 10% biofuels target</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5800" y="2362200"/>
            <a:ext cx="8228727"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31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 support for methodology to determine “High Carbon Stock” forests </a:t>
            </a:r>
            <a:br>
              <a:rPr lang="en-US" dirty="0" smtClean="0"/>
            </a:br>
            <a:endParaRPr lang="en-US" dirty="0"/>
          </a:p>
        </p:txBody>
      </p:sp>
      <p:pic>
        <p:nvPicPr>
          <p:cNvPr id="4" name="Content Placeholder 3" descr="HCS forests.jpg"/>
          <p:cNvPicPr>
            <a:picLocks noGrp="1" noChangeAspect="1"/>
          </p:cNvPicPr>
          <p:nvPr>
            <p:ph idx="1"/>
          </p:nvPr>
        </p:nvPicPr>
        <p:blipFill>
          <a:blip r:embed="rId3" cstate="print"/>
          <a:stretch>
            <a:fillRect/>
          </a:stretch>
        </p:blipFill>
        <p:spPr>
          <a:xfrm>
            <a:off x="990600" y="1828800"/>
            <a:ext cx="7087459" cy="3700898"/>
          </a:xfrm>
        </p:spPr>
      </p:pic>
    </p:spTree>
    <p:extLst>
      <p:ext uri="{BB962C8B-B14F-4D97-AF65-F5344CB8AC3E}">
        <p14:creationId xmlns:p14="http://schemas.microsoft.com/office/powerpoint/2010/main" val="345298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sz="1600" spc="0" dirty="0">
                <a:solidFill>
                  <a:schemeClr val="accent5">
                    <a:alpha val="99000"/>
                  </a:schemeClr>
                </a:solidFill>
              </a:rPr>
              <a:t>Strategy Assessment:  </a:t>
            </a:r>
            <a:r>
              <a:rPr lang="en-US" dirty="0" smtClean="0"/>
              <a:t/>
            </a:r>
            <a:br>
              <a:rPr lang="en-US" dirty="0" smtClean="0"/>
            </a:br>
            <a:r>
              <a:rPr lang="en-US" sz="3600" dirty="0" smtClean="0">
                <a:solidFill>
                  <a:schemeClr val="tx1">
                    <a:lumMod val="75000"/>
                    <a:lumOff val="25000"/>
                    <a:alpha val="99000"/>
                  </a:schemeClr>
                </a:solidFill>
              </a:rPr>
              <a:t>One company dominates global trade in palm oil</a:t>
            </a:r>
            <a:br>
              <a:rPr lang="en-US" sz="3600" dirty="0" smtClean="0">
                <a:solidFill>
                  <a:schemeClr val="tx1">
                    <a:lumMod val="75000"/>
                    <a:lumOff val="25000"/>
                    <a:alpha val="99000"/>
                  </a:schemeClr>
                </a:solidFill>
              </a:rPr>
            </a:br>
            <a:endParaRPr lang="en-US" sz="3600" dirty="0"/>
          </a:p>
        </p:txBody>
      </p:sp>
      <p:cxnSp>
        <p:nvCxnSpPr>
          <p:cNvPr id="14" name="Straight Connector 13"/>
          <p:cNvCxnSpPr/>
          <p:nvPr/>
        </p:nvCxnSpPr>
        <p:spPr>
          <a:xfrm>
            <a:off x="539750" y="1072194"/>
            <a:ext cx="80646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39750" y="1535886"/>
            <a:ext cx="8280722" cy="4341385"/>
            <a:chOff x="539750" y="1535886"/>
            <a:chExt cx="8280722" cy="4341385"/>
          </a:xfrm>
        </p:grpSpPr>
        <p:graphicFrame>
          <p:nvGraphicFramePr>
            <p:cNvPr id="42" name="Content Placeholder 5"/>
            <p:cNvGraphicFramePr>
              <a:graphicFrameLocks/>
            </p:cNvGraphicFramePr>
            <p:nvPr>
              <p:extLst>
                <p:ext uri="{D42A27DB-BD31-4B8C-83A1-F6EECF244321}">
                  <p14:modId xmlns:p14="http://schemas.microsoft.com/office/powerpoint/2010/main" val="4250713072"/>
                </p:ext>
              </p:extLst>
            </p:nvPr>
          </p:nvGraphicFramePr>
          <p:xfrm>
            <a:off x="539750" y="1535886"/>
            <a:ext cx="5112371" cy="434138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5652121" y="3140968"/>
              <a:ext cx="3168351" cy="1323439"/>
            </a:xfrm>
            <a:prstGeom prst="rect">
              <a:avLst/>
            </a:prstGeom>
          </p:spPr>
          <p:txBody>
            <a:bodyPr wrap="square">
              <a:spAutoFit/>
            </a:bodyPr>
            <a:lstStyle/>
            <a:p>
              <a:pPr algn="ctr">
                <a:spcBef>
                  <a:spcPts val="600"/>
                </a:spcBef>
              </a:pPr>
              <a:r>
                <a:rPr lang="en-US" sz="2000" b="1" dirty="0">
                  <a:solidFill>
                    <a:schemeClr val="accent1">
                      <a:alpha val="99000"/>
                    </a:schemeClr>
                  </a:solidFill>
                </a:rPr>
                <a:t>Deforestation free policy from </a:t>
              </a:r>
              <a:r>
                <a:rPr lang="en-US" sz="2000" b="1" dirty="0" err="1">
                  <a:solidFill>
                    <a:schemeClr val="accent1">
                      <a:alpha val="99000"/>
                    </a:schemeClr>
                  </a:solidFill>
                </a:rPr>
                <a:t>Wilmar</a:t>
              </a:r>
              <a:r>
                <a:rPr lang="en-US" sz="2000" b="1" dirty="0">
                  <a:solidFill>
                    <a:schemeClr val="accent1">
                      <a:alpha val="99000"/>
                    </a:schemeClr>
                  </a:solidFill>
                </a:rPr>
                <a:t> </a:t>
              </a:r>
              <a:r>
                <a:rPr lang="en-US" sz="2000" b="1" dirty="0" smtClean="0">
                  <a:solidFill>
                    <a:schemeClr val="accent1">
                      <a:alpha val="99000"/>
                    </a:schemeClr>
                  </a:solidFill>
                </a:rPr>
                <a:t>could transform entire industry: everyone sells to </a:t>
              </a:r>
              <a:r>
                <a:rPr lang="en-US" sz="2000" b="1" dirty="0" err="1" smtClean="0">
                  <a:solidFill>
                    <a:schemeClr val="accent1">
                      <a:alpha val="99000"/>
                    </a:schemeClr>
                  </a:solidFill>
                </a:rPr>
                <a:t>Wilmar</a:t>
              </a:r>
              <a:r>
                <a:rPr lang="en-US" sz="2000" b="1" dirty="0" smtClean="0">
                  <a:solidFill>
                    <a:schemeClr val="accent1">
                      <a:alpha val="99000"/>
                    </a:schemeClr>
                  </a:solidFill>
                </a:rPr>
                <a:t> </a:t>
              </a:r>
              <a:endParaRPr lang="en-US" sz="2000" b="1" dirty="0">
                <a:solidFill>
                  <a:schemeClr val="accent1">
                    <a:alpha val="99000"/>
                  </a:schemeClr>
                </a:solidFill>
              </a:endParaRPr>
            </a:p>
          </p:txBody>
        </p:sp>
        <p:sp>
          <p:nvSpPr>
            <p:cNvPr id="49" name="Right Arrow 48"/>
            <p:cNvSpPr/>
            <p:nvPr/>
          </p:nvSpPr>
          <p:spPr>
            <a:xfrm>
              <a:off x="5292080" y="3284984"/>
              <a:ext cx="504056" cy="515677"/>
            </a:xfrm>
            <a:prstGeom prst="rightArrow">
              <a:avLst/>
            </a:prstGeom>
            <a:solidFill>
              <a:schemeClr val="accent1"/>
            </a:solidFill>
          </p:spPr>
          <p:txBody>
            <a:bodyPr rtlCol="0" anchor="ctr">
              <a:spAutoFit/>
            </a:bodyPr>
            <a:lstStyle/>
            <a:p>
              <a:pPr algn="ctr" fontAlgn="base">
                <a:spcBef>
                  <a:spcPts val="1200"/>
                </a:spcBef>
                <a:spcAft>
                  <a:spcPct val="0"/>
                </a:spcAft>
                <a:tabLst>
                  <a:tab pos="179388" algn="l"/>
                </a:tabLst>
              </a:pPr>
              <a:endParaRPr lang="en-GB" dirty="0">
                <a:solidFill>
                  <a:schemeClr val="tx1">
                    <a:lumMod val="75000"/>
                    <a:lumOff val="25000"/>
                    <a:alpha val="99000"/>
                  </a:schemeClr>
                </a:solidFill>
              </a:endParaRPr>
            </a:p>
          </p:txBody>
        </p:sp>
      </p:grpSp>
      <p:sp>
        <p:nvSpPr>
          <p:cNvPr id="50" name="Rectangle 49"/>
          <p:cNvSpPr/>
          <p:nvPr/>
        </p:nvSpPr>
        <p:spPr>
          <a:xfrm>
            <a:off x="539750" y="6525344"/>
            <a:ext cx="2938625" cy="215444"/>
          </a:xfrm>
          <a:prstGeom prst="rect">
            <a:avLst/>
          </a:prstGeom>
        </p:spPr>
        <p:txBody>
          <a:bodyPr wrap="none">
            <a:spAutoFit/>
          </a:bodyPr>
          <a:lstStyle/>
          <a:p>
            <a:r>
              <a:rPr lang="en-US" sz="800" dirty="0" smtClean="0">
                <a:solidFill>
                  <a:schemeClr val="accent5"/>
                </a:solidFill>
              </a:rPr>
              <a:t>Source: Annual reports, WWF and Boston Consulting Group</a:t>
            </a:r>
            <a:endParaRPr lang="en-GB" sz="800" dirty="0">
              <a:solidFill>
                <a:schemeClr val="accent5"/>
              </a:solidFill>
            </a:endParaRPr>
          </a:p>
        </p:txBody>
      </p:sp>
    </p:spTree>
    <p:extLst>
      <p:ext uri="{BB962C8B-B14F-4D97-AF65-F5344CB8AC3E}">
        <p14:creationId xmlns:p14="http://schemas.microsoft.com/office/powerpoint/2010/main" val="3255855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Focus on the science: reports on health impacts of consumption, environmental impacts of production</a:t>
            </a:r>
            <a:endParaRPr lang="en-US" dirty="0"/>
          </a:p>
        </p:txBody>
      </p:sp>
      <p:pic>
        <p:nvPicPr>
          <p:cNvPr id="4" name="Content Placeholder 3" descr="droz.jpg"/>
          <p:cNvPicPr>
            <a:picLocks noGrp="1" noChangeAspect="1"/>
          </p:cNvPicPr>
          <p:nvPr>
            <p:ph idx="1"/>
          </p:nvPr>
        </p:nvPicPr>
        <p:blipFill>
          <a:blip r:embed="rId3" cstate="print"/>
          <a:stretch>
            <a:fillRect/>
          </a:stretch>
        </p:blipFill>
        <p:spPr>
          <a:xfrm>
            <a:off x="304800" y="2667000"/>
            <a:ext cx="4038600" cy="2164485"/>
          </a:xfrm>
        </p:spPr>
      </p:pic>
      <p:pic>
        <p:nvPicPr>
          <p:cNvPr id="8" name="Picture 2" descr="Oil_palm_plant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48200" y="2438400"/>
            <a:ext cx="3886200" cy="271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23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Carbon intensity of biofuels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1447800"/>
            <a:ext cx="7258092" cy="49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39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on palm oil demand</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09600" y="1905000"/>
            <a:ext cx="817533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76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matra_0549.jpg"/>
          <p:cNvPicPr>
            <a:picLocks noChangeAspect="1"/>
          </p:cNvPicPr>
          <p:nvPr/>
        </p:nvPicPr>
        <p:blipFill>
          <a:blip r:embed="rId3" cstate="print">
            <a:alphaModFix amt="60000"/>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7" name="Title 4"/>
          <p:cNvSpPr txBox="1">
            <a:spLocks/>
          </p:cNvSpPr>
          <p:nvPr/>
        </p:nvSpPr>
        <p:spPr>
          <a:xfrm>
            <a:off x="609600" y="152400"/>
            <a:ext cx="77724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FF"/>
                </a:solidFill>
                <a:latin typeface="Arial"/>
                <a:cs typeface="Arial"/>
              </a:rPr>
              <a:t>Main goal</a:t>
            </a:r>
            <a:endParaRPr lang="en-US" sz="4000" dirty="0">
              <a:solidFill>
                <a:srgbClr val="FFFFFF"/>
              </a:solidFill>
              <a:latin typeface="Arial"/>
              <a:cs typeface="Arial"/>
            </a:endParaRPr>
          </a:p>
        </p:txBody>
      </p:sp>
      <p:sp>
        <p:nvSpPr>
          <p:cNvPr id="4" name="TextBox 3"/>
          <p:cNvSpPr txBox="1"/>
          <p:nvPr/>
        </p:nvSpPr>
        <p:spPr>
          <a:xfrm>
            <a:off x="609600" y="1828800"/>
            <a:ext cx="7772400" cy="3847207"/>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End deforestation and peat conversion for palm oil, cutting palm oil related emissions in half by 2020</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smtClean="0"/>
              <a:t>Strategies:</a:t>
            </a:r>
          </a:p>
          <a:p>
            <a:pPr marL="914400" lvl="1" indent="-457200">
              <a:buFont typeface="Courier New" panose="02070309020205020404" pitchFamily="49" charset="0"/>
              <a:buChar char="o"/>
            </a:pPr>
            <a:r>
              <a:rPr lang="en-GB" sz="2800" dirty="0" smtClean="0"/>
              <a:t>Reducing global demand for vegetable oil</a:t>
            </a:r>
          </a:p>
          <a:p>
            <a:pPr marL="914400" lvl="1" indent="-457200">
              <a:buFont typeface="Courier New" panose="02070309020205020404" pitchFamily="49" charset="0"/>
              <a:buChar char="o"/>
            </a:pPr>
            <a:r>
              <a:rPr lang="en-GB" sz="2800" dirty="0" smtClean="0"/>
              <a:t>Creating demand for sustainable, deforestation-free production of palm oil</a:t>
            </a:r>
          </a:p>
        </p:txBody>
      </p:sp>
    </p:spTree>
    <p:extLst>
      <p:ext uri="{BB962C8B-B14F-4D97-AF65-F5344CB8AC3E}">
        <p14:creationId xmlns:p14="http://schemas.microsoft.com/office/powerpoint/2010/main" val="306723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atin typeface="Arial" charset="0"/>
              </a:rPr>
              <a:t>EU palm oil trade</a:t>
            </a:r>
          </a:p>
        </p:txBody>
      </p:sp>
      <p:sp>
        <p:nvSpPr>
          <p:cNvPr id="24579" name="Content Placeholder 2"/>
          <p:cNvSpPr>
            <a:spLocks noGrp="1"/>
          </p:cNvSpPr>
          <p:nvPr>
            <p:ph idx="1"/>
          </p:nvPr>
        </p:nvSpPr>
        <p:spPr/>
        <p:txBody>
          <a:bodyPr/>
          <a:lstStyle/>
          <a:p>
            <a:endParaRPr lang="en-GB">
              <a:latin typeface="Arial" charset="0"/>
            </a:endParaRP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50" y="1268413"/>
            <a:ext cx="8320088"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50269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atin typeface="Arial" charset="0"/>
              </a:rPr>
              <a:t>EU rapeseed oil trade</a:t>
            </a:r>
          </a:p>
        </p:txBody>
      </p:sp>
      <p:sp>
        <p:nvSpPr>
          <p:cNvPr id="25603" name="Content Placeholder 2"/>
          <p:cNvSpPr>
            <a:spLocks noGrp="1"/>
          </p:cNvSpPr>
          <p:nvPr>
            <p:ph idx="1"/>
          </p:nvPr>
        </p:nvSpPr>
        <p:spPr/>
        <p:txBody>
          <a:bodyPr/>
          <a:lstStyle/>
          <a:p>
            <a:endParaRPr lang="en-GB">
              <a:latin typeface="Arial"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1465263"/>
            <a:ext cx="80645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90760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results of </a:t>
            </a:r>
            <a:r>
              <a:rPr lang="en-GB" smtClean="0"/>
              <a:t>biofuels work</a:t>
            </a:r>
            <a:endParaRPr lang="en-GB" dirty="0"/>
          </a:p>
        </p:txBody>
      </p:sp>
      <p:sp>
        <p:nvSpPr>
          <p:cNvPr id="3" name="Content Placeholder 2"/>
          <p:cNvSpPr>
            <a:spLocks noGrp="1"/>
          </p:cNvSpPr>
          <p:nvPr>
            <p:ph idx="1"/>
          </p:nvPr>
        </p:nvSpPr>
        <p:spPr/>
        <p:txBody>
          <a:bodyPr>
            <a:normAutofit lnSpcReduction="10000"/>
          </a:bodyPr>
          <a:lstStyle/>
          <a:p>
            <a:r>
              <a:rPr lang="en-GB" dirty="0" smtClean="0"/>
              <a:t>EU proposed to cap biofuels produced from food crops at current levels</a:t>
            </a:r>
          </a:p>
          <a:p>
            <a:r>
              <a:rPr lang="en-GB" dirty="0" smtClean="0"/>
              <a:t>And introduce ILUC for reporting</a:t>
            </a:r>
          </a:p>
          <a:p>
            <a:r>
              <a:rPr lang="en-GB" dirty="0" smtClean="0"/>
              <a:t>European Parliament strengthened the dynamics of the cap</a:t>
            </a:r>
          </a:p>
          <a:p>
            <a:r>
              <a:rPr lang="en-GB" dirty="0" smtClean="0"/>
              <a:t>Included ILUC in a stronger way (in one of the laws)</a:t>
            </a:r>
          </a:p>
          <a:p>
            <a:r>
              <a:rPr lang="en-GB" dirty="0" smtClean="0"/>
              <a:t>The decision might be delayed until the end of 2014 </a:t>
            </a:r>
            <a:endParaRPr lang="en-GB" dirty="0"/>
          </a:p>
        </p:txBody>
      </p:sp>
    </p:spTree>
    <p:extLst>
      <p:ext uri="{BB962C8B-B14F-4D97-AF65-F5344CB8AC3E}">
        <p14:creationId xmlns:p14="http://schemas.microsoft.com/office/powerpoint/2010/main" val="290423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7" y="304800"/>
            <a:ext cx="9144000" cy="6095999"/>
          </a:xfrm>
          <a:prstGeom prst="rect">
            <a:avLst/>
          </a:prstGeom>
        </p:spPr>
      </p:pic>
      <p:sp>
        <p:nvSpPr>
          <p:cNvPr id="5" name="Title 4"/>
          <p:cNvSpPr>
            <a:spLocks noGrp="1"/>
          </p:cNvSpPr>
          <p:nvPr>
            <p:ph type="ctrTitle"/>
          </p:nvPr>
        </p:nvSpPr>
        <p:spPr>
          <a:xfrm>
            <a:off x="533400" y="228600"/>
            <a:ext cx="7772400" cy="1371600"/>
          </a:xfrm>
        </p:spPr>
        <p:txBody>
          <a:bodyPr>
            <a:normAutofit fontScale="90000"/>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Working on 3 main streams of work: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US" sz="3600" dirty="0" smtClean="0"/>
              <a:t/>
            </a:r>
            <a:br>
              <a:rPr lang="en-US" sz="3600" dirty="0" smtClean="0"/>
            </a:b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TextBox 5"/>
          <p:cNvSpPr txBox="1"/>
          <p:nvPr/>
        </p:nvSpPr>
        <p:spPr>
          <a:xfrm>
            <a:off x="685800" y="2514600"/>
            <a:ext cx="7467600" cy="2831544"/>
          </a:xfrm>
          <a:prstGeom prst="rect">
            <a:avLst/>
          </a:prstGeom>
          <a:noFill/>
        </p:spPr>
        <p:txBody>
          <a:bodyPr wrap="square" rtlCol="0">
            <a:spAutoFit/>
          </a:bodyPr>
          <a:lstStyle/>
          <a:p>
            <a:pPr marL="285750" indent="-285750">
              <a:buFont typeface="Arial" panose="020B0604020202020204" pitchFamily="34" charset="0"/>
              <a:buChar char="•"/>
            </a:pPr>
            <a:r>
              <a:rPr lang="en-GB" sz="4000" dirty="0" smtClean="0"/>
              <a:t>Market transformation campaign</a:t>
            </a:r>
          </a:p>
          <a:p>
            <a:pPr marL="285750" indent="-285750">
              <a:buFont typeface="Arial" panose="020B0604020202020204" pitchFamily="34" charset="0"/>
              <a:buChar char="•"/>
            </a:pPr>
            <a:r>
              <a:rPr lang="en-GB" sz="4000" dirty="0" smtClean="0"/>
              <a:t>Investigation on the ground in the palm oil producing countries</a:t>
            </a:r>
          </a:p>
          <a:p>
            <a:pPr marL="285750" indent="-285750">
              <a:buFont typeface="Arial" panose="020B0604020202020204" pitchFamily="34" charset="0"/>
              <a:buChar char="•"/>
            </a:pPr>
            <a:r>
              <a:rPr lang="en-GB" sz="4000" dirty="0" smtClean="0"/>
              <a:t>US and EU biofuels policy </a:t>
            </a:r>
          </a:p>
          <a:p>
            <a:endParaRPr lang="en-GB" dirty="0"/>
          </a:p>
        </p:txBody>
      </p:sp>
    </p:spTree>
    <p:extLst>
      <p:ext uri="{BB962C8B-B14F-4D97-AF65-F5344CB8AC3E}">
        <p14:creationId xmlns:p14="http://schemas.microsoft.com/office/powerpoint/2010/main" val="2352180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pPr algn="l"/>
            <a:r>
              <a:rPr lang="en-US" sz="1600" spc="0" dirty="0" smtClean="0">
                <a:solidFill>
                  <a:schemeClr val="accent5">
                    <a:alpha val="99000"/>
                  </a:schemeClr>
                </a:solidFill>
              </a:rPr>
              <a:t>Theory of Change</a:t>
            </a:r>
            <a:r>
              <a:rPr lang="en-US" dirty="0" smtClean="0"/>
              <a:t/>
            </a:r>
            <a:br>
              <a:rPr lang="en-US" dirty="0" smtClean="0"/>
            </a:br>
            <a:r>
              <a:rPr lang="en-US" sz="3600" dirty="0" smtClean="0"/>
              <a:t>Markets Campaigns: The Bridge to Conservation</a:t>
            </a:r>
            <a:endParaRPr lang="en-US" sz="3600" dirty="0"/>
          </a:p>
        </p:txBody>
      </p:sp>
      <p:cxnSp>
        <p:nvCxnSpPr>
          <p:cNvPr id="14" name="Straight Connector 13"/>
          <p:cNvCxnSpPr/>
          <p:nvPr/>
        </p:nvCxnSpPr>
        <p:spPr>
          <a:xfrm>
            <a:off x="539552" y="1484784"/>
            <a:ext cx="80646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7545" y="6474822"/>
            <a:ext cx="4223530" cy="215444"/>
          </a:xfrm>
          <a:prstGeom prst="rect">
            <a:avLst/>
          </a:prstGeom>
          <a:noFill/>
        </p:spPr>
        <p:txBody>
          <a:bodyPr wrap="square" rtlCol="0">
            <a:spAutoFit/>
          </a:bodyPr>
          <a:lstStyle/>
          <a:p>
            <a:r>
              <a:rPr lang="en-US" sz="800" dirty="0" smtClean="0">
                <a:solidFill>
                  <a:schemeClr val="bg1">
                    <a:lumMod val="75000"/>
                  </a:schemeClr>
                </a:solidFill>
              </a:rPr>
              <a:t>Source: </a:t>
            </a:r>
            <a:r>
              <a:rPr lang="en-US" sz="800" dirty="0" err="1" smtClean="0">
                <a:solidFill>
                  <a:schemeClr val="bg1">
                    <a:lumMod val="75000"/>
                  </a:schemeClr>
                </a:solidFill>
              </a:rPr>
              <a:t>Koh</a:t>
            </a:r>
            <a:r>
              <a:rPr lang="en-US" sz="800" dirty="0" smtClean="0">
                <a:solidFill>
                  <a:schemeClr val="bg1">
                    <a:lumMod val="75000"/>
                  </a:schemeClr>
                </a:solidFill>
              </a:rPr>
              <a:t> 2007, </a:t>
            </a:r>
            <a:r>
              <a:rPr lang="en-US" sz="800" dirty="0" err="1" smtClean="0">
                <a:solidFill>
                  <a:schemeClr val="bg1">
                    <a:lumMod val="75000"/>
                  </a:schemeClr>
                </a:solidFill>
              </a:rPr>
              <a:t>Defiries</a:t>
            </a:r>
            <a:r>
              <a:rPr lang="en-US" sz="800" dirty="0" smtClean="0">
                <a:solidFill>
                  <a:schemeClr val="bg1">
                    <a:lumMod val="75000"/>
                  </a:schemeClr>
                </a:solidFill>
              </a:rPr>
              <a:t> 2011.</a:t>
            </a:r>
            <a:endParaRPr lang="en-US" sz="800" dirty="0">
              <a:solidFill>
                <a:schemeClr val="bg1">
                  <a:lumMod val="75000"/>
                </a:schemeClr>
              </a:solidFill>
            </a:endParaRPr>
          </a:p>
        </p:txBody>
      </p:sp>
      <p:sp>
        <p:nvSpPr>
          <p:cNvPr id="39" name="TextBox 38"/>
          <p:cNvSpPr txBox="1"/>
          <p:nvPr/>
        </p:nvSpPr>
        <p:spPr>
          <a:xfrm>
            <a:off x="836706" y="4034118"/>
            <a:ext cx="184666" cy="369332"/>
          </a:xfrm>
          <a:prstGeom prst="rect">
            <a:avLst/>
          </a:prstGeom>
          <a:noFill/>
        </p:spPr>
        <p:txBody>
          <a:bodyPr wrap="none" rtlCol="0">
            <a:spAutoFit/>
          </a:bodyPr>
          <a:lstStyle/>
          <a:p>
            <a:endParaRPr lang="en-US" dirty="0"/>
          </a:p>
        </p:txBody>
      </p:sp>
      <p:sp>
        <p:nvSpPr>
          <p:cNvPr id="3" name="TextBox 2"/>
          <p:cNvSpPr txBox="1"/>
          <p:nvPr/>
        </p:nvSpPr>
        <p:spPr>
          <a:xfrm>
            <a:off x="899592" y="3429000"/>
            <a:ext cx="7920880" cy="2800766"/>
          </a:xfrm>
          <a:prstGeom prst="rect">
            <a:avLst/>
          </a:prstGeom>
          <a:noFill/>
        </p:spPr>
        <p:txBody>
          <a:bodyPr wrap="square" rtlCol="0">
            <a:spAutoFit/>
          </a:bodyPr>
          <a:lstStyle/>
          <a:p>
            <a:pPr marL="285750" indent="-285750">
              <a:buFontTx/>
              <a:buChar char="•"/>
            </a:pPr>
            <a:r>
              <a:rPr lang="en-US" sz="2200" dirty="0" smtClean="0"/>
              <a:t>Markets campaigns can transform industry leaders’ approach to governments. </a:t>
            </a:r>
          </a:p>
          <a:p>
            <a:pPr marL="285750" indent="-285750">
              <a:buFontTx/>
              <a:buChar char="•"/>
            </a:pPr>
            <a:r>
              <a:rPr lang="en-US" sz="2200" dirty="0" smtClean="0"/>
              <a:t>Once they make commitment to No Deforestation-No Exploitation policy, strong incentive to make sure competitors don’t have a perceived unfair commercial advantage by cutting corners</a:t>
            </a:r>
          </a:p>
          <a:p>
            <a:pPr marL="285750" indent="-285750">
              <a:buFontTx/>
              <a:buChar char="•"/>
            </a:pPr>
            <a:r>
              <a:rPr lang="en-US" sz="2200" dirty="0" smtClean="0"/>
              <a:t>Turn from opposing government enforcement to supporting it to create a level playing field in the industry. </a:t>
            </a:r>
            <a:endParaRPr lang="en-US" sz="2200" dirty="0"/>
          </a:p>
        </p:txBody>
      </p:sp>
      <p:pic>
        <p:nvPicPr>
          <p:cNvPr id="4" name="Picture 3"/>
          <p:cNvPicPr>
            <a:picLocks noChangeAspect="1"/>
          </p:cNvPicPr>
          <p:nvPr/>
        </p:nvPicPr>
        <p:blipFill>
          <a:blip r:embed="rId3"/>
          <a:stretch>
            <a:fillRect/>
          </a:stretch>
        </p:blipFill>
        <p:spPr>
          <a:xfrm>
            <a:off x="-5192" y="1676400"/>
            <a:ext cx="9144000" cy="1484213"/>
          </a:xfrm>
          <a:prstGeom prst="rect">
            <a:avLst/>
          </a:prstGeom>
        </p:spPr>
      </p:pic>
    </p:spTree>
    <p:extLst>
      <p:ext uri="{BB962C8B-B14F-4D97-AF65-F5344CB8AC3E}">
        <p14:creationId xmlns:p14="http://schemas.microsoft.com/office/powerpoint/2010/main" val="204936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3768" y="3068960"/>
            <a:ext cx="1134708" cy="6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28600"/>
            <a:ext cx="8229600" cy="778098"/>
          </a:xfrm>
        </p:spPr>
        <p:txBody>
          <a:bodyPr>
            <a:normAutofit fontScale="90000"/>
          </a:bodyPr>
          <a:lstStyle/>
          <a:p>
            <a:r>
              <a:rPr lang="en-US" sz="3600" dirty="0" smtClean="0"/>
              <a:t>Markets Initiatives: </a:t>
            </a:r>
            <a:r>
              <a:rPr lang="en-US" sz="3600" b="1" i="1" dirty="0" smtClean="0"/>
              <a:t>Where to focus?</a:t>
            </a:r>
            <a:br>
              <a:rPr lang="en-US" sz="3600" b="1" i="1" dirty="0" smtClean="0"/>
            </a:br>
            <a:endParaRPr lang="en-US" sz="3600" dirty="0"/>
          </a:p>
        </p:txBody>
      </p:sp>
      <p:cxnSp>
        <p:nvCxnSpPr>
          <p:cNvPr id="14" name="Straight Connector 13"/>
          <p:cNvCxnSpPr/>
          <p:nvPr/>
        </p:nvCxnSpPr>
        <p:spPr>
          <a:xfrm>
            <a:off x="539750" y="1072194"/>
            <a:ext cx="80646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1" name="Content Placeholder 2"/>
          <p:cNvSpPr txBox="1">
            <a:spLocks/>
          </p:cNvSpPr>
          <p:nvPr/>
        </p:nvSpPr>
        <p:spPr>
          <a:xfrm>
            <a:off x="6012160" y="1340768"/>
            <a:ext cx="1800200" cy="1080120"/>
          </a:xfrm>
          <a:prstGeom prst="rect">
            <a:avLst/>
          </a:prstGeom>
        </p:spPr>
        <p:txBody>
          <a:bodyPr vert="horz" lIns="91440" tIns="45720" rIns="91440" bIns="45720" rtlCol="0">
            <a:normAutofit/>
          </a:bodyPr>
          <a:lstStyle>
            <a:lvl1pPr marL="179388" indent="-179388" algn="l" defTabSz="914400" rtl="0" eaLnBrk="1" fontAlgn="base" latinLnBrk="0" hangingPunct="1">
              <a:spcBef>
                <a:spcPct val="0"/>
              </a:spcBef>
              <a:spcAft>
                <a:spcPct val="0"/>
              </a:spcAft>
              <a:buFont typeface="Arial" pitchFamily="34" charset="0"/>
              <a:buChar char="•"/>
              <a:tabLst>
                <a:tab pos="179388" algn="l"/>
              </a:tabLst>
              <a:defRPr lang="en-US" sz="2000" kern="1200">
                <a:solidFill>
                  <a:schemeClr val="tx1">
                    <a:lumMod val="75000"/>
                    <a:lumOff val="25000"/>
                    <a:alpha val="99000"/>
                  </a:schemeClr>
                </a:solidFill>
                <a:latin typeface="+mn-lt"/>
                <a:ea typeface="+mn-ea"/>
                <a:cs typeface="+mn-cs"/>
              </a:defRPr>
            </a:lvl1pPr>
            <a:lvl2pPr marL="742950" indent="-285750" algn="l" defTabSz="914400" rtl="0" eaLnBrk="1" fontAlgn="base" latinLnBrk="0" hangingPunct="1">
              <a:spcBef>
                <a:spcPct val="0"/>
              </a:spcBef>
              <a:spcAft>
                <a:spcPct val="0"/>
              </a:spcAft>
              <a:buFont typeface="Arial" pitchFamily="34" charset="0"/>
              <a:buChar char="–"/>
              <a:defRPr lang="en-US" sz="2000" kern="1200" dirty="0" smtClean="0">
                <a:solidFill>
                  <a:schemeClr val="tx1">
                    <a:lumMod val="50000"/>
                    <a:lumOff val="50000"/>
                    <a:alpha val="99000"/>
                  </a:schemeClr>
                </a:solidFill>
                <a:latin typeface="+mn-lt"/>
                <a:ea typeface="+mn-ea"/>
                <a:cs typeface="+mn-cs"/>
              </a:defRPr>
            </a:lvl2pPr>
            <a:lvl3pPr marL="1143000" indent="-228600" algn="l" defTabSz="914400" rtl="0" eaLnBrk="1" fontAlgn="base" latinLnBrk="0" hangingPunct="1">
              <a:spcBef>
                <a:spcPct val="0"/>
              </a:spcBef>
              <a:spcAft>
                <a:spcPct val="0"/>
              </a:spcAft>
              <a:buFont typeface="Arial" pitchFamily="34" charset="0"/>
              <a:buChar char="•"/>
              <a:defRPr lang="en-US" sz="1600" kern="1200" dirty="0" smtClean="0">
                <a:solidFill>
                  <a:schemeClr val="tx1">
                    <a:lumMod val="75000"/>
                    <a:lumOff val="25000"/>
                    <a:alpha val="99000"/>
                  </a:schemeClr>
                </a:solidFill>
                <a:latin typeface="+mn-lt"/>
                <a:ea typeface="+mn-ea"/>
                <a:cs typeface="+mn-cs"/>
              </a:defRPr>
            </a:lvl3pPr>
            <a:lvl4pPr marL="1600200" indent="-228600" algn="l" defTabSz="914400" rtl="0" eaLnBrk="1" fontAlgn="base" latinLnBrk="0" hangingPunct="1">
              <a:spcBef>
                <a:spcPct val="0"/>
              </a:spcBef>
              <a:spcAft>
                <a:spcPct val="0"/>
              </a:spcAft>
              <a:buFont typeface="Arial" pitchFamily="34" charset="0"/>
              <a:buChar char="–"/>
              <a:defRPr lang="en-US" sz="1200" kern="1200" dirty="0" smtClean="0">
                <a:solidFill>
                  <a:schemeClr val="tx1">
                    <a:lumMod val="75000"/>
                    <a:lumOff val="25000"/>
                    <a:alpha val="99000"/>
                  </a:schemeClr>
                </a:solidFill>
                <a:latin typeface="+mn-lt"/>
                <a:ea typeface="+mn-ea"/>
                <a:cs typeface="+mn-cs"/>
              </a:defRPr>
            </a:lvl4pPr>
            <a:lvl5pPr marL="2057400" indent="-228600" algn="l" defTabSz="914400" rtl="0" eaLnBrk="1" fontAlgn="base" latinLnBrk="0" hangingPunct="1">
              <a:spcBef>
                <a:spcPct val="0"/>
              </a:spcBef>
              <a:spcAft>
                <a:spcPct val="0"/>
              </a:spcAft>
              <a:buFont typeface="Arial" pitchFamily="34" charset="0"/>
              <a:buChar char="»"/>
              <a:defRPr lang="en-GB" sz="1000" kern="1200" dirty="0" smtClean="0">
                <a:solidFill>
                  <a:schemeClr val="tx1">
                    <a:lumMod val="75000"/>
                    <a:lumOff val="25000"/>
                    <a:alpha val="99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buClr>
              <a:buNone/>
            </a:pPr>
            <a:r>
              <a:rPr lang="en-GB" sz="1400" b="1" dirty="0" smtClean="0"/>
              <a:t>Persuade &gt;6bn shoppers?</a:t>
            </a:r>
            <a:endParaRPr lang="en-GB" sz="1400" b="1" dirty="0"/>
          </a:p>
        </p:txBody>
      </p:sp>
      <p:sp>
        <p:nvSpPr>
          <p:cNvPr id="562" name="Flowchart: Manual Operation 561"/>
          <p:cNvSpPr/>
          <p:nvPr/>
        </p:nvSpPr>
        <p:spPr>
          <a:xfrm rot="16200000" flipV="1">
            <a:off x="4961218" y="2371165"/>
            <a:ext cx="5026913" cy="2808312"/>
          </a:xfrm>
          <a:prstGeom prst="flowChartManualOperation">
            <a:avLst/>
          </a:prstGeom>
          <a:solidFill>
            <a:schemeClr val="accent1"/>
          </a:solidFill>
        </p:spPr>
        <p:txBody>
          <a:bodyPr vert="vert270" wrap="square" rtlCol="0" anchor="ctr">
            <a:noAutofit/>
          </a:bodyPr>
          <a:lstStyle/>
          <a:p>
            <a:pPr algn="ctr" fontAlgn="base">
              <a:spcBef>
                <a:spcPts val="1200"/>
              </a:spcBef>
              <a:spcAft>
                <a:spcPct val="0"/>
              </a:spcAft>
              <a:tabLst>
                <a:tab pos="179388" algn="l"/>
              </a:tabLst>
            </a:pPr>
            <a:r>
              <a:rPr lang="en-US" b="1" smtClean="0">
                <a:solidFill>
                  <a:schemeClr val="bg1"/>
                </a:solidFill>
              </a:rPr>
              <a:t>CONSUMERS</a:t>
            </a:r>
            <a:endParaRPr lang="en-US" b="1" dirty="0">
              <a:solidFill>
                <a:schemeClr val="bg1"/>
              </a:solidFill>
            </a:endParaRPr>
          </a:p>
        </p:txBody>
      </p:sp>
      <p:sp>
        <p:nvSpPr>
          <p:cNvPr id="563" name="Flowchart: Manual Operation 562"/>
          <p:cNvSpPr/>
          <p:nvPr/>
        </p:nvSpPr>
        <p:spPr>
          <a:xfrm rot="16200000">
            <a:off x="165864" y="2810036"/>
            <a:ext cx="2664296" cy="1800200"/>
          </a:xfrm>
          <a:prstGeom prst="flowChartManualOperation">
            <a:avLst/>
          </a:prstGeom>
          <a:solidFill>
            <a:schemeClr val="accent1"/>
          </a:solidFill>
        </p:spPr>
        <p:txBody>
          <a:bodyPr vert="vert" wrap="square" rtlCol="0" anchor="ctr">
            <a:noAutofit/>
          </a:bodyPr>
          <a:lstStyle/>
          <a:p>
            <a:pPr algn="ctr" fontAlgn="base">
              <a:spcBef>
                <a:spcPts val="1200"/>
              </a:spcBef>
              <a:spcAft>
                <a:spcPct val="0"/>
              </a:spcAft>
              <a:tabLst>
                <a:tab pos="179388" algn="l"/>
              </a:tabLst>
            </a:pPr>
            <a:r>
              <a:rPr lang="en-US" sz="1400" b="1" smtClean="0">
                <a:solidFill>
                  <a:schemeClr val="bg1"/>
                </a:solidFill>
              </a:rPr>
              <a:t>PRIMARY PRODUCERS/ EXCTRACTORS</a:t>
            </a:r>
            <a:endParaRPr lang="en-US" sz="1400" b="1" dirty="0">
              <a:solidFill>
                <a:schemeClr val="bg1"/>
              </a:solidFill>
            </a:endParaRPr>
          </a:p>
        </p:txBody>
      </p:sp>
      <p:sp>
        <p:nvSpPr>
          <p:cNvPr id="564" name="Content Placeholder 2"/>
          <p:cNvSpPr txBox="1">
            <a:spLocks/>
          </p:cNvSpPr>
          <p:nvPr/>
        </p:nvSpPr>
        <p:spPr>
          <a:xfrm>
            <a:off x="539552" y="1844824"/>
            <a:ext cx="2506632" cy="1350736"/>
          </a:xfrm>
          <a:prstGeom prst="rect">
            <a:avLst/>
          </a:prstGeom>
        </p:spPr>
        <p:txBody>
          <a:bodyPr vert="horz" lIns="91440" tIns="45720" rIns="91440" bIns="45720" rtlCol="0">
            <a:normAutofit/>
          </a:bodyPr>
          <a:lstStyle/>
          <a:p>
            <a:pPr marR="0" lvl="0" algn="l" defTabSz="914400" rtl="0" eaLnBrk="1" fontAlgn="base" latinLnBrk="0" hangingPunct="1">
              <a:lnSpc>
                <a:spcPct val="100000"/>
              </a:lnSpc>
              <a:spcBef>
                <a:spcPct val="0"/>
              </a:spcBef>
              <a:spcAft>
                <a:spcPct val="0"/>
              </a:spcAft>
              <a:buClr>
                <a:schemeClr val="accent2"/>
              </a:buClr>
              <a:buSzTx/>
              <a:tabLst>
                <a:tab pos="179388" algn="l"/>
              </a:tabLst>
              <a:defRPr/>
            </a:pPr>
            <a:r>
              <a:rPr kumimoji="0" lang="en-GB" sz="1400" b="1" u="none" strike="noStrike" kern="1200" cap="none" spc="0" normalizeH="0" baseline="0" noProof="0" dirty="0" smtClean="0">
                <a:ln>
                  <a:noFill/>
                </a:ln>
                <a:solidFill>
                  <a:schemeClr val="tx1">
                    <a:lumMod val="75000"/>
                    <a:lumOff val="25000"/>
                    <a:alpha val="99000"/>
                  </a:schemeClr>
                </a:solidFill>
                <a:effectLst/>
                <a:uLnTx/>
                <a:uFillTx/>
                <a:latin typeface="+mn-lt"/>
                <a:ea typeface="+mn-ea"/>
                <a:cs typeface="+mn-cs"/>
              </a:rPr>
              <a:t>Engage with 100’s of major producers?</a:t>
            </a:r>
            <a:endParaRPr kumimoji="0" lang="en-GB" sz="1400" b="1" u="none" strike="noStrike" kern="1200" cap="none" spc="0" normalizeH="0" baseline="0" noProof="0" dirty="0">
              <a:ln>
                <a:noFill/>
              </a:ln>
              <a:solidFill>
                <a:schemeClr val="tx1">
                  <a:lumMod val="75000"/>
                  <a:lumOff val="25000"/>
                  <a:alpha val="99000"/>
                </a:schemeClr>
              </a:solidFill>
              <a:effectLst/>
              <a:uLnTx/>
              <a:uFillTx/>
              <a:latin typeface="+mn-lt"/>
              <a:ea typeface="+mn-ea"/>
              <a:cs typeface="+mn-cs"/>
            </a:endParaRPr>
          </a:p>
        </p:txBody>
      </p:sp>
      <p:sp>
        <p:nvSpPr>
          <p:cNvPr id="565" name="Content Placeholder 2"/>
          <p:cNvSpPr txBox="1">
            <a:spLocks/>
          </p:cNvSpPr>
          <p:nvPr/>
        </p:nvSpPr>
        <p:spPr>
          <a:xfrm>
            <a:off x="2339752" y="5661248"/>
            <a:ext cx="3734816" cy="685800"/>
          </a:xfrm>
          <a:prstGeom prst="rect">
            <a:avLst/>
          </a:prstGeom>
        </p:spPr>
        <p:txBody>
          <a:bodyPr vert="horz" lIns="91440" tIns="45720" rIns="91440" bIns="45720" rtlCol="0">
            <a:noAutofit/>
          </a:bodyPr>
          <a:lstStyle/>
          <a:p>
            <a:pPr lvl="0" algn="ctr" fontAlgn="base">
              <a:spcBef>
                <a:spcPct val="0"/>
              </a:spcBef>
              <a:spcAft>
                <a:spcPct val="0"/>
              </a:spcAft>
              <a:buClr>
                <a:schemeClr val="accent2"/>
              </a:buClr>
              <a:tabLst>
                <a:tab pos="179388" algn="l"/>
              </a:tabLst>
              <a:defRPr/>
            </a:pPr>
            <a:r>
              <a:rPr lang="en-GB" sz="3200" b="1" i="1" spc="-150" dirty="0">
                <a:solidFill>
                  <a:schemeClr val="accent1">
                    <a:alpha val="99000"/>
                  </a:schemeClr>
                </a:solidFill>
              </a:rPr>
              <a:t>Or work with/on 4-6 major traders?</a:t>
            </a:r>
          </a:p>
        </p:txBody>
      </p:sp>
      <p:sp>
        <p:nvSpPr>
          <p:cNvPr id="566" name=" 3"/>
          <p:cNvSpPr/>
          <p:nvPr/>
        </p:nvSpPr>
        <p:spPr>
          <a:xfrm rot="18586682" flipV="1">
            <a:off x="3143327" y="1308408"/>
            <a:ext cx="2520462" cy="2801901"/>
          </a:xfrm>
          <a:prstGeom prst="swooshArrow">
            <a:avLst>
              <a:gd name="adj1" fmla="val 25000"/>
              <a:gd name="adj2" fmla="val 25000"/>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7" name="Oval 566"/>
          <p:cNvSpPr/>
          <p:nvPr/>
        </p:nvSpPr>
        <p:spPr>
          <a:xfrm>
            <a:off x="2388232" y="1981944"/>
            <a:ext cx="3657600" cy="3566160"/>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fontAlgn="base">
              <a:spcBef>
                <a:spcPts val="1200"/>
              </a:spcBef>
              <a:spcAft>
                <a:spcPct val="0"/>
              </a:spcAft>
              <a:tabLst>
                <a:tab pos="179388" algn="l"/>
              </a:tabLst>
            </a:pPr>
            <a:endParaRPr lang="en-US" dirty="0">
              <a:solidFill>
                <a:schemeClr val="tx1">
                  <a:lumMod val="75000"/>
                  <a:lumOff val="25000"/>
                  <a:alpha val="99000"/>
                </a:schemeClr>
              </a:solidFill>
            </a:endParaRPr>
          </a:p>
        </p:txBody>
      </p:sp>
      <p:sp>
        <p:nvSpPr>
          <p:cNvPr id="568" name="Content Placeholder 2"/>
          <p:cNvSpPr txBox="1">
            <a:spLocks/>
          </p:cNvSpPr>
          <p:nvPr/>
        </p:nvSpPr>
        <p:spPr>
          <a:xfrm>
            <a:off x="3211943" y="1300006"/>
            <a:ext cx="2506632" cy="1350736"/>
          </a:xfrm>
          <a:prstGeom prst="rect">
            <a:avLst/>
          </a:prstGeom>
        </p:spPr>
        <p:txBody>
          <a:bodyPr vert="horz" lIns="91440" tIns="45720" rIns="91440" bIns="45720" rtlCol="0">
            <a:normAutofit/>
          </a:bodyPr>
          <a:lstStyle/>
          <a:p>
            <a:pPr marL="179388" marR="0" lvl="0" indent="-179388" algn="l" defTabSz="914400" rtl="0" eaLnBrk="1" fontAlgn="base" latinLnBrk="0" hangingPunct="1">
              <a:lnSpc>
                <a:spcPct val="100000"/>
              </a:lnSpc>
              <a:spcBef>
                <a:spcPct val="0"/>
              </a:spcBef>
              <a:spcAft>
                <a:spcPct val="0"/>
              </a:spcAft>
              <a:buClr>
                <a:schemeClr val="accent2"/>
              </a:buClr>
              <a:buSzTx/>
              <a:buFont typeface="Arial" pitchFamily="34" charset="0"/>
              <a:buChar char="•"/>
              <a:tabLst>
                <a:tab pos="179388" algn="l"/>
              </a:tabLst>
              <a:defRPr/>
            </a:pPr>
            <a:endParaRPr kumimoji="0" lang="en-GB" sz="2000" b="0" i="0" u="none" strike="noStrike" kern="1200" cap="none" spc="0" normalizeH="0" baseline="0" noProof="0" dirty="0">
              <a:ln>
                <a:noFill/>
              </a:ln>
              <a:solidFill>
                <a:schemeClr val="tx1">
                  <a:lumMod val="75000"/>
                  <a:lumOff val="25000"/>
                  <a:alpha val="99000"/>
                </a:schemeClr>
              </a:solidFill>
              <a:effectLst/>
              <a:uLnTx/>
              <a:uFillTx/>
              <a:latin typeface="+mn-lt"/>
              <a:ea typeface="+mn-ea"/>
              <a:cs typeface="+mn-cs"/>
            </a:endParaRPr>
          </a:p>
        </p:txBody>
      </p:sp>
      <p:pic>
        <p:nvPicPr>
          <p:cNvPr id="57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5776" y="3645024"/>
            <a:ext cx="633536" cy="75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1"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6038" y="3717032"/>
            <a:ext cx="1225905" cy="5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2"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46384" y="3861048"/>
            <a:ext cx="1049394" cy="45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179842" y="3275315"/>
            <a:ext cx="832318" cy="47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4"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686745" y="3356992"/>
            <a:ext cx="1445778" cy="24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5" name=" 3"/>
          <p:cNvSpPr/>
          <p:nvPr/>
        </p:nvSpPr>
        <p:spPr>
          <a:xfrm rot="2709784">
            <a:off x="2903608" y="3489095"/>
            <a:ext cx="2737169" cy="2591977"/>
          </a:xfrm>
          <a:prstGeom prst="swooshArrow">
            <a:avLst>
              <a:gd name="adj1" fmla="val 25000"/>
              <a:gd name="adj2" fmla="val 25000"/>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12983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Target major brands to adopt deforestation-free palm oil procurement policies</a:t>
            </a:r>
            <a:endParaRPr lang="en-US" dirty="0"/>
          </a:p>
        </p:txBody>
      </p:sp>
      <p:pic>
        <p:nvPicPr>
          <p:cNvPr id="4" name="Content Placeholder 3" descr="palm oil products.JPG"/>
          <p:cNvPicPr>
            <a:picLocks noGrp="1" noChangeAspect="1"/>
          </p:cNvPicPr>
          <p:nvPr>
            <p:ph idx="1"/>
          </p:nvPr>
        </p:nvPicPr>
        <p:blipFill>
          <a:blip r:embed="rId3" cstate="print"/>
          <a:stretch>
            <a:fillRect/>
          </a:stretch>
        </p:blipFill>
        <p:spPr>
          <a:xfrm>
            <a:off x="1447800" y="1981200"/>
            <a:ext cx="6563994" cy="3966838"/>
          </a:xfrm>
        </p:spPr>
      </p:pic>
    </p:spTree>
    <p:extLst>
      <p:ext uri="{BB962C8B-B14F-4D97-AF65-F5344CB8AC3E}">
        <p14:creationId xmlns:p14="http://schemas.microsoft.com/office/powerpoint/2010/main" val="288864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Forest Heroes Campaign</a:t>
            </a:r>
            <a:endParaRPr lang="en-GB" dirty="0"/>
          </a:p>
        </p:txBody>
      </p:sp>
      <p:sp>
        <p:nvSpPr>
          <p:cNvPr id="4" name="Content Placeholder 3"/>
          <p:cNvSpPr>
            <a:spLocks noGrp="1"/>
          </p:cNvSpPr>
          <p:nvPr>
            <p:ph idx="1"/>
          </p:nvPr>
        </p:nvSpPr>
        <p:spPr/>
        <p:txBody>
          <a:bodyPr/>
          <a:lstStyle/>
          <a:p>
            <a:endParaRPr lang="en-US" dirty="0"/>
          </a:p>
          <a:p>
            <a:endParaRPr lang="en-US" dirty="0"/>
          </a:p>
        </p:txBody>
      </p:sp>
      <p:pic>
        <p:nvPicPr>
          <p:cNvPr id="15" name="Picture 14"/>
          <p:cNvPicPr>
            <a:picLocks noChangeAspect="1"/>
          </p:cNvPicPr>
          <p:nvPr/>
        </p:nvPicPr>
        <p:blipFill>
          <a:blip r:embed="rId2"/>
          <a:stretch>
            <a:fillRect/>
          </a:stretch>
        </p:blipFill>
        <p:spPr>
          <a:xfrm>
            <a:off x="152400" y="1066800"/>
            <a:ext cx="4926642" cy="3263900"/>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62600" y="1143000"/>
            <a:ext cx="3215473" cy="5369052"/>
          </a:xfrm>
          <a:prstGeom prst="rect">
            <a:avLst/>
          </a:prstGeom>
        </p:spPr>
      </p:pic>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 y="4343400"/>
            <a:ext cx="4138113" cy="2363688"/>
          </a:xfrm>
          <a:prstGeom prst="rect">
            <a:avLst/>
          </a:prstGeom>
        </p:spPr>
      </p:pic>
    </p:spTree>
    <p:extLst>
      <p:ext uri="{BB962C8B-B14F-4D97-AF65-F5344CB8AC3E}">
        <p14:creationId xmlns:p14="http://schemas.microsoft.com/office/powerpoint/2010/main" val="358979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Investigations and Capacity Building</a:t>
            </a:r>
            <a:endParaRPr lang="en-GB" dirty="0"/>
          </a:p>
        </p:txBody>
      </p:sp>
      <p:sp>
        <p:nvSpPr>
          <p:cNvPr id="3" name="Content Placeholder 2"/>
          <p:cNvSpPr>
            <a:spLocks noGrp="1"/>
          </p:cNvSpPr>
          <p:nvPr>
            <p:ph idx="1"/>
          </p:nvPr>
        </p:nvSpPr>
        <p:spPr/>
        <p:txBody>
          <a:bodyPr>
            <a:normAutofit/>
          </a:bodyPr>
          <a:lstStyle/>
          <a:p>
            <a:r>
              <a:rPr lang="en-US" sz="2800" dirty="0"/>
              <a:t>E</a:t>
            </a:r>
            <a:r>
              <a:rPr lang="en-US" sz="2800" dirty="0" smtClean="0"/>
              <a:t>xpose </a:t>
            </a:r>
            <a:r>
              <a:rPr lang="en-US" sz="2800" dirty="0"/>
              <a:t>harmful, corrupt and illegal practices of palm oil producers </a:t>
            </a:r>
            <a:endParaRPr lang="en-US" sz="2800" dirty="0" smtClean="0"/>
          </a:p>
          <a:p>
            <a:r>
              <a:rPr lang="en-US" sz="2800" dirty="0" smtClean="0"/>
              <a:t>Empower </a:t>
            </a:r>
            <a:r>
              <a:rPr lang="en-US" sz="2800" dirty="0"/>
              <a:t>indigenous peoples and forest dependent communities to recognize and assert their rights </a:t>
            </a:r>
            <a:endParaRPr lang="en-GB" sz="2800" dirty="0"/>
          </a:p>
        </p:txBody>
      </p:sp>
      <p:pic>
        <p:nvPicPr>
          <p:cNvPr id="5" name="Picture 4" descr="C:\Users\Andre\Desktop\IMG_713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67200" y="3962400"/>
            <a:ext cx="3564083" cy="2376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ndre\Desktop\CAM0046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90600" y="3733800"/>
            <a:ext cx="256933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1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m oil products.JPG"/>
          <p:cNvPicPr>
            <a:picLocks noChangeAspect="1"/>
          </p:cNvPicPr>
          <p:nvPr/>
        </p:nvPicPr>
        <p:blipFill>
          <a:blip r:embed="rId3" cstate="print"/>
          <a:stretch>
            <a:fillRect/>
          </a:stretch>
        </p:blipFill>
        <p:spPr>
          <a:xfrm>
            <a:off x="1981199" y="1329559"/>
            <a:ext cx="5167313" cy="2035171"/>
          </a:xfrm>
          <a:prstGeom prst="rect">
            <a:avLst/>
          </a:prstGeom>
        </p:spPr>
      </p:pic>
      <p:sp>
        <p:nvSpPr>
          <p:cNvPr id="2" name="Title 1"/>
          <p:cNvSpPr>
            <a:spLocks noGrp="1"/>
          </p:cNvSpPr>
          <p:nvPr>
            <p:ph type="title"/>
          </p:nvPr>
        </p:nvSpPr>
        <p:spPr/>
        <p:txBody>
          <a:bodyPr>
            <a:normAutofit/>
          </a:bodyPr>
          <a:lstStyle/>
          <a:p>
            <a:r>
              <a:rPr lang="en-US" dirty="0" smtClean="0"/>
              <a:t>Biofuel Campaign</a:t>
            </a:r>
            <a:endParaRPr lang="en-US" dirty="0"/>
          </a:p>
        </p:txBody>
      </p:sp>
      <p:sp>
        <p:nvSpPr>
          <p:cNvPr id="3" name="Content Placeholder 2"/>
          <p:cNvSpPr>
            <a:spLocks noGrp="1"/>
          </p:cNvSpPr>
          <p:nvPr>
            <p:ph idx="1"/>
          </p:nvPr>
        </p:nvSpPr>
        <p:spPr>
          <a:xfrm>
            <a:off x="533400" y="3200400"/>
            <a:ext cx="8229600" cy="4525963"/>
          </a:xfrm>
        </p:spPr>
        <p:txBody>
          <a:bodyPr>
            <a:normAutofit/>
          </a:bodyPr>
          <a:lstStyle/>
          <a:p>
            <a:endParaRPr lang="en-US" dirty="0"/>
          </a:p>
          <a:p>
            <a:r>
              <a:rPr lang="en-US" dirty="0" smtClean="0"/>
              <a:t>Ensure </a:t>
            </a:r>
            <a:r>
              <a:rPr lang="en-US" dirty="0"/>
              <a:t>the best science on carbon </a:t>
            </a:r>
            <a:r>
              <a:rPr lang="en-US" dirty="0" smtClean="0"/>
              <a:t>emissions directs </a:t>
            </a:r>
            <a:r>
              <a:rPr lang="en-US" dirty="0"/>
              <a:t>biofuel policies in the </a:t>
            </a:r>
            <a:r>
              <a:rPr lang="en-US" dirty="0" smtClean="0"/>
              <a:t>US, EU </a:t>
            </a:r>
            <a:r>
              <a:rPr lang="en-US" dirty="0"/>
              <a:t>and </a:t>
            </a:r>
            <a:r>
              <a:rPr lang="en-US" dirty="0" smtClean="0"/>
              <a:t>California</a:t>
            </a:r>
          </a:p>
          <a:p>
            <a:r>
              <a:rPr lang="en-US" dirty="0" smtClean="0"/>
              <a:t>Ensure that vegetable oil based biodiesel demand is low</a:t>
            </a:r>
            <a:endParaRPr lang="en-US" dirty="0"/>
          </a:p>
          <a:p>
            <a:endParaRPr lang="en-US" dirty="0"/>
          </a:p>
        </p:txBody>
      </p:sp>
    </p:spTree>
    <p:extLst>
      <p:ext uri="{BB962C8B-B14F-4D97-AF65-F5344CB8AC3E}">
        <p14:creationId xmlns:p14="http://schemas.microsoft.com/office/powerpoint/2010/main" val="2749504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5832</TotalTime>
  <Words>1603</Words>
  <Application>Microsoft Office PowerPoint</Application>
  <PresentationFormat>On-screen Show (4:3)</PresentationFormat>
  <Paragraphs>112</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Market transformation:  Shifting demand to deforestation-free vegetable oil and other commodities</vt:lpstr>
      <vt:lpstr>PowerPoint Presentation</vt:lpstr>
      <vt:lpstr>  Working on 3 main streams of work:   </vt:lpstr>
      <vt:lpstr>Theory of Change Markets Campaigns: The Bridge to Conservation</vt:lpstr>
      <vt:lpstr>Markets Initiatives: Where to focus? </vt:lpstr>
      <vt:lpstr>Target major brands to adopt deforestation-free palm oil procurement policies</vt:lpstr>
      <vt:lpstr>Forest Heroes Campaign</vt:lpstr>
      <vt:lpstr>Investigations and Capacity Building</vt:lpstr>
      <vt:lpstr>Biofuel Campaign</vt:lpstr>
      <vt:lpstr>Biofuels campaign</vt:lpstr>
      <vt:lpstr>ADDITIONAL SLIDES</vt:lpstr>
      <vt:lpstr>Changing Wilmar from Outside In Case Study</vt:lpstr>
      <vt:lpstr>Wilmar: Market Transformation</vt:lpstr>
      <vt:lpstr>EU’s 10% biofuels target</vt:lpstr>
      <vt:lpstr>Build support for methodology to determine “High Carbon Stock” forests  </vt:lpstr>
      <vt:lpstr>Strategy Assessment:   One company dominates global trade in palm oil </vt:lpstr>
      <vt:lpstr> Focus on the science: reports on health impacts of consumption, environmental impacts of production</vt:lpstr>
      <vt:lpstr>Carbon intensity of biofuels</vt:lpstr>
      <vt:lpstr>The impact on palm oil demand</vt:lpstr>
      <vt:lpstr>EU palm oil trade</vt:lpstr>
      <vt:lpstr>EU rapeseed oil trade</vt:lpstr>
      <vt:lpstr>Key results of biofuels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Curious Case of the Climate Change Cookie</dc:title>
  <dc:creator>Calen May-Tobin</dc:creator>
  <cp:lastModifiedBy>Nusa Urbancic</cp:lastModifiedBy>
  <cp:revision>302</cp:revision>
  <cp:lastPrinted>2012-10-18T16:23:26Z</cp:lastPrinted>
  <dcterms:created xsi:type="dcterms:W3CDTF">2011-07-14T15:11:05Z</dcterms:created>
  <dcterms:modified xsi:type="dcterms:W3CDTF">2013-10-28T09:18:08Z</dcterms:modified>
</cp:coreProperties>
</file>