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309" r:id="rId3"/>
    <p:sldId id="310" r:id="rId4"/>
    <p:sldId id="293" r:id="rId5"/>
    <p:sldId id="311" r:id="rId6"/>
    <p:sldId id="312" r:id="rId7"/>
    <p:sldId id="313" r:id="rId8"/>
  </p:sldIdLst>
  <p:sldSz cx="9144000" cy="6858000" type="screen4x3"/>
  <p:notesSz cx="6662738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9"/>
    <a:srgbClr val="0098C3"/>
    <a:srgbClr val="BDB1A6"/>
    <a:srgbClr val="003478"/>
    <a:srgbClr val="B71234"/>
    <a:srgbClr val="E98300"/>
    <a:srgbClr val="003A64"/>
    <a:srgbClr val="009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0" autoAdjust="0"/>
    <p:restoredTop sz="94710" autoAdjust="0"/>
  </p:normalViewPr>
  <p:slideViewPr>
    <p:cSldViewPr>
      <p:cViewPr>
        <p:scale>
          <a:sx n="81" d="100"/>
          <a:sy n="81" d="100"/>
        </p:scale>
        <p:origin x="-630" y="-42"/>
      </p:cViewPr>
      <p:guideLst>
        <p:guide orient="horz" pos="192"/>
        <p:guide orient="horz" pos="918"/>
        <p:guide orient="horz" pos="384"/>
        <p:guide orient="horz" pos="720"/>
        <p:guide orient="horz" pos="468"/>
        <p:guide orient="horz" pos="648"/>
        <p:guide pos="2880"/>
        <p:guide pos="384"/>
        <p:guide/>
        <p:guide pos="5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21FBD0-A73B-4386-AD44-9217849CDCB4}" type="datetimeFigureOut">
              <a:rPr lang="en-US"/>
              <a:pPr>
                <a:defRPr/>
              </a:pPr>
              <a:t>10/24/2013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61EF4E-E8D1-4F28-B8CA-6C44359C6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32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66" tIns="47333" rIns="94666" bIns="47333" numCol="1" anchor="t" anchorCtr="0" compatLnSpc="1">
            <a:prstTxWarp prst="textNoShape">
              <a:avLst/>
            </a:prstTxWarp>
          </a:bodyPr>
          <a:lstStyle>
            <a:lvl1pPr defTabSz="89479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5075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66" tIns="47333" rIns="94666" bIns="47333" numCol="1" anchor="t" anchorCtr="0" compatLnSpc="1">
            <a:prstTxWarp prst="textNoShape">
              <a:avLst/>
            </a:prstTxWarp>
          </a:bodyPr>
          <a:lstStyle>
            <a:lvl1pPr algn="r" defTabSz="894797">
              <a:defRPr sz="1300">
                <a:latin typeface="Arial" charset="0"/>
              </a:defRPr>
            </a:lvl1pPr>
          </a:lstStyle>
          <a:p>
            <a:pPr>
              <a:defRPr/>
            </a:pPr>
            <a:fld id="{207DEF6D-C43A-4964-83B1-DB637C055805}" type="datetimeFigureOut">
              <a:rPr lang="en-US"/>
              <a:pPr>
                <a:defRPr/>
              </a:pPr>
              <a:t>10/24/2013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5" tIns="47912" rIns="95825" bIns="47912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66" tIns="47333" rIns="94666" bIns="47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66" tIns="47333" rIns="94666" bIns="47333" numCol="1" anchor="b" anchorCtr="0" compatLnSpc="1">
            <a:prstTxWarp prst="textNoShape">
              <a:avLst/>
            </a:prstTxWarp>
          </a:bodyPr>
          <a:lstStyle>
            <a:lvl1pPr defTabSz="89479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66" tIns="47333" rIns="94666" bIns="47333" numCol="1" anchor="b" anchorCtr="0" compatLnSpc="1">
            <a:prstTxWarp prst="textNoShape">
              <a:avLst/>
            </a:prstTxWarp>
          </a:bodyPr>
          <a:lstStyle>
            <a:lvl1pPr algn="r" defTabSz="894797">
              <a:defRPr sz="1300">
                <a:latin typeface="Arial" charset="0"/>
              </a:defRPr>
            </a:lvl1pPr>
          </a:lstStyle>
          <a:p>
            <a:pPr>
              <a:defRPr/>
            </a:pPr>
            <a:fld id="{324CB494-9BFE-4ED0-9375-38FB270A1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3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3763"/>
            <a:fld id="{C87259AD-E0B2-449E-BDF8-C6C2A03CC340}" type="slidenum">
              <a:rPr lang="en-GB" smtClean="0"/>
              <a:pPr defTabSz="893763"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i="1" u="sng" smtClean="0">
                <a:latin typeface="Arial" charset="0"/>
                <a:cs typeface="Arial" charset="0"/>
              </a:rPr>
              <a:t>To take early action to achieve cost-effective and verifiable reductions in greenhouse gas emissions</a:t>
            </a:r>
            <a:r>
              <a:rPr lang="en-GB" smtClean="0">
                <a:latin typeface="Arial" charset="0"/>
                <a:cs typeface="Arial" charset="0"/>
              </a:rPr>
              <a:t>: </a:t>
            </a:r>
            <a:endParaRPr lang="fr-CH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The project will initiate forest landscape restoration activities that will begin immediately to enhance removals of carbon. </a:t>
            </a:r>
          </a:p>
          <a:p>
            <a:r>
              <a:rPr lang="en-GB" smtClean="0">
                <a:latin typeface="Arial" charset="0"/>
                <a:cs typeface="Arial" charset="0"/>
              </a:rPr>
              <a:t>Restoration offers cost effective options – doubling the current (gross) rate of forest and agro-forest landscape restoration to approximately 15 million hectares per year over the next decade could reduce the current emissions gaps by an additional 1 GtCO</a:t>
            </a:r>
            <a:r>
              <a:rPr lang="en-GB" baseline="-25000" smtClean="0">
                <a:latin typeface="Arial" charset="0"/>
                <a:cs typeface="Arial" charset="0"/>
              </a:rPr>
              <a:t>2</a:t>
            </a:r>
            <a:r>
              <a:rPr lang="en-GB" smtClean="0">
                <a:latin typeface="Arial" charset="0"/>
                <a:cs typeface="Arial" charset="0"/>
              </a:rPr>
              <a:t>e per year.</a:t>
            </a:r>
            <a:endParaRPr lang="fr-CH" smtClean="0">
              <a:latin typeface="Arial" charset="0"/>
              <a:cs typeface="Arial" charset="0"/>
            </a:endParaRPr>
          </a:p>
          <a:p>
            <a:endParaRPr lang="fr-CH" smtClean="0">
              <a:latin typeface="Arial" charset="0"/>
              <a:cs typeface="Arial" charset="0"/>
            </a:endParaRPr>
          </a:p>
          <a:p>
            <a:r>
              <a:rPr lang="en-GB" i="1" u="sng" smtClean="0">
                <a:latin typeface="Arial" charset="0"/>
                <a:cs typeface="Arial" charset="0"/>
              </a:rPr>
              <a:t>To work towards the inclusion of emissions from deforestation and forest degradation in a new international climate regime</a:t>
            </a:r>
            <a:r>
              <a:rPr lang="en-GB" smtClean="0">
                <a:latin typeface="Arial" charset="0"/>
                <a:cs typeface="Arial" charset="0"/>
              </a:rPr>
              <a:t>: </a:t>
            </a:r>
            <a:endParaRPr lang="fr-CH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Innovative community-private sector collaboration</a:t>
            </a:r>
          </a:p>
          <a:p>
            <a:r>
              <a:rPr lang="en-GB" smtClean="0">
                <a:latin typeface="Arial" charset="0"/>
                <a:cs typeface="Arial" charset="0"/>
              </a:rPr>
              <a:t>Restoring political ambition back to pre-Copenhagen levels and maintaining the momentum from Cancun and Durban</a:t>
            </a:r>
          </a:p>
          <a:p>
            <a:r>
              <a:rPr lang="en-GB" smtClean="0">
                <a:latin typeface="Arial" charset="0"/>
                <a:cs typeface="Arial" charset="0"/>
              </a:rPr>
              <a:t>THROUGH</a:t>
            </a:r>
          </a:p>
          <a:p>
            <a:r>
              <a:rPr lang="en-GB" smtClean="0">
                <a:latin typeface="Arial" charset="0"/>
                <a:cs typeface="Arial" charset="0"/>
              </a:rPr>
              <a:t>Ensuring that new methodologies, practical restoration experiences and investment models from real forests and real sustainable landscapes help to shape the ongoing negotiations for the new climate arrangements. </a:t>
            </a:r>
            <a:endParaRPr lang="fr-CH" smtClean="0">
              <a:latin typeface="Arial" charset="0"/>
              <a:cs typeface="Arial" charset="0"/>
            </a:endParaRPr>
          </a:p>
          <a:p>
            <a:endParaRPr lang="fr-CH" smtClean="0">
              <a:latin typeface="Arial" charset="0"/>
              <a:cs typeface="Arial" charset="0"/>
            </a:endParaRPr>
          </a:p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3763"/>
            <a:fld id="{62FE5E8D-FFD2-4748-B58E-10F0D71AC54D}" type="slidenum">
              <a:rPr lang="en-GB" smtClean="0"/>
              <a:pPr defTabSz="893763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Generic outcomes:</a:t>
            </a:r>
          </a:p>
          <a:p>
            <a:pPr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Degraded forest and agro-forest landscapes are transformed through an expansion of activity in the areas of forest and landscape restoration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Achieved by wide range of strategies from natural regeneration to well managed plantations and biodiversity corridors, thereby leading to the maintenance and enhancement of carbon sinks. 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The pilot sites will be delivering packages of co-benefits through investment in the right kinds of actions and approaches.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An integrated approach based on forest and landscape restoration will be used not only to deliver carbon mitigation but also to drive economic activity and generate income to benefit local communities. </a:t>
            </a:r>
          </a:p>
          <a:p>
            <a:pPr>
              <a:defRPr/>
            </a:pP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CH" dirty="0" err="1" smtClean="0">
                <a:latin typeface="Arial" charset="0"/>
                <a:cs typeface="Arial" charset="0"/>
              </a:rPr>
              <a:t>Specific</a:t>
            </a:r>
            <a:r>
              <a:rPr lang="fr-CH" dirty="0" smtClean="0">
                <a:latin typeface="Arial" charset="0"/>
                <a:cs typeface="Arial" charset="0"/>
              </a:rPr>
              <a:t> </a:t>
            </a:r>
            <a:r>
              <a:rPr lang="fr-CH" dirty="0" err="1" smtClean="0">
                <a:latin typeface="Arial" charset="0"/>
                <a:cs typeface="Arial" charset="0"/>
              </a:rPr>
              <a:t>Outcomes</a:t>
            </a:r>
            <a:r>
              <a:rPr lang="fr-CH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1:  </a:t>
            </a:r>
            <a:r>
              <a:rPr lang="en-GB" b="1" dirty="0" smtClean="0">
                <a:latin typeface="Arial" charset="0"/>
                <a:cs typeface="Arial" charset="0"/>
              </a:rPr>
              <a:t>Assessment and Capacity </a:t>
            </a:r>
            <a:r>
              <a:rPr lang="en-GB" dirty="0" smtClean="0">
                <a:latin typeface="Arial" charset="0"/>
                <a:cs typeface="Arial" charset="0"/>
              </a:rPr>
              <a:t>– Local, national and international partners mobilized with capacities to identify, negotiate and agree the terms of forest landscape investment opportunities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2: </a:t>
            </a:r>
            <a:r>
              <a:rPr lang="en-GB" b="1" dirty="0" smtClean="0">
                <a:latin typeface="Arial" charset="0"/>
                <a:cs typeface="Arial" charset="0"/>
              </a:rPr>
              <a:t>Piloting and Scaling Up </a:t>
            </a:r>
            <a:r>
              <a:rPr lang="en-GB" dirty="0" smtClean="0">
                <a:latin typeface="Arial" charset="0"/>
                <a:cs typeface="Arial" charset="0"/>
              </a:rPr>
              <a:t>– Investments in carbon intensive sustainable landscape restoration aimed at delivering a suite of co-benefits piloted and scaled up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GB" dirty="0" smtClean="0">
                <a:latin typeface="Arial" charset="0"/>
                <a:cs typeface="Arial" charset="0"/>
              </a:rPr>
              <a:t>3: </a:t>
            </a:r>
            <a:r>
              <a:rPr lang="en-GB" b="1" dirty="0" smtClean="0">
                <a:latin typeface="Arial" charset="0"/>
                <a:cs typeface="Arial" charset="0"/>
              </a:rPr>
              <a:t>Learning, Outreach and Uptake </a:t>
            </a:r>
            <a:r>
              <a:rPr lang="en-GB" dirty="0" smtClean="0">
                <a:latin typeface="Arial" charset="0"/>
                <a:cs typeface="Arial" charset="0"/>
              </a:rPr>
              <a:t>– Real-time feedback loops demonstrate and communicate successful investment strategies to national, regional and international policy makers and international investors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Indicators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dirty="0" smtClean="0">
                <a:latin typeface="Arial" charset="0"/>
                <a:cs typeface="Arial" charset="0"/>
              </a:rPr>
              <a:t>Willingness by </a:t>
            </a:r>
            <a:r>
              <a:rPr lang="en-GB" dirty="0" err="1" smtClean="0">
                <a:latin typeface="Arial" charset="0"/>
                <a:cs typeface="Arial" charset="0"/>
              </a:rPr>
              <a:t>sectoral</a:t>
            </a:r>
            <a:r>
              <a:rPr lang="en-GB" dirty="0" smtClean="0">
                <a:latin typeface="Arial" charset="0"/>
                <a:cs typeface="Arial" charset="0"/>
              </a:rPr>
              <a:t> Ministries and Departments, Private Sector, and Local level authorities and community groups to include approaches to enhancing investments in landscape restoration in their strategic and operational plans;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dirty="0" smtClean="0">
                <a:latin typeface="Arial" charset="0"/>
                <a:cs typeface="Arial" charset="0"/>
              </a:rPr>
              <a:t>Local communities are actively engaged in restoration activities and implementing restoration action plans in partnerships with the private sector;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dirty="0" smtClean="0">
                <a:latin typeface="Arial" charset="0"/>
                <a:cs typeface="Arial" charset="0"/>
              </a:rPr>
              <a:t>Restoration activities established with private sector investment are delivering co-benefits to communities and investors in selected priority landscapes, and carbon stocks enhanced.</a:t>
            </a: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fr-CH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3763"/>
            <a:fld id="{96ED7068-B2F6-4EDD-BB1F-35D1D44EF1CD}" type="slidenum">
              <a:rPr lang="en-GB" smtClean="0"/>
              <a:pPr defTabSz="893763"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48400"/>
            <a:ext cx="9144000" cy="304800"/>
          </a:xfrm>
          <a:prstGeom prst="rect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248400"/>
            <a:ext cx="8477250" cy="3016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CH" sz="1200" dirty="0">
                <a:solidFill>
                  <a:schemeClr val="bg1"/>
                </a:solidFill>
              </a:rPr>
              <a:t>              INTERNATIONAL UNION FOR CONSERVATION OF NATURE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Business card 1.jpg"/>
          <p:cNvPicPr>
            <a:picLocks noChangeAspect="1"/>
          </p:cNvPicPr>
          <p:nvPr userDrawn="1"/>
        </p:nvPicPr>
        <p:blipFill>
          <a:blip r:embed="rId2"/>
          <a:srcRect b="10120"/>
          <a:stretch>
            <a:fillRect/>
          </a:stretch>
        </p:blipFill>
        <p:spPr bwMode="auto">
          <a:xfrm>
            <a:off x="92075" y="173038"/>
            <a:ext cx="14906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867650" cy="1470025"/>
          </a:xfrm>
        </p:spPr>
        <p:txBody>
          <a:bodyPr lIns="0" tIns="0" anchor="t">
            <a:normAutofit/>
          </a:bodyPr>
          <a:lstStyle>
            <a:lvl1pPr>
              <a:defRPr sz="4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67100"/>
            <a:ext cx="6400800" cy="1752600"/>
          </a:xfrm>
        </p:spPr>
        <p:txBody>
          <a:bodyPr lIns="0"/>
          <a:lstStyle>
            <a:lvl1pPr marL="0" indent="0" algn="l">
              <a:buNone/>
              <a:defRPr sz="2500" b="1">
                <a:solidFill>
                  <a:srgbClr val="9393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CN_rgb_uncoated_9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52400"/>
            <a:ext cx="63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133EE5-5CFD-45A5-BEE3-E9567140BA75}" type="slidenum">
              <a:rPr lang="en-GB" sz="800" smtClean="0">
                <a:solidFill>
                  <a:srgbClr val="939393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rgbClr val="9393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2"/>
          </a:xfrm>
        </p:spPr>
        <p:txBody>
          <a:bodyPr lIns="0" tIns="0" rIns="0" bIns="0" anchor="t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67650" cy="4191000"/>
          </a:xfrm>
        </p:spPr>
        <p:txBody>
          <a:bodyPr lIns="0" tIns="0"/>
          <a:lstStyle>
            <a:lvl1pPr>
              <a:buClr>
                <a:srgbClr val="0098C3"/>
              </a:buClr>
              <a:defRPr/>
            </a:lvl1pPr>
            <a:lvl2pPr>
              <a:buClr>
                <a:srgbClr val="0098C3"/>
              </a:buClr>
              <a:defRPr/>
            </a:lvl2pPr>
            <a:lvl3pPr>
              <a:buClr>
                <a:srgbClr val="0098C3"/>
              </a:buClr>
              <a:buFont typeface="Wingdings" pitchFamily="2" charset="2"/>
              <a:buChar char="§"/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077200" y="6492875"/>
            <a:ext cx="381000" cy="365125"/>
          </a:xfrm>
          <a:prstGeom prst="rect">
            <a:avLst/>
          </a:prstGeom>
        </p:spPr>
        <p:txBody>
          <a:bodyPr rIns="0"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10DC27-3431-4329-8DB0-D2B20FF30AF1}" type="slidenum">
              <a:rPr lang="en-GB" sz="800" smtClean="0">
                <a:solidFill>
                  <a:srgbClr val="939393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rgbClr val="9393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248400"/>
            <a:ext cx="9144000" cy="304800"/>
          </a:xfrm>
          <a:prstGeom prst="rect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248400"/>
            <a:ext cx="8477250" cy="3016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fr-CH" sz="1200" dirty="0">
                <a:solidFill>
                  <a:schemeClr val="bg1"/>
                </a:solidFill>
              </a:rPr>
              <a:t>              INTERNATIONAL UNION FOR CONSERVATION OF NATURE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6" descr="Business card 1.jpg"/>
          <p:cNvPicPr>
            <a:picLocks noChangeAspect="1"/>
          </p:cNvPicPr>
          <p:nvPr userDrawn="1"/>
        </p:nvPicPr>
        <p:blipFill>
          <a:blip r:embed="rId2"/>
          <a:srcRect b="10120"/>
          <a:stretch>
            <a:fillRect/>
          </a:stretch>
        </p:blipFill>
        <p:spPr bwMode="auto">
          <a:xfrm>
            <a:off x="92075" y="173038"/>
            <a:ext cx="14906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867650" cy="1362075"/>
          </a:xfrm>
        </p:spPr>
        <p:txBody>
          <a:bodyPr lIns="0" tIns="0" anchor="t">
            <a:normAutofit/>
          </a:bodyPr>
          <a:lstStyle>
            <a:lvl1pPr algn="l">
              <a:defRPr sz="3600" b="0" cap="all">
                <a:solidFill>
                  <a:srgbClr val="9393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IUCN_rgb_uncoated_9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52400"/>
            <a:ext cx="63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C71FE8-825C-469F-9E3C-D2786CB92544}" type="slidenum">
              <a:rPr lang="en-GB" sz="800" smtClean="0">
                <a:solidFill>
                  <a:srgbClr val="939393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rgbClr val="9393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6800"/>
            <a:ext cx="7867650" cy="792162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3636264" cy="4495799"/>
          </a:xfrm>
        </p:spPr>
        <p:txBody>
          <a:bodyPr lIns="0" tIns="0"/>
          <a:lstStyle>
            <a:lvl1pPr>
              <a:buClr>
                <a:srgbClr val="0098C3"/>
              </a:buClr>
              <a:defRPr sz="1800"/>
            </a:lvl1pPr>
            <a:lvl2pPr>
              <a:buClr>
                <a:srgbClr val="0098C3"/>
              </a:buClr>
              <a:defRPr sz="16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400" baseline="0"/>
            </a:lvl3pPr>
            <a:lvl4pPr>
              <a:buNone/>
              <a:defRPr sz="12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981201"/>
            <a:ext cx="3638550" cy="4495799"/>
          </a:xfrm>
        </p:spPr>
        <p:txBody>
          <a:bodyPr lIns="0" tIns="0"/>
          <a:lstStyle>
            <a:lvl1pPr>
              <a:buClr>
                <a:srgbClr val="0098C3"/>
              </a:buClr>
              <a:defRPr sz="1800"/>
            </a:lvl1pPr>
            <a:lvl2pPr>
              <a:buClr>
                <a:srgbClr val="0098C3"/>
              </a:buClr>
              <a:defRPr sz="16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UCN_rgb_uncoated_9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52400"/>
            <a:ext cx="63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D5CD5A-75BA-49AC-8907-21B30EE3E4EE}" type="slidenum">
              <a:rPr lang="en-GB" sz="800" smtClean="0">
                <a:solidFill>
                  <a:srgbClr val="939393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800" dirty="0">
              <a:solidFill>
                <a:srgbClr val="9393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2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36480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2743201"/>
            <a:ext cx="3636264" cy="3657600"/>
          </a:xfrm>
        </p:spPr>
        <p:txBody>
          <a:bodyPr/>
          <a:lstStyle>
            <a:lvl1pPr>
              <a:buClr>
                <a:srgbClr val="0098C3"/>
              </a:buClr>
              <a:defRPr sz="2000"/>
            </a:lvl1pPr>
            <a:lvl2pPr>
              <a:buClr>
                <a:srgbClr val="0098C3"/>
              </a:buClr>
              <a:defRPr sz="18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2743200"/>
            <a:ext cx="3638550" cy="3657600"/>
          </a:xfrm>
        </p:spPr>
        <p:txBody>
          <a:bodyPr/>
          <a:lstStyle>
            <a:lvl1pPr>
              <a:buClr>
                <a:srgbClr val="0098C3"/>
              </a:buClr>
              <a:defRPr sz="2000"/>
            </a:lvl1pPr>
            <a:lvl2pPr>
              <a:buClr>
                <a:srgbClr val="0098C3"/>
              </a:buClr>
              <a:defRPr sz="18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6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5950" y="274638"/>
            <a:ext cx="7889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5950" y="1295400"/>
            <a:ext cx="788987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0"/>
            <a:endParaRPr lang="fr-CH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</p:sldLayoutIdLst>
  <p:transition spd="slow">
    <p:wipe dir="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39393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iucn.org/red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orge.akwah@iucn.org" TargetMode="External"/><Relationship Id="rId5" Type="http://schemas.openxmlformats.org/officeDocument/2006/relationships/hyperlink" Target="http://www.plantapledge.com/" TargetMode="External"/><Relationship Id="rId4" Type="http://schemas.openxmlformats.org/officeDocument/2006/relationships/hyperlink" Target="mailto:patrick.wylie@iuc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7"/>
          <p:cNvSpPr txBox="1"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Project </a:t>
            </a:r>
            <a:r>
              <a:rPr lang="en-GB" sz="3200" b="1" dirty="0" err="1"/>
              <a:t>PILaR</a:t>
            </a:r>
            <a:r>
              <a:rPr lang="en-GB" sz="3200" b="1" dirty="0"/>
              <a:t> – Private Investment in Landscape Restoration</a:t>
            </a:r>
            <a:r>
              <a:rPr lang="fr-CH" sz="4000" b="1" dirty="0"/>
              <a:t/>
            </a:r>
            <a:br>
              <a:rPr lang="fr-CH" sz="4000" b="1" dirty="0"/>
            </a:br>
            <a:endParaRPr lang="en-GB" sz="1600" b="1" dirty="0">
              <a:solidFill>
                <a:srgbClr val="0070C0"/>
              </a:solidFill>
            </a:endParaRPr>
          </a:p>
          <a:p>
            <a:pPr algn="ctr"/>
            <a:r>
              <a:rPr lang="en-GB" sz="3200" i="1" dirty="0"/>
              <a:t>Advancing REDD+: Mobilising private investment for community-based, carbon-intensive landscape restoration</a:t>
            </a:r>
          </a:p>
          <a:p>
            <a:pPr algn="ctr"/>
            <a:endParaRPr lang="en-GB" sz="3200" i="1" dirty="0">
              <a:solidFill>
                <a:srgbClr val="0070C0"/>
              </a:solidFill>
            </a:endParaRPr>
          </a:p>
          <a:p>
            <a:pPr algn="ctr"/>
            <a:r>
              <a:rPr lang="en-GB" sz="3200" i="1" dirty="0">
                <a:solidFill>
                  <a:srgbClr val="0070C0"/>
                </a:solidFill>
              </a:rPr>
              <a:t>Brazil, Ghana, </a:t>
            </a:r>
            <a:r>
              <a:rPr lang="en-GB" sz="3200" i="1" dirty="0" smtClean="0">
                <a:solidFill>
                  <a:srgbClr val="0070C0"/>
                </a:solidFill>
              </a:rPr>
              <a:t>Guatemala and Mexico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195" name="Content Placeholder 5"/>
          <p:cNvSpPr>
            <a:spLocks noGrp="1"/>
          </p:cNvSpPr>
          <p:nvPr>
            <p:ph sz="half" idx="2"/>
          </p:nvPr>
        </p:nvSpPr>
        <p:spPr>
          <a:xfrm>
            <a:off x="4819650" y="1981200"/>
            <a:ext cx="3638550" cy="4495800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2" descr="C:\Documents and Settings\Lars.Laestadius\My Documents\3 Tasks and events\20 Restoration\Projects\Global assessment\Global_restoration_opportunities_Aug28_reduce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525" y="101600"/>
            <a:ext cx="8326438" cy="6680200"/>
          </a:xfrm>
          <a:noFill/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1371600" y="76200"/>
            <a:ext cx="7867650" cy="792163"/>
          </a:xfrm>
        </p:spPr>
        <p:txBody>
          <a:bodyPr/>
          <a:lstStyle/>
          <a:p>
            <a:r>
              <a:rPr lang="en-US" b="1" smtClean="0">
                <a:latin typeface="Arial" charset="0"/>
                <a:cs typeface="Arial" charset="0"/>
              </a:rPr>
              <a:t>PILaR Project – Raison d’etre:</a:t>
            </a:r>
            <a:br>
              <a:rPr lang="en-US" b="1" smtClean="0">
                <a:latin typeface="Arial" charset="0"/>
                <a:cs typeface="Arial" charset="0"/>
              </a:rPr>
            </a:br>
            <a:r>
              <a:rPr lang="en-US" i="1" smtClean="0">
                <a:latin typeface="Arial" charset="0"/>
                <a:cs typeface="Arial" charset="0"/>
              </a:rPr>
              <a:t>Moving from </a:t>
            </a:r>
            <a:r>
              <a:rPr lang="en-US" i="1" u="sng" smtClean="0">
                <a:latin typeface="Arial" charset="0"/>
                <a:cs typeface="Arial" charset="0"/>
              </a:rPr>
              <a:t>priority</a:t>
            </a:r>
            <a:r>
              <a:rPr lang="en-US" i="1" smtClean="0">
                <a:latin typeface="Arial" charset="0"/>
                <a:cs typeface="Arial" charset="0"/>
              </a:rPr>
              <a:t> areas to </a:t>
            </a:r>
            <a:r>
              <a:rPr lang="en-US" i="1" u="sng" smtClean="0">
                <a:latin typeface="Arial" charset="0"/>
                <a:cs typeface="Arial" charset="0"/>
              </a:rPr>
              <a:t>restored</a:t>
            </a:r>
            <a:r>
              <a:rPr lang="en-US" i="1" smtClean="0">
                <a:latin typeface="Arial" charset="0"/>
                <a:cs typeface="Arial" charset="0"/>
              </a:rPr>
              <a:t> areas</a:t>
            </a:r>
          </a:p>
        </p:txBody>
      </p:sp>
      <p:pic>
        <p:nvPicPr>
          <p:cNvPr id="9219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0875" y="990600"/>
            <a:ext cx="7807325" cy="5715000"/>
          </a:xfr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76350" y="152400"/>
            <a:ext cx="7867650" cy="792163"/>
          </a:xfrm>
        </p:spPr>
        <p:txBody>
          <a:bodyPr/>
          <a:lstStyle/>
          <a:p>
            <a:r>
              <a:rPr lang="en-GB" b="1" smtClean="0">
                <a:solidFill>
                  <a:srgbClr val="004179"/>
                </a:solidFill>
                <a:latin typeface="Arial" charset="0"/>
                <a:cs typeface="Arial" charset="0"/>
              </a:rPr>
              <a:t>Impact Statement</a:t>
            </a:r>
            <a:endParaRPr lang="fr-CH" smtClean="0">
              <a:solidFill>
                <a:srgbClr val="004179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67650" cy="4191000"/>
          </a:xfrm>
        </p:spPr>
        <p:txBody>
          <a:bodyPr/>
          <a:lstStyle/>
          <a:p>
            <a:r>
              <a:rPr lang="en-GB" i="1" smtClean="0">
                <a:latin typeface="Arial" charset="0"/>
                <a:cs typeface="Arial" charset="0"/>
              </a:rPr>
              <a:t>“Sustainable forest landscapes that enhance carbon stocks and improve social and economic returns to farmers, communities and investors, facilitated by private sector investments”</a:t>
            </a:r>
            <a:endParaRPr lang="fr-CH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b="1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GB" b="1" smtClean="0">
                <a:latin typeface="Arial" charset="0"/>
                <a:cs typeface="Arial" charset="0"/>
              </a:rPr>
              <a:t>Indicators</a:t>
            </a:r>
            <a:endParaRPr lang="fr-CH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Pilot initiatives based on locally negotiated and economically viable restoration activities, that are carbon-intensive and open to the participation of a range farmers and communities, are established and scaled up via joint project and private sector investments.</a:t>
            </a:r>
            <a:endParaRPr lang="fr-CH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Livelihood improvements within the communities across the targeted landscapes are a result of locally negotiated and economically viable project and private sector investments in restoration activities.</a:t>
            </a:r>
            <a:endParaRPr lang="fr-CH" smtClean="0">
              <a:latin typeface="Arial" charset="0"/>
              <a:cs typeface="Arial" charset="0"/>
            </a:endParaRPr>
          </a:p>
          <a:p>
            <a:r>
              <a:rPr lang="en-GB" smtClean="0">
                <a:latin typeface="Arial" charset="0"/>
                <a:cs typeface="Arial" charset="0"/>
              </a:rPr>
              <a:t>Restoration activities and associated private sector investments are scaled up as a consequence of the feedback loops disseminating best practices to local, national and international stakeholders. </a:t>
            </a:r>
            <a:endParaRPr lang="fr-CH" smtClean="0">
              <a:latin typeface="Arial" charset="0"/>
              <a:cs typeface="Arial" charset="0"/>
            </a:endParaRPr>
          </a:p>
          <a:p>
            <a:endParaRPr lang="fr-CH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76350" y="228600"/>
            <a:ext cx="7867650" cy="792163"/>
          </a:xfrm>
        </p:spPr>
        <p:txBody>
          <a:bodyPr/>
          <a:lstStyle/>
          <a:p>
            <a:r>
              <a:rPr lang="en-GB" b="1" smtClean="0">
                <a:solidFill>
                  <a:srgbClr val="004179"/>
                </a:solidFill>
                <a:latin typeface="Arial" charset="0"/>
                <a:cs typeface="Arial" charset="0"/>
              </a:rPr>
              <a:t>Ghana’s Proposed Outcomes</a:t>
            </a:r>
            <a:r>
              <a:rPr lang="fr-CH" smtClean="0">
                <a:latin typeface="Arial" charset="0"/>
                <a:cs typeface="Arial" charset="0"/>
              </a:rPr>
              <a:t/>
            </a:r>
            <a:br>
              <a:rPr lang="fr-CH" smtClean="0">
                <a:latin typeface="Arial" charset="0"/>
                <a:cs typeface="Arial" charset="0"/>
              </a:rPr>
            </a:br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4800600" cy="4191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GB" sz="1800" smtClean="0">
                <a:latin typeface="Arial" charset="0"/>
                <a:cs typeface="Arial" charset="0"/>
              </a:rPr>
              <a:t>Two major outcomes are envisaged in Ghana during the implementation of this project.  These are:</a:t>
            </a:r>
          </a:p>
          <a:p>
            <a:pPr algn="just">
              <a:buFont typeface="Arial" charset="0"/>
              <a:buNone/>
            </a:pPr>
            <a:endParaRPr lang="en-GB" sz="180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1800" smtClean="0">
                <a:latin typeface="Arial" charset="0"/>
                <a:cs typeface="Arial" charset="0"/>
              </a:rPr>
              <a:t>A) Mobilizing local and national partners with capacities to identify, negotiate and agree on terms of forest landscape investment opportunities; and</a:t>
            </a:r>
          </a:p>
          <a:p>
            <a:pPr lvl="1">
              <a:buFont typeface="Wingdings" pitchFamily="2" charset="2"/>
              <a:buChar char="Ø"/>
            </a:pPr>
            <a:r>
              <a:rPr lang="en-GB" sz="1800" smtClean="0">
                <a:latin typeface="Arial" charset="0"/>
                <a:cs typeface="Arial" charset="0"/>
              </a:rPr>
              <a:t>Piloting private sector investments in carbon intensive sustainable landscape restoration with at least four Ghana forest restoration investors.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8465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6350" y="228600"/>
            <a:ext cx="7867650" cy="792163"/>
          </a:xfrm>
        </p:spPr>
        <p:txBody>
          <a:bodyPr/>
          <a:lstStyle/>
          <a:p>
            <a:r>
              <a:rPr lang="en-GB" b="1" smtClean="0">
                <a:solidFill>
                  <a:srgbClr val="004179"/>
                </a:solidFill>
                <a:latin typeface="Arial" charset="0"/>
                <a:cs typeface="Arial" charset="0"/>
              </a:rPr>
              <a:t>Ghana’s Current and Planned Activities</a:t>
            </a:r>
            <a:r>
              <a:rPr lang="fr-CH" smtClean="0">
                <a:latin typeface="Arial" charset="0"/>
                <a:cs typeface="Arial" charset="0"/>
              </a:rPr>
              <a:t/>
            </a:r>
            <a:br>
              <a:rPr lang="fr-CH" smtClean="0">
                <a:latin typeface="Arial" charset="0"/>
                <a:cs typeface="Arial" charset="0"/>
              </a:rPr>
            </a:br>
            <a:endParaRPr lang="fr-CH" smtClean="0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4800600" cy="5486400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en-GB" sz="1800" smtClean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1600" smtClean="0">
                <a:latin typeface="Arial" charset="0"/>
                <a:cs typeface="Arial" charset="0"/>
              </a:rPr>
              <a:t>Through a multi-stakeholder process, drawing on scientific and indigenous knowledge, assess and map landscape restoration potential, including ecological and socio-cultural values. 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smtClean="0">
                <a:latin typeface="Arial" charset="0"/>
                <a:cs typeface="Arial" charset="0"/>
              </a:rPr>
              <a:t>Carry out an appraisal of the net economic benefits of different restoration interventions across the selected landscapes.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smtClean="0">
                <a:latin typeface="Arial" charset="0"/>
                <a:cs typeface="Arial" charset="0"/>
              </a:rPr>
              <a:t>Conduct local value chain analyses and market studies of major forestry products that could lead to improved forest restoration.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smtClean="0">
                <a:latin typeface="Arial" charset="0"/>
                <a:cs typeface="Arial" charset="0"/>
              </a:rPr>
              <a:t>Support the negotiation and implementation of rigorous and feasible landscape restoration strategies and operational plans in selected pilot sites.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smtClean="0">
                <a:latin typeface="Arial" charset="0"/>
                <a:cs typeface="Arial" charset="0"/>
              </a:rPr>
              <a:t>Establishment of livelihood and biophysical baselines to permit periodic monitoring and assessment of the delivery of tangible co-benefits from landscape restoration activities</a:t>
            </a:r>
          </a:p>
          <a:p>
            <a:pPr lvl="1">
              <a:buFont typeface="Wingdings" pitchFamily="2" charset="2"/>
              <a:buChar char="Ø"/>
            </a:pPr>
            <a:endParaRPr lang="en-GB" sz="1800" smtClean="0">
              <a:latin typeface="Arial" charset="0"/>
              <a:cs typeface="Arial" charset="0"/>
            </a:endParaRPr>
          </a:p>
        </p:txBody>
      </p:sp>
      <p:pic>
        <p:nvPicPr>
          <p:cNvPr id="12292" name="Picture 5" descr="DSC049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8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the Mamberamo river-Papua - INTU.JPG"/>
          <p:cNvPicPr>
            <a:picLocks noChangeAspect="1"/>
          </p:cNvPicPr>
          <p:nvPr/>
        </p:nvPicPr>
        <p:blipFill>
          <a:blip r:embed="rId3"/>
          <a:srcRect t="14046" b="7446"/>
          <a:stretch>
            <a:fillRect/>
          </a:stretch>
        </p:blipFill>
        <p:spPr bwMode="auto">
          <a:xfrm>
            <a:off x="0" y="1484313"/>
            <a:ext cx="9145588" cy="476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25738" y="4724400"/>
            <a:ext cx="3671887" cy="1262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ea typeface="Times New Roman" pitchFamily="18" charset="0"/>
                <a:cs typeface="Arial" charset="0"/>
              </a:rPr>
              <a:t>Patrick WYLIE</a:t>
            </a:r>
            <a:br>
              <a:rPr lang="en-US" sz="2000" b="1">
                <a:ea typeface="Times New Roman" pitchFamily="18" charset="0"/>
                <a:cs typeface="Arial" charset="0"/>
              </a:rPr>
            </a:br>
            <a:r>
              <a:rPr lang="en-US" sz="2000">
                <a:ea typeface="Times New Roman" pitchFamily="18" charset="0"/>
                <a:cs typeface="Arial" charset="0"/>
              </a:rPr>
              <a:t>Global Senior REDD+ Advisor </a:t>
            </a:r>
          </a:p>
          <a:p>
            <a:pPr algn="ctr"/>
            <a:r>
              <a:rPr lang="en-US" sz="2000">
                <a:ea typeface="Times New Roman" pitchFamily="18" charset="0"/>
                <a:cs typeface="Arial" charset="0"/>
              </a:rPr>
              <a:t>Washington, DC</a:t>
            </a:r>
          </a:p>
          <a:p>
            <a:pPr algn="ctr"/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  <a:hlinkClick r:id="rId4"/>
              </a:rPr>
              <a:t>patrick.wylie@iucn.org</a:t>
            </a:r>
            <a:endParaRPr lang="en-US" sz="1200">
              <a:ea typeface="Times New Roman" pitchFamily="18" charset="0"/>
              <a:cs typeface="Arial" charset="0"/>
            </a:endParaRPr>
          </a:p>
        </p:txBody>
      </p:sp>
      <p:sp>
        <p:nvSpPr>
          <p:cNvPr id="13316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159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2667000" y="1752600"/>
            <a:ext cx="3787775" cy="1262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ea typeface="Times New Roman" pitchFamily="18" charset="0"/>
                <a:cs typeface="Arial" charset="0"/>
              </a:rPr>
              <a:t>Adewale (Wale) ADELEKE</a:t>
            </a:r>
            <a:br>
              <a:rPr lang="en-US" sz="2000" b="1">
                <a:ea typeface="Times New Roman" pitchFamily="18" charset="0"/>
                <a:cs typeface="Arial" charset="0"/>
              </a:rPr>
            </a:br>
            <a:r>
              <a:rPr lang="en-US" sz="2000">
                <a:ea typeface="Times New Roman" pitchFamily="18" charset="0"/>
                <a:cs typeface="Arial" charset="0"/>
              </a:rPr>
              <a:t>Forest Governance Coordinator</a:t>
            </a:r>
          </a:p>
          <a:p>
            <a:pPr algn="ctr"/>
            <a:r>
              <a:rPr lang="en-US" sz="2000">
                <a:ea typeface="Times New Roman" pitchFamily="18" charset="0"/>
                <a:cs typeface="Arial" charset="0"/>
              </a:rPr>
              <a:t>Accra, Ghana</a:t>
            </a:r>
          </a:p>
          <a:p>
            <a:pPr algn="ctr"/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  <a:hlinkClick r:id="rId6"/>
              </a:rPr>
              <a:t>adewale.adeleke@iucn.org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13318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39700"/>
            <a:ext cx="3565525" cy="514350"/>
          </a:xfrm>
        </p:spPr>
        <p:txBody>
          <a:bodyPr lIns="0" tIns="0"/>
          <a:lstStyle/>
          <a:p>
            <a:pPr eaLnBrk="1" hangingPunct="1">
              <a:buFont typeface="Arial" charset="0"/>
              <a:buNone/>
            </a:pPr>
            <a:r>
              <a:rPr lang="en-US" sz="1800" smtClean="0">
                <a:solidFill>
                  <a:srgbClr val="0098C3"/>
                </a:solidFill>
                <a:latin typeface="Arial" charset="0"/>
                <a:cs typeface="Arial" charset="0"/>
                <a:hlinkClick r:id="rId7"/>
              </a:rPr>
              <a:t>www.iucn.org/redd</a:t>
            </a:r>
            <a:endParaRPr lang="en-US" sz="1800" smtClean="0">
              <a:solidFill>
                <a:srgbClr val="0098C3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smtClean="0">
                <a:latin typeface="Arial" charset="0"/>
                <a:cs typeface="Arial" charset="0"/>
              </a:rPr>
              <a:t>@IUCN_REDD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solidFill>
                <a:srgbClr val="0098C3"/>
              </a:solidFill>
              <a:latin typeface="Arial" charset="0"/>
              <a:cs typeface="Arial" charset="0"/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3248025" y="3276600"/>
            <a:ext cx="2627313" cy="1262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ea typeface="Times New Roman" pitchFamily="18" charset="0"/>
                <a:cs typeface="Arial" charset="0"/>
              </a:rPr>
              <a:t>Gretchen WALTERS</a:t>
            </a:r>
            <a:br>
              <a:rPr lang="en-US" sz="2000" b="1">
                <a:ea typeface="Times New Roman" pitchFamily="18" charset="0"/>
                <a:cs typeface="Arial" charset="0"/>
              </a:rPr>
            </a:br>
            <a:r>
              <a:rPr lang="en-US" sz="2000">
                <a:ea typeface="Times New Roman" pitchFamily="18" charset="0"/>
                <a:cs typeface="Arial" charset="0"/>
              </a:rPr>
              <a:t>PILaR Project Officer</a:t>
            </a:r>
          </a:p>
          <a:p>
            <a:pPr algn="ctr"/>
            <a:r>
              <a:rPr lang="en-US" sz="2000">
                <a:ea typeface="Times New Roman" pitchFamily="18" charset="0"/>
                <a:cs typeface="Arial" charset="0"/>
              </a:rPr>
              <a:t>Gland, Switzerland</a:t>
            </a:r>
          </a:p>
          <a:p>
            <a:pPr algn="ctr"/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charset="0"/>
                <a:hlinkClick r:id="rId6"/>
              </a:rPr>
              <a:t>gretchen.walters@iucn.org</a:t>
            </a:r>
            <a:endParaRPr lang="en-US" sz="12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BOO">
      <a:dk1>
        <a:srgbClr val="000000"/>
      </a:dk1>
      <a:lt1>
        <a:srgbClr val="FFFFFF"/>
      </a:lt1>
      <a:dk2>
        <a:srgbClr val="58585A"/>
      </a:dk2>
      <a:lt2>
        <a:srgbClr val="CD202C"/>
      </a:lt2>
      <a:accent1>
        <a:srgbClr val="7F7F7F"/>
      </a:accent1>
      <a:accent2>
        <a:srgbClr val="A6A6A6"/>
      </a:accent2>
      <a:accent3>
        <a:srgbClr val="BFBFBF"/>
      </a:accent3>
      <a:accent4>
        <a:srgbClr val="D9D9D9"/>
      </a:accent4>
      <a:accent5>
        <a:srgbClr val="F2F2F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12607</TotalTime>
  <Words>739</Words>
  <Application>Microsoft Office PowerPoint</Application>
  <PresentationFormat>On-screen Show (4:3)</PresentationFormat>
  <Paragraphs>66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PILaR Project – Raison d’etre: Moving from priority areas to restored areas</vt:lpstr>
      <vt:lpstr>Impact Statement</vt:lpstr>
      <vt:lpstr>Ghana’s Proposed Outcomes </vt:lpstr>
      <vt:lpstr>Ghana’s Current and Planned Activities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MINICIS Adriano</dc:creator>
  <cp:lastModifiedBy>Haugh Marianne</cp:lastModifiedBy>
  <cp:revision>375</cp:revision>
  <dcterms:created xsi:type="dcterms:W3CDTF">2008-05-20T08:17:38Z</dcterms:created>
  <dcterms:modified xsi:type="dcterms:W3CDTF">2013-10-24T18:43:16Z</dcterms:modified>
</cp:coreProperties>
</file>