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306" r:id="rId2"/>
    <p:sldId id="1307" r:id="rId3"/>
    <p:sldId id="1348" r:id="rId4"/>
    <p:sldId id="1338" r:id="rId5"/>
    <p:sldId id="1344" r:id="rId6"/>
    <p:sldId id="1316" r:id="rId7"/>
    <p:sldId id="1345" r:id="rId8"/>
    <p:sldId id="1349" r:id="rId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33CC33"/>
    <a:srgbClr val="CCFFCC"/>
    <a:srgbClr val="99FF99"/>
    <a:srgbClr val="E60000"/>
    <a:srgbClr val="FF99CC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3084" autoAdjust="0"/>
    <p:restoredTop sz="98148" autoAdjust="0"/>
  </p:normalViewPr>
  <p:slideViewPr>
    <p:cSldViewPr>
      <p:cViewPr>
        <p:scale>
          <a:sx n="60" d="100"/>
          <a:sy n="60" d="100"/>
        </p:scale>
        <p:origin x="-18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7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7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7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254EAC4-85D0-409C-9A57-C01CF39CCD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324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B9407F-1C33-44FF-8207-C087985B14B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89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Roundtables: RSPO, RTRS, </a:t>
            </a:r>
            <a:r>
              <a:rPr lang="en-US" dirty="0" err="1" smtClean="0">
                <a:latin typeface="Arial" charset="0"/>
              </a:rPr>
              <a:t>BonSucro</a:t>
            </a:r>
            <a:r>
              <a:rPr lang="en-US" dirty="0" smtClean="0">
                <a:latin typeface="Arial" charset="0"/>
              </a:rPr>
              <a:t>, RSB, GRSB</a:t>
            </a:r>
          </a:p>
          <a:p>
            <a:r>
              <a:rPr lang="en-US" dirty="0" smtClean="0">
                <a:latin typeface="Arial" charset="0"/>
              </a:rPr>
              <a:t>Multi-Stakeholder and Industry Groups: CGF, GTPS, LWG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9407F-1C33-44FF-8207-C087985B14B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How should money be spent ? </a:t>
            </a:r>
          </a:p>
          <a:p>
            <a:pPr eaLnBrk="1" hangingPunct="1"/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Now we still haven’t figured out how to do it … but there is a lot of debate on how – the beauty is we’re creating a new system , so we should all see it as an opportunity rather than a constraint (although there are constraints…)  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86D8EB-2E83-42E1-8E7B-4EFADC31E3B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55AF5-EBDD-46AF-8D40-84056DD21A5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9D3B1-6337-4AB4-8D70-1FCCE128AF1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5495D-EBC7-4922-9697-033DE3947E4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12623-FD0A-486E-BB2D-3680465E10D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4EEE7-BB71-456F-B434-45C7C31C4EB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5518F-DB99-49FC-BCB8-18EBAFA2E2E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8F695-E905-4809-B1E6-0C2994B7F2C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FF7B-FDE8-4B51-9448-FA2C7F9F1AA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9851-DAA2-4AFE-9B8A-0ED27C402FB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1FEB-4DF1-4C3D-82E2-EEA23DCFBE8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CB12-D806-4EE7-AFB1-0CB39B83FEE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AF0DE448-2737-4977-B6C6-C88E2A8618B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1275" y="-26988"/>
            <a:ext cx="9212263" cy="689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1113" y="-49213"/>
            <a:ext cx="9188451" cy="225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"/>
            <a:ext cx="9144000" cy="3631763"/>
          </a:xfrm>
          <a:prstGeom prst="rect">
            <a:avLst/>
          </a:prstGeom>
          <a:solidFill>
            <a:srgbClr val="33CC33">
              <a:alpha val="68000"/>
            </a:srgbClr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Promoting Deforestation-Free Agricultural Commodity Supply Chains and the Link to Jurisdictional REDD+ Frameworks</a:t>
            </a:r>
          </a:p>
          <a:p>
            <a:pPr algn="ctr">
              <a:defRPr/>
            </a:pPr>
            <a:r>
              <a:rPr lang="en-US" sz="5400" b="1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8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endParaRPr lang="en-US" sz="4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5563" y="2924945"/>
            <a:ext cx="9236075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5085184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54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2600" b="1" dirty="0" smtClean="0">
                <a:solidFill>
                  <a:schemeClr val="bg1"/>
                </a:solidFill>
                <a:latin typeface="Cambria" pitchFamily="18" charset="0"/>
              </a:rPr>
              <a:t>National Wildlife Federation  |  Environmental </a:t>
            </a:r>
            <a:r>
              <a:rPr lang="en-GB" sz="2600" b="1" dirty="0" err="1" smtClean="0">
                <a:solidFill>
                  <a:schemeClr val="bg1"/>
                </a:solidFill>
                <a:latin typeface="Cambria" pitchFamily="18" charset="0"/>
              </a:rPr>
              <a:t>Defense</a:t>
            </a:r>
            <a:r>
              <a:rPr lang="en-GB" sz="2600" b="1" dirty="0" smtClean="0">
                <a:solidFill>
                  <a:schemeClr val="bg1"/>
                </a:solidFill>
                <a:latin typeface="Cambria" pitchFamily="18" charset="0"/>
              </a:rPr>
              <a:t> Fund  |  Amigos </a:t>
            </a:r>
            <a:r>
              <a:rPr lang="en-GB" sz="2600" b="1" dirty="0" err="1" smtClean="0">
                <a:solidFill>
                  <a:schemeClr val="bg1"/>
                </a:solidFill>
                <a:latin typeface="Cambria" pitchFamily="18" charset="0"/>
              </a:rPr>
              <a:t>da</a:t>
            </a:r>
            <a:r>
              <a:rPr lang="en-GB" sz="2600" b="1" dirty="0" smtClean="0">
                <a:solidFill>
                  <a:schemeClr val="bg1"/>
                </a:solidFill>
                <a:latin typeface="Cambria" pitchFamily="18" charset="0"/>
              </a:rPr>
              <a:t> Terra-</a:t>
            </a:r>
            <a:r>
              <a:rPr lang="en-GB" sz="2600" b="1" dirty="0" err="1" smtClean="0">
                <a:solidFill>
                  <a:schemeClr val="bg1"/>
                </a:solidFill>
                <a:latin typeface="Cambria" pitchFamily="18" charset="0"/>
              </a:rPr>
              <a:t>Amazônia</a:t>
            </a:r>
            <a:r>
              <a:rPr lang="en-GB" sz="26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GB" sz="2600" b="1" dirty="0" err="1" smtClean="0">
                <a:solidFill>
                  <a:schemeClr val="bg1"/>
                </a:solidFill>
                <a:latin typeface="Cambria" pitchFamily="18" charset="0"/>
              </a:rPr>
              <a:t>Brasileira</a:t>
            </a:r>
            <a:r>
              <a:rPr lang="en-GB" sz="2600" b="1" dirty="0" smtClean="0">
                <a:solidFill>
                  <a:schemeClr val="bg1"/>
                </a:solidFill>
                <a:latin typeface="Cambria" pitchFamily="18" charset="0"/>
              </a:rPr>
              <a:t>  |  University of Wisconsin-Madison  |  U.S. National Aeronautics and Space Administration</a:t>
            </a:r>
          </a:p>
          <a:p>
            <a:pPr>
              <a:spcBef>
                <a:spcPts val="0"/>
              </a:spcBef>
              <a:defRPr/>
            </a:pPr>
            <a:endParaRPr lang="en-GB" sz="14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6513" y="-26988"/>
            <a:ext cx="9180513" cy="690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Group 2"/>
          <p:cNvGrpSpPr>
            <a:grpSpLocks/>
          </p:cNvGrpSpPr>
          <p:nvPr/>
        </p:nvGrpSpPr>
        <p:grpSpPr bwMode="auto">
          <a:xfrm>
            <a:off x="0" y="1038002"/>
            <a:ext cx="9147175" cy="158750"/>
            <a:chOff x="0" y="432"/>
            <a:chExt cx="5762" cy="100"/>
          </a:xfrm>
        </p:grpSpPr>
        <p:sp>
          <p:nvSpPr>
            <p:cNvPr id="16392" name="Rectangle 3"/>
            <p:cNvSpPr>
              <a:spLocks noChangeArrowheads="1"/>
            </p:cNvSpPr>
            <p:nvPr/>
          </p:nvSpPr>
          <p:spPr bwMode="auto">
            <a:xfrm>
              <a:off x="3" y="432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005400"/>
                </a:gs>
                <a:gs pos="50000">
                  <a:srgbClr val="99FF99"/>
                </a:gs>
                <a:gs pos="100000">
                  <a:srgbClr val="0054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 flipV="1">
              <a:off x="0" y="510"/>
              <a:ext cx="5760" cy="23"/>
            </a:xfrm>
            <a:prstGeom prst="rect">
              <a:avLst/>
            </a:prstGeom>
            <a:gradFill rotWithShape="0">
              <a:gsLst>
                <a:gs pos="0">
                  <a:srgbClr val="005400"/>
                </a:gs>
                <a:gs pos="50000">
                  <a:srgbClr val="99FF99"/>
                </a:gs>
                <a:gs pos="100000">
                  <a:srgbClr val="0054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</p:grp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0" y="-16210"/>
            <a:ext cx="9144000" cy="1140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 b="1" dirty="0" smtClean="0">
                <a:solidFill>
                  <a:srgbClr val="FFFFFF"/>
                </a:solidFill>
              </a:rPr>
              <a:t>Commodity Roundtables, REDD+ and Deforestation Monitoring</a:t>
            </a:r>
            <a:endParaRPr lang="en-GB" sz="3400" b="1" dirty="0">
              <a:solidFill>
                <a:srgbClr val="FFFFFF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-125" y="1102327"/>
            <a:ext cx="9144125" cy="5424178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225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FF"/>
                </a:solidFill>
                <a:latin typeface="Cambria" pitchFamily="18" charset="0"/>
              </a:rPr>
              <a:t>Commodity roundtables, other multi-stakeholder groups, and individual companies aiming to reduce or eliminate deforestation in their supply chains have faced similar challenges.</a:t>
            </a:r>
          </a:p>
          <a:p>
            <a:pPr>
              <a:spcBef>
                <a:spcPts val="225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FF"/>
                </a:solidFill>
                <a:latin typeface="Cambria" pitchFamily="18" charset="0"/>
              </a:rPr>
              <a:t> Have certification, voluntary moratoria and “zero deforestation” policies reduced deforestation at the regional scale?</a:t>
            </a:r>
          </a:p>
          <a:p>
            <a:pPr>
              <a:spcBef>
                <a:spcPts val="225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FF"/>
                </a:solidFill>
                <a:latin typeface="Cambria" pitchFamily="18" charset="0"/>
              </a:rPr>
              <a:t>There are potential synergies between efforts to develop sustainable agricultural supply chains and REDD+ programs at jurisdictional (state or country) levels.</a:t>
            </a:r>
            <a:endParaRPr lang="en-US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farm1.staticflickr.com/134/332360959_1ec85a0eb5_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4"/>
            <a:ext cx="9144000" cy="6948446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52736"/>
            <a:ext cx="9147175" cy="158750"/>
            <a:chOff x="0" y="432"/>
            <a:chExt cx="5762" cy="1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" y="432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005400"/>
                </a:gs>
                <a:gs pos="50000">
                  <a:srgbClr val="99FF99"/>
                </a:gs>
                <a:gs pos="100000">
                  <a:srgbClr val="0054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 flipV="1">
              <a:off x="0" y="510"/>
              <a:ext cx="5760" cy="23"/>
            </a:xfrm>
            <a:prstGeom prst="rect">
              <a:avLst/>
            </a:prstGeom>
            <a:gradFill rotWithShape="0">
              <a:gsLst>
                <a:gs pos="0">
                  <a:srgbClr val="005400"/>
                </a:gs>
                <a:gs pos="50000">
                  <a:srgbClr val="99FF99"/>
                </a:gs>
                <a:gs pos="100000">
                  <a:srgbClr val="0054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513" y="-77766"/>
            <a:ext cx="9143999" cy="12025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22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FFFFFF"/>
                </a:solidFill>
              </a:rPr>
              <a:t>Linking Deforestation Monitoring with Commodity Certification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291542"/>
            <a:ext cx="9144000" cy="5566458"/>
          </a:xfrm>
          <a:prstGeom prst="rect">
            <a:avLst/>
          </a:prstGeom>
          <a:solidFill>
            <a:srgbClr val="33CC33">
              <a:alpha val="31000"/>
            </a:srgb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FF"/>
                </a:solidFill>
                <a:latin typeface="Cambria" pitchFamily="18" charset="0"/>
              </a:rPr>
              <a:t>A deforestation monitoring system for roundtables at the jurisdictional  level could: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FF"/>
                </a:solidFill>
                <a:latin typeface="Cambria" pitchFamily="18" charset="0"/>
              </a:rPr>
              <a:t>1) enable the wider impacts of commodity certification on regional deforestation to be determined;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FF"/>
                </a:solidFill>
                <a:latin typeface="Cambria" pitchFamily="18" charset="0"/>
              </a:rPr>
              <a:t>2)account for leakage;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FF"/>
                </a:solidFill>
                <a:latin typeface="Cambria" pitchFamily="18" charset="0"/>
              </a:rPr>
              <a:t>3) provide a means to link roundtables with jurisdictional REDD+ and other regional deforestation-reduction efforts;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FFFFFF"/>
                </a:solidFill>
                <a:latin typeface="Cambria" pitchFamily="18" charset="0"/>
              </a:rPr>
              <a:t>4) decrease costs and increase robustness/uniformity of deforestation monitoring to determine compliance with roundtables’ standards.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Cattle and Soy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-4763" y="692696"/>
            <a:ext cx="9148763" cy="160338"/>
            <a:chOff x="0" y="619"/>
            <a:chExt cx="5763" cy="101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" y="619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005400"/>
                </a:gs>
                <a:gs pos="50000">
                  <a:srgbClr val="99FF99"/>
                </a:gs>
                <a:gs pos="100000">
                  <a:srgbClr val="005400"/>
                </a:gs>
              </a:gsLst>
              <a:lin ang="0" scaled="1"/>
            </a:gradFill>
            <a:ln w="152400" cmpd="thickThin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 flipV="1">
              <a:off x="0" y="697"/>
              <a:ext cx="5760" cy="23"/>
            </a:xfrm>
            <a:prstGeom prst="rect">
              <a:avLst/>
            </a:prstGeom>
            <a:gradFill rotWithShape="0">
              <a:gsLst>
                <a:gs pos="0">
                  <a:srgbClr val="005400"/>
                </a:gs>
                <a:gs pos="50000">
                  <a:srgbClr val="99FF99"/>
                </a:gs>
                <a:gs pos="100000">
                  <a:srgbClr val="0054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1628800"/>
            <a:ext cx="9144000" cy="3939540"/>
          </a:xfrm>
          <a:prstGeom prst="rect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5400"/>
            </a:outerShdw>
          </a:effectLst>
        </p:spPr>
        <p:txBody>
          <a:bodyPr wrap="square">
            <a:spAutoFit/>
          </a:bodyPr>
          <a:lstStyle/>
          <a:p>
            <a:pPr marL="173038" indent="-17303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Leverage leadership of GRSB-GTPS Joint Working Group</a:t>
            </a:r>
          </a:p>
          <a:p>
            <a:pPr marL="173038" indent="-17303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Support meatpackers’ zero-deforestation policies</a:t>
            </a:r>
          </a:p>
          <a:p>
            <a:pPr marL="173038" indent="-17303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Rancher outreach</a:t>
            </a:r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3038" indent="-173038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Supply chain traceability for soy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-32" y="-57174"/>
            <a:ext cx="9144032" cy="69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836712"/>
            <a:ext cx="9148763" cy="160338"/>
            <a:chOff x="0" y="619"/>
            <a:chExt cx="5763" cy="101"/>
          </a:xfrm>
        </p:grpSpPr>
        <p:sp>
          <p:nvSpPr>
            <p:cNvPr id="4102" name="Rectangle 9"/>
            <p:cNvSpPr>
              <a:spLocks noChangeArrowheads="1"/>
            </p:cNvSpPr>
            <p:nvPr/>
          </p:nvSpPr>
          <p:spPr bwMode="auto">
            <a:xfrm>
              <a:off x="3" y="619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005400"/>
                </a:gs>
                <a:gs pos="50000">
                  <a:srgbClr val="99FF99"/>
                </a:gs>
                <a:gs pos="100000">
                  <a:srgbClr val="005400"/>
                </a:gs>
              </a:gsLst>
              <a:lin ang="0" scaled="1"/>
            </a:gradFill>
            <a:ln w="152400" cmpd="thickThin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4103" name="Rectangle 10"/>
            <p:cNvSpPr>
              <a:spLocks noChangeArrowheads="1"/>
            </p:cNvSpPr>
            <p:nvPr/>
          </p:nvSpPr>
          <p:spPr bwMode="auto">
            <a:xfrm flipV="1">
              <a:off x="0" y="697"/>
              <a:ext cx="5760" cy="23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</p:grpSp>
      <p:sp>
        <p:nvSpPr>
          <p:cNvPr id="1438731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54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</a:rPr>
              <a:t>Palm Oil</a:t>
            </a:r>
            <a:endParaRPr 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052736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Assess impacts of the Roundtable on Sustainable Palm Oil (RSPO) certification in Kalimantan, Indonesia </a:t>
            </a:r>
          </a:p>
          <a:p>
            <a:pPr marL="346075" indent="-346075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Jurisdiction-wide assessment to reduce costs of certification and verification</a:t>
            </a:r>
          </a:p>
          <a:p>
            <a:pPr marL="346075" indent="-346075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Dissemination of results to other roundtables</a:t>
            </a:r>
          </a:p>
          <a:p>
            <a:pPr marL="346075" indent="-346075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Cambria" pitchFamily="18" charset="0"/>
              </a:rPr>
              <a:t>Utilisation</a:t>
            </a:r>
            <a:r>
              <a:rPr lang="en-US" sz="3200" b="1" dirty="0" smtClean="0">
                <a:solidFill>
                  <a:schemeClr val="bg1"/>
                </a:solidFill>
                <a:latin typeface="Cambria" pitchFamily="18" charset="0"/>
              </a:rPr>
              <a:t> of results by CDP Forests to garner corporate interest and concern in deforestation monitoring</a:t>
            </a:r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lum bright="-14000"/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-3175" y="764704"/>
            <a:ext cx="9147175" cy="158750"/>
            <a:chOff x="0" y="432"/>
            <a:chExt cx="5762" cy="100"/>
          </a:xfrm>
        </p:grpSpPr>
        <p:sp>
          <p:nvSpPr>
            <p:cNvPr id="30728" name="Rectangle 3"/>
            <p:cNvSpPr>
              <a:spLocks noChangeArrowheads="1"/>
            </p:cNvSpPr>
            <p:nvPr/>
          </p:nvSpPr>
          <p:spPr bwMode="auto">
            <a:xfrm>
              <a:off x="3" y="432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005400"/>
                </a:gs>
                <a:gs pos="50000">
                  <a:srgbClr val="99FF99"/>
                </a:gs>
                <a:gs pos="100000">
                  <a:srgbClr val="0054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  <p:sp>
          <p:nvSpPr>
            <p:cNvPr id="30729" name="Rectangle 4"/>
            <p:cNvSpPr>
              <a:spLocks noChangeArrowheads="1"/>
            </p:cNvSpPr>
            <p:nvPr/>
          </p:nvSpPr>
          <p:spPr bwMode="auto">
            <a:xfrm flipV="1">
              <a:off x="0" y="510"/>
              <a:ext cx="5760" cy="23"/>
            </a:xfrm>
            <a:prstGeom prst="rect">
              <a:avLst/>
            </a:prstGeom>
            <a:gradFill rotWithShape="0">
              <a:gsLst>
                <a:gs pos="0">
                  <a:srgbClr val="005400"/>
                </a:gs>
                <a:gs pos="50000">
                  <a:srgbClr val="99FF99"/>
                </a:gs>
                <a:gs pos="100000">
                  <a:srgbClr val="0054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dirty="0"/>
            </a:p>
          </p:txBody>
        </p:sp>
      </p:grp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 smtClean="0">
                <a:solidFill>
                  <a:srgbClr val="FFFFFF"/>
                </a:solidFill>
              </a:rPr>
              <a:t>Biomaterials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980728"/>
            <a:ext cx="9144000" cy="5877272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36538" indent="-236538">
              <a:spcBef>
                <a:spcPts val="12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dirty="0" smtClean="0">
                <a:solidFill>
                  <a:srgbClr val="FFFFFF"/>
                </a:solidFill>
                <a:latin typeface="Cambria" pitchFamily="18" charset="0"/>
              </a:rPr>
              <a:t> Develop a deforestation monitoring system for the Roundtable on Sustainable Biomaterials (RSB) in southeastern Mexico</a:t>
            </a:r>
          </a:p>
          <a:p>
            <a:pPr marL="236538" indent="-236538">
              <a:spcBef>
                <a:spcPts val="12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dirty="0" smtClean="0">
                <a:solidFill>
                  <a:srgbClr val="FFFFFF"/>
                </a:solidFill>
                <a:latin typeface="Cambria" pitchFamily="18" charset="0"/>
              </a:rPr>
              <a:t> Results will be disseminated throughout Mexico</a:t>
            </a:r>
          </a:p>
          <a:p>
            <a:pPr marL="236538" indent="-236538">
              <a:spcBef>
                <a:spcPts val="12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dirty="0" smtClean="0">
                <a:solidFill>
                  <a:srgbClr val="FFFFFF"/>
                </a:solidFill>
                <a:latin typeface="Cambria" pitchFamily="18" charset="0"/>
              </a:rPr>
              <a:t> Workshop to identify the value of the RSB for small producers of biomass and </a:t>
            </a:r>
            <a:r>
              <a:rPr lang="en-US" sz="3000" b="1" dirty="0" err="1" smtClean="0">
                <a:solidFill>
                  <a:srgbClr val="FFFFFF"/>
                </a:solidFill>
                <a:latin typeface="Cambria" pitchFamily="18" charset="0"/>
              </a:rPr>
              <a:t>biofuels</a:t>
            </a:r>
            <a:endParaRPr lang="en-US" sz="3000" b="1" dirty="0" smtClean="0">
              <a:solidFill>
                <a:srgbClr val="FFFFFF"/>
              </a:solidFill>
              <a:latin typeface="Cambria" pitchFamily="18" charset="0"/>
            </a:endParaRPr>
          </a:p>
          <a:p>
            <a:pPr marL="693738" lvl="1" indent="-236538">
              <a:spcBef>
                <a:spcPts val="12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  <a:r>
              <a:rPr lang="en-US" sz="3000" b="1" dirty="0" smtClean="0">
                <a:solidFill>
                  <a:srgbClr val="FFFFFF"/>
                </a:solidFill>
                <a:latin typeface="Cambria" pitchFamily="18" charset="0"/>
              </a:rPr>
              <a:t>Case study identifying technical, financial, and market barriers faced by smallholders in Mexico</a:t>
            </a:r>
          </a:p>
          <a:p>
            <a:pPr marL="693738" lvl="1" indent="-236538">
              <a:spcBef>
                <a:spcPts val="1200"/>
              </a:spcBef>
              <a:buClr>
                <a:srgbClr val="FFFFFF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dirty="0" smtClean="0">
                <a:solidFill>
                  <a:srgbClr val="FFFFFF"/>
                </a:solidFill>
                <a:latin typeface="Cambria" pitchFamily="18" charset="0"/>
              </a:rPr>
              <a:t> Results will feed into development of a new draft smallholder standard for the RSB</a:t>
            </a:r>
            <a:endParaRPr lang="en-US" sz="3000" b="1" dirty="0">
              <a:solidFill>
                <a:srgbClr val="FFFF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farm1.staticflickr.com/134/332360959_1ec85a0eb5_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4"/>
            <a:ext cx="9144000" cy="6948446"/>
          </a:xfrm>
          <a:prstGeom prst="rect">
            <a:avLst/>
          </a:prstGeom>
          <a:noFill/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52736"/>
            <a:ext cx="9147175" cy="158750"/>
            <a:chOff x="0" y="432"/>
            <a:chExt cx="5762" cy="1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" y="432"/>
              <a:ext cx="5760" cy="48"/>
            </a:xfrm>
            <a:prstGeom prst="rect">
              <a:avLst/>
            </a:prstGeom>
            <a:gradFill rotWithShape="0">
              <a:gsLst>
                <a:gs pos="0">
                  <a:srgbClr val="005400"/>
                </a:gs>
                <a:gs pos="50000">
                  <a:srgbClr val="99FF99"/>
                </a:gs>
                <a:gs pos="100000">
                  <a:srgbClr val="0054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 flipV="1">
              <a:off x="0" y="510"/>
              <a:ext cx="5760" cy="23"/>
            </a:xfrm>
            <a:prstGeom prst="rect">
              <a:avLst/>
            </a:prstGeom>
            <a:gradFill rotWithShape="0">
              <a:gsLst>
                <a:gs pos="0">
                  <a:srgbClr val="005400"/>
                </a:gs>
                <a:gs pos="50000">
                  <a:srgbClr val="99FF99"/>
                </a:gs>
                <a:gs pos="100000">
                  <a:srgbClr val="0054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513" y="188640"/>
            <a:ext cx="9143999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225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dirty="0" smtClean="0">
                <a:solidFill>
                  <a:srgbClr val="FFFFFF"/>
                </a:solidFill>
              </a:rPr>
              <a:t>REDD+ Modelling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196752"/>
            <a:ext cx="9144000" cy="5419049"/>
          </a:xfrm>
          <a:prstGeom prst="rect">
            <a:avLst/>
          </a:prstGeom>
          <a:solidFill>
            <a:srgbClr val="009900">
              <a:alpha val="29000"/>
            </a:srgb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36538" indent="-236538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 Model REDD+ Scenarios in Brazil, Indonesia, and Mexico using the OSIRIS model</a:t>
            </a:r>
          </a:p>
          <a:p>
            <a:pPr marL="236538" indent="-236538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 Model REDD+ and Voluntary Mechanisms</a:t>
            </a:r>
          </a:p>
          <a:p>
            <a:pPr marL="236538" indent="-236538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 Map zero deforestation landscapes</a:t>
            </a:r>
          </a:p>
          <a:p>
            <a:pPr marL="236538" indent="-236538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 Formulate policy proposal to integrate voluntary mechanisms with REDD+ systems</a:t>
            </a:r>
          </a:p>
          <a:p>
            <a:pPr marL="236538" indent="-236538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400" b="1" dirty="0" smtClean="0">
                <a:solidFill>
                  <a:srgbClr val="FFFFFF"/>
                </a:solidFill>
                <a:latin typeface="Cambria" pitchFamily="18" charset="0"/>
                <a:cs typeface="Times New Roman" pitchFamily="18" charset="0"/>
              </a:rPr>
              <a:t> Build support among stakeholders and corporate outreach</a:t>
            </a:r>
            <a:r>
              <a:rPr lang="en-US" sz="2800" b="1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30" y="332658"/>
            <a:ext cx="1257435" cy="137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Land Clearing in Acre State by National Wildlife Federation International Team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0"/>
            <a:ext cx="2277374" cy="1143000"/>
          </a:xfrm>
          <a:prstGeom prst="rect">
            <a:avLst/>
          </a:prstGeom>
          <a:noFill/>
        </p:spPr>
      </p:pic>
      <p:pic>
        <p:nvPicPr>
          <p:cNvPr id="14" name="Picture 13" descr="cows for_0.t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86400" y="0"/>
            <a:ext cx="2514600" cy="11198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4200" y="6019800"/>
            <a:ext cx="4572000" cy="2616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endParaRPr lang="en-US" sz="1100" dirty="0"/>
          </a:p>
        </p:txBody>
      </p:sp>
      <p:pic>
        <p:nvPicPr>
          <p:cNvPr id="16" name="Picture 15" descr="V:\SEC Pictures\Forestry Images\Mill Chip Pile.tif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DSCF8784_Rachel_Kramer by National Wildlife Federation International Team.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96200" y="0"/>
            <a:ext cx="1447800" cy="1143000"/>
          </a:xfrm>
          <a:prstGeom prst="rect">
            <a:avLst/>
          </a:prstGeom>
          <a:noFill/>
        </p:spPr>
      </p:pic>
      <p:pic>
        <p:nvPicPr>
          <p:cNvPr id="18" name="Picture 21" descr="Slash &amp; Burn by National Wildlife Federation International Team.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96200" y="3276602"/>
            <a:ext cx="1447800" cy="1100667"/>
          </a:xfrm>
          <a:prstGeom prst="rect">
            <a:avLst/>
          </a:prstGeom>
          <a:noFill/>
        </p:spPr>
      </p:pic>
      <p:pic>
        <p:nvPicPr>
          <p:cNvPr id="19" name="Picture 23" descr="Madagascar Waterfall by National Wildlife Federation International Team.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96200" y="1102726"/>
            <a:ext cx="1447800" cy="2173874"/>
          </a:xfrm>
          <a:prstGeom prst="rect">
            <a:avLst/>
          </a:prstGeom>
          <a:noFill/>
        </p:spPr>
      </p:pic>
      <p:pic>
        <p:nvPicPr>
          <p:cNvPr id="20" name="Picture 25" descr="Madagascar Spiny Desert by National Wildlife Federation International Team.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343400"/>
            <a:ext cx="1371600" cy="1219200"/>
          </a:xfrm>
          <a:prstGeom prst="rect">
            <a:avLst/>
          </a:prstGeom>
          <a:noFill/>
        </p:spPr>
      </p:pic>
      <p:pic>
        <p:nvPicPr>
          <p:cNvPr id="21" name="Picture 27" descr="Madagascar Rainforest Stream by National Wildlife Federation International Team.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95800" y="5562600"/>
            <a:ext cx="1600200" cy="1295400"/>
          </a:xfrm>
          <a:prstGeom prst="rect">
            <a:avLst/>
          </a:prstGeom>
          <a:noFill/>
        </p:spPr>
      </p:pic>
      <p:pic>
        <p:nvPicPr>
          <p:cNvPr id="22" name="Picture 29" descr="Betaolana Rainforest by National Wildlife Federation International Team.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276600"/>
            <a:ext cx="1371600" cy="1066800"/>
          </a:xfrm>
          <a:prstGeom prst="rect">
            <a:avLst/>
          </a:prstGeom>
          <a:noFill/>
        </p:spPr>
      </p:pic>
      <p:pic>
        <p:nvPicPr>
          <p:cNvPr id="23" name="Picture 31" descr="Betaolana Rainforest Canopy by National Wildlife Federation International Team.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96200" y="4343400"/>
            <a:ext cx="1447800" cy="1219200"/>
          </a:xfrm>
          <a:prstGeom prst="rect">
            <a:avLst/>
          </a:prstGeom>
          <a:noFill/>
        </p:spPr>
      </p:pic>
      <p:pic>
        <p:nvPicPr>
          <p:cNvPr id="24" name="Picture 3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96000" y="5562600"/>
            <a:ext cx="157234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4" descr="Embrapa Acre Forest Reserve Burned Landscape by National Wildlife Federation International Team.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143001"/>
            <a:ext cx="1371600" cy="2133601"/>
          </a:xfrm>
          <a:prstGeom prst="rect">
            <a:avLst/>
          </a:prstGeom>
          <a:noFill/>
        </p:spPr>
      </p:pic>
      <p:pic>
        <p:nvPicPr>
          <p:cNvPr id="26" name="Picture 40" descr="DSCF9293jpg by National Wildlife Federation International Team.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895600" y="5562600"/>
            <a:ext cx="1600200" cy="1295400"/>
          </a:xfrm>
          <a:prstGeom prst="rect">
            <a:avLst/>
          </a:prstGeom>
          <a:noFill/>
        </p:spPr>
      </p:pic>
      <p:pic>
        <p:nvPicPr>
          <p:cNvPr id="27" name="Picture 44" descr="Pasture bordering Amazon forest by National Wildlife Federation International Team.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371600" y="5562600"/>
            <a:ext cx="1600200" cy="12954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403648" y="2348880"/>
            <a:ext cx="6264696" cy="107719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endParaRPr lang="en-US" sz="3200" b="1" dirty="0" smtClean="0">
              <a:solidFill>
                <a:srgbClr val="006600"/>
              </a:solidFill>
              <a:latin typeface="Cambria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Cambria" pitchFamily="18" charset="0"/>
              </a:rPr>
              <a:t>Thank you!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740354" y="5562600"/>
            <a:ext cx="1264557" cy="129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2008" y="5572134"/>
            <a:ext cx="1280542" cy="123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1619672" y="4005064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b="1" dirty="0" smtClean="0">
                <a:solidFill>
                  <a:srgbClr val="006600"/>
                </a:solidFill>
                <a:latin typeface="Cambria" pitchFamily="18" charset="0"/>
              </a:rPr>
              <a:t>Contact: </a:t>
            </a:r>
          </a:p>
          <a:p>
            <a:pPr algn="ctr">
              <a:spcBef>
                <a:spcPts val="0"/>
              </a:spcBef>
              <a:defRPr/>
            </a:pPr>
            <a:r>
              <a:rPr lang="en-GB" b="1" dirty="0" smtClean="0">
                <a:solidFill>
                  <a:srgbClr val="006600"/>
                </a:solidFill>
                <a:latin typeface="Cambria" pitchFamily="18" charset="0"/>
              </a:rPr>
              <a:t>Nathalie Walker (walkern@nwf.org)</a:t>
            </a:r>
            <a:endParaRPr lang="en-GB" sz="3200" b="1" dirty="0">
              <a:solidFill>
                <a:srgbClr val="0066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13701</TotalTime>
  <Words>481</Words>
  <Application>Microsoft Office PowerPoint</Application>
  <PresentationFormat>On-screen Show (4:3)</PresentationFormat>
  <Paragraphs>46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Design padrão</vt:lpstr>
      <vt:lpstr>PowerPoint Presentation</vt:lpstr>
      <vt:lpstr>PowerPoint Presentation</vt:lpstr>
      <vt:lpstr>PowerPoint Presentation</vt:lpstr>
      <vt:lpstr>Cattle and Soy</vt:lpstr>
      <vt:lpstr>PowerPoint Presentation</vt:lpstr>
      <vt:lpstr>PowerPoint Presentation</vt:lpstr>
      <vt:lpstr>PowerPoint Presentation</vt:lpstr>
      <vt:lpstr>PowerPoint Presentation</vt:lpstr>
    </vt:vector>
  </TitlesOfParts>
  <Company>erte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Amazon Soy</dc:title>
  <dc:creator>NWalker</dc:creator>
  <cp:lastModifiedBy>Haugh Marianne</cp:lastModifiedBy>
  <cp:revision>998</cp:revision>
  <dcterms:created xsi:type="dcterms:W3CDTF">2005-03-20T14:30:17Z</dcterms:created>
  <dcterms:modified xsi:type="dcterms:W3CDTF">2013-10-24T18:56:14Z</dcterms:modified>
</cp:coreProperties>
</file>