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7" r:id="rId3"/>
  </p:sldMasterIdLst>
  <p:notesMasterIdLst>
    <p:notesMasterId r:id="rId12"/>
  </p:notesMasterIdLst>
  <p:sldIdLst>
    <p:sldId id="272" r:id="rId4"/>
    <p:sldId id="297" r:id="rId5"/>
    <p:sldId id="298" r:id="rId6"/>
    <p:sldId id="300" r:id="rId7"/>
    <p:sldId id="284" r:id="rId8"/>
    <p:sldId id="301" r:id="rId9"/>
    <p:sldId id="303" r:id="rId10"/>
    <p:sldId id="302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宋体"/>
        <a:cs typeface="宋体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宋体"/>
        <a:cs typeface="宋体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宋体"/>
        <a:cs typeface="宋体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宋体"/>
        <a:cs typeface="宋体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宋体"/>
        <a:cs typeface="宋体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宋体"/>
        <a:cs typeface="宋体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宋体"/>
        <a:cs typeface="宋体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宋体"/>
        <a:cs typeface="宋体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宋体"/>
        <a:cs typeface="宋体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8AF"/>
    <a:srgbClr val="00863D"/>
    <a:srgbClr val="FF6600"/>
    <a:srgbClr val="FF6699"/>
    <a:srgbClr val="FF9933"/>
    <a:srgbClr val="FFCCCC"/>
    <a:srgbClr val="FFFF99"/>
    <a:srgbClr val="F8F8F8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61231" autoAdjust="0"/>
  </p:normalViewPr>
  <p:slideViewPr>
    <p:cSldViewPr>
      <p:cViewPr>
        <p:scale>
          <a:sx n="71" d="100"/>
          <a:sy n="71" d="100"/>
        </p:scale>
        <p:origin x="-1140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79D74D0B-F1D3-450D-8776-7F3CF10CDE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9500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85B44-155F-4F64-8DE0-BD6BD3F5248A}" type="slidenum">
              <a:rPr lang="zh-CN" altLang="en-US" smtClean="0">
                <a:ea typeface="宋体"/>
                <a:cs typeface="宋体"/>
              </a:rPr>
              <a:pPr/>
              <a:t>1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00" y="-12700"/>
            <a:ext cx="6224588" cy="46704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4883150"/>
            <a:ext cx="6432550" cy="3767138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baseline="0" dirty="0" smtClean="0">
              <a:ea typeface="宋体"/>
            </a:endParaRPr>
          </a:p>
          <a:p>
            <a:pPr eaLnBrk="1" hangingPunct="1"/>
            <a:endParaRPr lang="en-GB" baseline="0" dirty="0" smtClean="0">
              <a:ea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1752600"/>
            <a:ext cx="8064500" cy="2819400"/>
          </a:xfrm>
          <a:prstGeom prst="rect">
            <a:avLst/>
          </a:prstGeom>
        </p:spPr>
        <p:txBody>
          <a:bodyPr/>
          <a:lstStyle>
            <a:lvl1pPr>
              <a:defRPr i="1" baseline="0"/>
            </a:lvl1pPr>
          </a:lstStyle>
          <a:p>
            <a:pPr lvl="0"/>
            <a:r>
              <a:rPr lang="en-US" altLang="zh-CN" dirty="0" smtClean="0"/>
              <a:t>"It is no exaggeration to say that the clean revolution we need is being</a:t>
            </a:r>
          </a:p>
          <a:p>
            <a:pPr lvl="0"/>
            <a:r>
              <a:rPr lang="en-US" altLang="zh-CN" dirty="0" smtClean="0"/>
              <a:t>carried forward by legislation.  Domestic legislation is critical because</a:t>
            </a:r>
          </a:p>
          <a:p>
            <a:pPr lvl="0"/>
            <a:r>
              <a:rPr lang="en-US" altLang="zh-CN" dirty="0" smtClean="0"/>
              <a:t>it is the linchpin between action on the ground and the international</a:t>
            </a:r>
          </a:p>
          <a:p>
            <a:pPr lvl="0"/>
            <a:r>
              <a:rPr lang="en-US" altLang="zh-CN" dirty="0" smtClean="0"/>
              <a:t>agreement.  At the national level, it is clear that when countries enact</a:t>
            </a:r>
          </a:p>
          <a:p>
            <a:pPr lvl="0"/>
            <a:r>
              <a:rPr lang="en-US" altLang="zh-CN" dirty="0" smtClean="0"/>
              <a:t>clean energy policies, investment follows.  At the international level, it</a:t>
            </a:r>
          </a:p>
          <a:p>
            <a:pPr lvl="0"/>
            <a:r>
              <a:rPr lang="en-US" altLang="zh-CN" dirty="0" smtClean="0"/>
              <a:t>is equally clear that domestic legislation opens the political space for</a:t>
            </a:r>
          </a:p>
          <a:p>
            <a:pPr lvl="0"/>
            <a:r>
              <a:rPr lang="en-US" altLang="zh-CN" dirty="0" smtClean="0"/>
              <a:t>international agreements and facilitates overall ambition".</a:t>
            </a:r>
          </a:p>
          <a:p>
            <a:pPr lvl="0"/>
            <a:endParaRPr lang="en-US" altLang="zh-CN" dirty="0" smtClean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0" y="6545263"/>
            <a:ext cx="9144000" cy="268287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000" y="4953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i="0" dirty="0" smtClean="0"/>
              <a:t>Christiana </a:t>
            </a:r>
            <a:r>
              <a:rPr lang="en-US" altLang="zh-CN" b="1" i="0" dirty="0" err="1" smtClean="0"/>
              <a:t>Figueres</a:t>
            </a:r>
            <a:r>
              <a:rPr lang="en-US" altLang="zh-CN" i="0" dirty="0" smtClean="0"/>
              <a:t>, Executive Secretary of the UNFCCC, June 2012</a:t>
            </a:r>
            <a:endParaRPr lang="zh-CN" altLang="en-US" i="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435-5937-4BB6-B91D-E5C70141C731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E204-B751-4C73-9B58-B645A76C7F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63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435-5937-4BB6-B91D-E5C70141C731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E204-B751-4C73-9B58-B645A76C7F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68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435-5937-4BB6-B91D-E5C70141C731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E204-B751-4C73-9B58-B645A76C7F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44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435-5937-4BB6-B91D-E5C70141C731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E204-B751-4C73-9B58-B645A76C7F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771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435-5937-4BB6-B91D-E5C70141C731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E204-B751-4C73-9B58-B645A76C7F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46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435-5937-4BB6-B91D-E5C70141C731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E204-B751-4C73-9B58-B645A76C7F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86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435-5937-4BB6-B91D-E5C70141C731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E204-B751-4C73-9B58-B645A76C7F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45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0" y="6545263"/>
            <a:ext cx="9144000" cy="268287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9B63FF5E-6214-4005-81E6-4CC8C131C2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381000" y="2057400"/>
            <a:ext cx="6629400" cy="3657600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3200" baseline="30000"/>
            </a:lvl1pPr>
            <a:lvl2pPr marL="457200" indent="0">
              <a:buFont typeface="Arial"/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altLang="zh-CN" dirty="0" smtClean="0"/>
              <a:t>Launch 14-15 January 2013 in London at the first GLOBE Climate Legislation Summit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altLang="zh-CN" dirty="0" smtClean="0"/>
              <a:t>Senior Legislators from 33 Countries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altLang="zh-CN" dirty="0" smtClean="0"/>
              <a:t>Supporting Legislators to Advance Climate-related Legislation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altLang="zh-CN" dirty="0" smtClean="0"/>
              <a:t>Sharing good practice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altLang="zh-CN" dirty="0" smtClean="0"/>
              <a:t>Peer-to-peer learning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altLang="zh-CN" dirty="0" smtClean="0"/>
              <a:t>Underpinned by3rd GLOBE Climate Legislation Study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0" y="6545263"/>
            <a:ext cx="9144000" cy="268287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F90C339B-C3F5-4170-AD11-3BE41B4AC1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685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 smtClean="0"/>
              <a:t>The GLOBE Climate</a:t>
            </a:r>
            <a:r>
              <a:rPr lang="en-US" sz="3200" i="0" baseline="0" dirty="0" smtClean="0"/>
              <a:t> Legislation Initiative (GCLI)</a:t>
            </a:r>
            <a:endParaRPr lang="en-US" sz="3200" i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0" y="6545263"/>
            <a:ext cx="9144000" cy="268287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9B63FF5E-6214-4005-81E6-4CC8C131C2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489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April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1st GLOBE Climate Legislation Study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0788" y="6245225"/>
            <a:ext cx="238601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www.globeinternational.info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435-5937-4BB6-B91D-E5C70141C731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E204-B751-4C73-9B58-B645A76C7F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54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435-5937-4BB6-B91D-E5C70141C731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E204-B751-4C73-9B58-B645A76C7F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85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435-5937-4BB6-B91D-E5C70141C731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E204-B751-4C73-9B58-B645A76C7F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435-5937-4BB6-B91D-E5C70141C731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E204-B751-4C73-9B58-B645A76C7F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67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0" y="115888"/>
            <a:ext cx="18224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3129976" y="7334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0" r:id="rId3"/>
    <p:sldLayoutId id="2147483666" r:id="rId4"/>
    <p:sldLayoutId id="2147483672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黑体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  <a:cs typeface="黑体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  <a:cs typeface="黑体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  <a:cs typeface="黑体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  <a:cs typeface="黑体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黑体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黑体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黑体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黑体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黑体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45435-5937-4BB6-B91D-E5C70141C731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4E204-B751-4C73-9B58-B645A76C7F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62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57313"/>
            <a:ext cx="80645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2800" b="1" dirty="0" smtClean="0"/>
          </a:p>
          <a:p>
            <a:pPr lvl="0"/>
            <a:r>
              <a:rPr lang="en-US" sz="2800" b="1" dirty="0" smtClean="0"/>
              <a:t>Will National Legislation Pave The Way </a:t>
            </a:r>
            <a:br>
              <a:rPr lang="en-US" sz="2800" b="1" dirty="0" smtClean="0"/>
            </a:br>
            <a:r>
              <a:rPr lang="en-US" sz="2800" b="1" dirty="0" smtClean="0"/>
              <a:t>For A Global Deal?</a:t>
            </a:r>
          </a:p>
          <a:p>
            <a:pPr lvl="0"/>
            <a:endParaRPr lang="en-US" altLang="zh-CN" sz="2800" b="1" dirty="0" smtClean="0"/>
          </a:p>
          <a:p>
            <a:pPr algn="ctr"/>
            <a:r>
              <a:rPr lang="en-US" b="1" dirty="0" smtClean="0"/>
              <a:t>Including Case Studies of climate legislation from </a:t>
            </a:r>
          </a:p>
          <a:p>
            <a:pPr algn="ctr"/>
            <a:r>
              <a:rPr lang="en-US" b="1" dirty="0" smtClean="0"/>
              <a:t>China, Denmark and Mexico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COP18/MOP8, Doha, Qatar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>1130-1300 Tuesday 4 December 2012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>Side Event Room 2, Main Conference Centre</a:t>
            </a:r>
          </a:p>
          <a:p>
            <a:pPr lvl="0"/>
            <a:endParaRPr lang="zh-CN" altLang="en-US" dirty="0" smtClean="0"/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115888"/>
            <a:ext cx="18224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黑体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  <a:cs typeface="黑体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  <a:cs typeface="黑体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  <a:cs typeface="黑体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  <a:cs typeface="黑体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黑体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黑体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黑体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黑体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黑体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einternational.org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 txBox="1">
            <a:spLocks noChangeArrowheads="1"/>
          </p:cNvSpPr>
          <p:nvPr/>
        </p:nvSpPr>
        <p:spPr bwMode="auto">
          <a:xfrm>
            <a:off x="685800" y="3581400"/>
            <a:ext cx="8064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6764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0" dirty="0" smtClean="0">
                <a:latin typeface="Signika Negative" panose="02010003020600000004" pitchFamily="2" charset="0"/>
              </a:rPr>
              <a:t>THE GLOBE FOREST LEGISLATION INITIATIVE</a:t>
            </a:r>
          </a:p>
          <a:p>
            <a:pPr lvl="0" algn="ctr"/>
            <a:endParaRPr lang="en-US" sz="2800" b="1" i="0" dirty="0" smtClean="0">
              <a:latin typeface="Signika Negative" panose="0201000302060000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485" y="4343400"/>
            <a:ext cx="800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b="1" i="0" dirty="0" smtClean="0"/>
          </a:p>
          <a:p>
            <a:pPr marL="342900" lvl="0" indent="-342900" algn="ctr" defTabSz="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i="0" dirty="0" smtClean="0">
              <a:latin typeface="Signika Negative" panose="02010003020600000004" pitchFamily="2" charset="0"/>
            </a:endParaRPr>
          </a:p>
          <a:p>
            <a:pPr marL="342900" lvl="0" indent="-342900" algn="ctr" defTabSz="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i="0" dirty="0">
              <a:latin typeface="Signika Negative" panose="02010003020600000004" pitchFamily="2" charset="0"/>
            </a:endParaRPr>
          </a:p>
          <a:p>
            <a:pPr marL="342900" lvl="0" indent="-342900" algn="ctr"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600" i="0" dirty="0" smtClean="0">
                <a:latin typeface="Signika Negative" panose="02010003020600000004" pitchFamily="2" charset="0"/>
              </a:rPr>
              <a:t>Marlene </a:t>
            </a:r>
            <a:r>
              <a:rPr lang="en-GB" sz="1600" i="0" dirty="0" err="1" smtClean="0">
                <a:latin typeface="Signika Negative" panose="02010003020600000004" pitchFamily="2" charset="0"/>
              </a:rPr>
              <a:t>Grundstrom</a:t>
            </a:r>
            <a:endParaRPr lang="en-GB" sz="1600" i="0" dirty="0" smtClean="0">
              <a:latin typeface="Signika Negative" panose="02010003020600000004" pitchFamily="2" charset="0"/>
            </a:endParaRPr>
          </a:p>
          <a:p>
            <a:pPr marL="342900" lvl="0" indent="-342900" algn="ctr"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600" i="0" dirty="0" smtClean="0">
                <a:latin typeface="Signika Negative" panose="02010003020600000004" pitchFamily="2" charset="0"/>
              </a:rPr>
              <a:t>Director, GLOBE Forest Legislation Initiative</a:t>
            </a:r>
          </a:p>
          <a:p>
            <a:pPr marL="342900" lvl="0" indent="-342900" algn="ctr"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600" i="0" dirty="0" smtClean="0">
                <a:latin typeface="Signika Negative" panose="02010003020600000004" pitchFamily="2" charset="0"/>
              </a:rPr>
              <a:t>28</a:t>
            </a:r>
            <a:r>
              <a:rPr lang="en-GB" sz="1600" i="0" baseline="30000" dirty="0" smtClean="0">
                <a:latin typeface="Signika Negative" panose="02010003020600000004" pitchFamily="2" charset="0"/>
              </a:rPr>
              <a:t>th</a:t>
            </a:r>
            <a:r>
              <a:rPr lang="en-GB" sz="1600" i="0" dirty="0" smtClean="0">
                <a:latin typeface="Signika Negative" panose="02010003020600000004" pitchFamily="2" charset="0"/>
              </a:rPr>
              <a:t> October 2013</a:t>
            </a:r>
          </a:p>
          <a:p>
            <a:pPr marL="342900" lvl="0" indent="-342900" algn="ctr"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600" i="0" dirty="0" smtClean="0">
                <a:latin typeface="Signika Negative" panose="02010003020600000004" pitchFamily="2" charset="0"/>
              </a:rPr>
              <a:t>Oslo </a:t>
            </a:r>
            <a:endParaRPr lang="en-US" sz="1600" i="0" dirty="0" smtClean="0">
              <a:latin typeface="Signika Negative" panose="02010003020600000004" pitchFamily="2" charset="0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34" y="2319550"/>
            <a:ext cx="6052501" cy="298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12257"/>
            <a:ext cx="802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 smtClean="0">
                <a:latin typeface="Signika Negative" panose="02010003020600000004" pitchFamily="2" charset="0"/>
              </a:rPr>
              <a:t>GLOBE International – The Global Legislators </a:t>
            </a:r>
            <a:r>
              <a:rPr lang="en-US" sz="2400" b="1" i="0" dirty="0" err="1" smtClean="0">
                <a:latin typeface="Signika Negative" panose="02010003020600000004" pitchFamily="2" charset="0"/>
              </a:rPr>
              <a:t>Organisation</a:t>
            </a:r>
            <a:endParaRPr lang="en-US" sz="2400" b="1" i="0" dirty="0">
              <a:latin typeface="Signika Negative" panose="0201000302060000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297034"/>
            <a:ext cx="72831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0" dirty="0" smtClean="0">
                <a:latin typeface="Signika Negative" panose="02010003020600000004" pitchFamily="2" charset="0"/>
              </a:rPr>
              <a:t>A network of cross-party legislators in more than 40 countries (and growing fast)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i="0" dirty="0" smtClean="0">
              <a:latin typeface="Signika Negative" panose="0201000302060000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0" dirty="0" smtClean="0">
                <a:latin typeface="Signika Negative" panose="02010003020600000004" pitchFamily="2" charset="0"/>
              </a:rPr>
              <a:t>Provides a forum for legislators to showcase progress, share good practice on legislation and scrutiny, and learn lessons from experience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i="0" dirty="0" smtClean="0">
              <a:latin typeface="Signika Negative" panose="0201000302060000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0" dirty="0" smtClean="0">
                <a:latin typeface="Signika Negative" panose="02010003020600000004" pitchFamily="2" charset="0"/>
              </a:rPr>
              <a:t>Currently working on legislation on climate change, tropical forests/REDD+, natural capital accounting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i="0" dirty="0" smtClean="0">
              <a:latin typeface="Signika Negative" panose="0201000302060000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0" dirty="0" smtClean="0">
                <a:latin typeface="Signika Negative" panose="02010003020600000004" pitchFamily="2" charset="0"/>
              </a:rPr>
              <a:t>Presidency of GLOBE International rotates; currently with UK parliament</a:t>
            </a:r>
          </a:p>
          <a:p>
            <a:endParaRPr lang="en-US" i="0" dirty="0" smtClean="0">
              <a:latin typeface="Signika Negative" panose="0201000302060000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0" dirty="0" smtClean="0">
                <a:latin typeface="Signika Negative" panose="02010003020600000004" pitchFamily="2" charset="0"/>
              </a:rPr>
              <a:t>Visit </a:t>
            </a:r>
            <a:r>
              <a:rPr lang="en-US" i="0" dirty="0" smtClean="0">
                <a:latin typeface="Signika Negative" panose="02010003020600000004" pitchFamily="2" charset="0"/>
                <a:hlinkClick r:id="rId2"/>
              </a:rPr>
              <a:t>www.globeinternational.org</a:t>
            </a:r>
            <a:r>
              <a:rPr lang="en-US" i="0" dirty="0" smtClean="0">
                <a:latin typeface="Signika Negative" panose="02010003020600000004" pitchFamily="2" charset="0"/>
              </a:rPr>
              <a:t> for more information</a:t>
            </a:r>
          </a:p>
          <a:p>
            <a:endParaRPr lang="en-US" i="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ignika Negative" panose="02010003020600000004" pitchFamily="2" charset="0"/>
              </a:rPr>
              <a:t>ROLE OF CLIMATE/FOREST LEGISLATION</a:t>
            </a:r>
            <a:endParaRPr lang="en-US" sz="2400" b="1" dirty="0">
              <a:solidFill>
                <a:schemeClr val="tx1"/>
              </a:solidFill>
              <a:latin typeface="Signika Negative" panose="0201000302060000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316163"/>
          </a:xfrm>
        </p:spPr>
        <p:txBody>
          <a:bodyPr/>
          <a:lstStyle/>
          <a:p>
            <a:r>
              <a:rPr lang="en-US" sz="1600" i="1" dirty="0" smtClean="0">
                <a:latin typeface="Signika Negative" panose="02010003020600000004" pitchFamily="2" charset="0"/>
              </a:rPr>
              <a:t>“Domestic legislation on climate is the absolutely critical, essential, linchpin between action at the national level and international agreements.  It is absolutely at the centre.”</a:t>
            </a:r>
          </a:p>
          <a:p>
            <a:r>
              <a:rPr lang="en-US" sz="1600" i="1" dirty="0" smtClean="0">
                <a:latin typeface="Signika Negative" panose="02010003020600000004" pitchFamily="2" charset="0"/>
              </a:rPr>
              <a:t>“…nothing is going to be agreed internationally, until enough is legislated domestically.”</a:t>
            </a:r>
          </a:p>
          <a:p>
            <a:endParaRPr lang="en-US" sz="1600" dirty="0" smtClean="0">
              <a:latin typeface="Signika Negative" panose="02010003020600000004" pitchFamily="2" charset="0"/>
            </a:endParaRPr>
          </a:p>
          <a:p>
            <a:r>
              <a:rPr lang="en-US" sz="1600" b="1" dirty="0" smtClean="0">
                <a:latin typeface="Signika Negative" panose="02010003020600000004" pitchFamily="2" charset="0"/>
              </a:rPr>
              <a:t>Christiana </a:t>
            </a:r>
            <a:r>
              <a:rPr lang="en-US" sz="1600" b="1" dirty="0" err="1" smtClean="0">
                <a:latin typeface="Signika Negative" panose="02010003020600000004" pitchFamily="2" charset="0"/>
              </a:rPr>
              <a:t>Figueres</a:t>
            </a:r>
            <a:r>
              <a:rPr lang="en-US" sz="1600" dirty="0" smtClean="0">
                <a:latin typeface="Signika Negative" panose="02010003020600000004" pitchFamily="2" charset="0"/>
              </a:rPr>
              <a:t>, Executive Secretary of the UNFCCC, </a:t>
            </a:r>
          </a:p>
          <a:p>
            <a:r>
              <a:rPr lang="en-US" sz="1600" dirty="0" smtClean="0">
                <a:latin typeface="Signika Negative" panose="02010003020600000004" pitchFamily="2" charset="0"/>
              </a:rPr>
              <a:t>speaking at the first GLOBE Climate Legislation Summit in London, </a:t>
            </a:r>
          </a:p>
          <a:p>
            <a:r>
              <a:rPr lang="en-US" sz="1600" dirty="0" smtClean="0">
                <a:latin typeface="Signika Negative" panose="02010003020600000004" pitchFamily="2" charset="0"/>
              </a:rPr>
              <a:t>14</a:t>
            </a:r>
            <a:r>
              <a:rPr lang="en-US" sz="1600" baseline="30000" dirty="0" smtClean="0">
                <a:latin typeface="Signika Negative" panose="02010003020600000004" pitchFamily="2" charset="0"/>
              </a:rPr>
              <a:t>th</a:t>
            </a:r>
            <a:r>
              <a:rPr lang="en-US" sz="1600" dirty="0" smtClean="0">
                <a:latin typeface="Signika Negative" panose="02010003020600000004" pitchFamily="2" charset="0"/>
              </a:rPr>
              <a:t> January 2013.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globe-climate-summit-figueres_d6867ef60bf173112ba0e69aa3682a97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81200"/>
            <a:ext cx="4724400" cy="20209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7" y="1196752"/>
            <a:ext cx="8229600" cy="1143000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Signika Negative" panose="02010003020600000004" pitchFamily="2" charset="0"/>
              </a:rPr>
              <a:t>	GLOBE Forest Legislation Initiative</a:t>
            </a:r>
            <a:br>
              <a:rPr lang="en-GB" b="1" dirty="0">
                <a:solidFill>
                  <a:schemeClr val="tx1"/>
                </a:solidFill>
                <a:latin typeface="Signika Negative" panose="02010003020600000004" pitchFamily="2" charset="0"/>
              </a:rPr>
            </a:br>
            <a:r>
              <a:rPr lang="en-GB" b="1" dirty="0">
                <a:solidFill>
                  <a:schemeClr val="tx1"/>
                </a:solidFill>
                <a:latin typeface="Signika Negative" panose="02010003020600000004" pitchFamily="2" charset="0"/>
              </a:rPr>
              <a:t>Main </a:t>
            </a:r>
            <a:r>
              <a:rPr lang="en-GB" b="1" dirty="0" smtClean="0">
                <a:solidFill>
                  <a:schemeClr val="tx1"/>
                </a:solidFill>
                <a:latin typeface="Signika Negative" panose="02010003020600000004" pitchFamily="2" charset="0"/>
              </a:rPr>
              <a:t>Objectives</a:t>
            </a:r>
            <a:endParaRPr lang="en-GB" b="1" dirty="0">
              <a:solidFill>
                <a:schemeClr val="tx1"/>
              </a:solidFill>
              <a:latin typeface="Signika Negative" panose="0201000302060000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37" y="2420888"/>
            <a:ext cx="4464496" cy="2906563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GB" sz="1600" dirty="0">
                <a:latin typeface="Signika Negative" panose="02010003020600000004" pitchFamily="2" charset="0"/>
              </a:rPr>
              <a:t>The GLOBE Forest Legislation Initiative (GFLI) seeks to: strengthen legislation and parliamentary oversight, support efforts to Reduce Emissions from Deforestation and forest Degradation (REDD+), promote Sustainable Forest </a:t>
            </a:r>
            <a:r>
              <a:rPr lang="en-GB" sz="1600" dirty="0" smtClean="0">
                <a:latin typeface="Signika Negative" panose="02010003020600000004" pitchFamily="2" charset="0"/>
              </a:rPr>
              <a:t>Management </a:t>
            </a:r>
            <a:r>
              <a:rPr lang="en-GB" sz="1600" dirty="0">
                <a:latin typeface="Signika Negative" panose="02010003020600000004" pitchFamily="2" charset="0"/>
              </a:rPr>
              <a:t>(SFM) and safeguard the rights of local communities and indigenous peoples in forested developing countries. 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GB" sz="1600" dirty="0" smtClean="0">
              <a:latin typeface="Signika Negative" panose="02010003020600000004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46290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9507" y="4870485"/>
            <a:ext cx="7620885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1600" i="0" kern="0" dirty="0">
                <a:solidFill>
                  <a:srgbClr val="000000"/>
                </a:solidFill>
                <a:latin typeface="Signika Negative" panose="02010003020600000004" pitchFamily="2" charset="0"/>
                <a:ea typeface="黑体"/>
              </a:rPr>
              <a:t>The initiative works directly with senior legislators to improve forest governance, law enforcement, financial scrutiny, accountability and policy coordination whilst facilitating progressive and early engagement of national parliaments with REDD+.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i="0" kern="0" dirty="0">
              <a:solidFill>
                <a:srgbClr val="000000"/>
              </a:solidFill>
              <a:latin typeface="Arial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419709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53" y="1196752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ignika Negative" panose="02010003020600000004" pitchFamily="2" charset="0"/>
              </a:rPr>
              <a:t>Key information</a:t>
            </a:r>
            <a:endParaRPr lang="en-US" b="1" dirty="0">
              <a:solidFill>
                <a:schemeClr val="tx1"/>
              </a:solidFill>
              <a:latin typeface="Signika Negative" panose="0201000302060000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816424"/>
          </a:xfrm>
        </p:spPr>
        <p:txBody>
          <a:bodyPr/>
          <a:lstStyle/>
          <a:p>
            <a:pPr marL="457200" lvl="1" indent="0">
              <a:spcBef>
                <a:spcPts val="0"/>
              </a:spcBef>
              <a:spcAft>
                <a:spcPts val="600"/>
              </a:spcAft>
            </a:pPr>
            <a:endParaRPr lang="en-GB" sz="1800" dirty="0" smtClean="0"/>
          </a:p>
          <a:p>
            <a:pPr marL="0" indent="0" algn="l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6033" y="1772816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n-US" kern="50" dirty="0" smtClean="0">
              <a:latin typeface="Signika Negative" panose="02010003020600000004" pitchFamily="2" charset="0"/>
              <a:ea typeface="Cambria"/>
              <a:cs typeface="Times New Roman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b="1" i="0" kern="50" dirty="0" smtClean="0">
                <a:solidFill>
                  <a:srgbClr val="000000"/>
                </a:solidFill>
                <a:latin typeface="Signika Negative" panose="02010003020600000004" pitchFamily="2" charset="0"/>
                <a:ea typeface="Cambria"/>
                <a:cs typeface="Times New Roman"/>
              </a:rPr>
              <a:t>Project </a:t>
            </a:r>
            <a:r>
              <a:rPr lang="en-US" b="1" i="0" kern="50" dirty="0">
                <a:solidFill>
                  <a:srgbClr val="000000"/>
                </a:solidFill>
                <a:latin typeface="Signika Negative" panose="02010003020600000004" pitchFamily="2" charset="0"/>
                <a:ea typeface="Cambria"/>
                <a:cs typeface="Times New Roman"/>
              </a:rPr>
              <a:t>Goal:</a:t>
            </a:r>
            <a:r>
              <a:rPr lang="en-US" i="0" kern="50" dirty="0">
                <a:solidFill>
                  <a:srgbClr val="000000"/>
                </a:solidFill>
                <a:latin typeface="Signika Negative" panose="02010003020600000004" pitchFamily="2" charset="0"/>
                <a:ea typeface="Cambria"/>
                <a:cs typeface="Times New Roman"/>
              </a:rPr>
              <a:t>	</a:t>
            </a:r>
            <a:r>
              <a:rPr lang="en-US" i="0" kern="50" dirty="0">
                <a:latin typeface="Signika Negative" panose="02010003020600000004" pitchFamily="2" charset="0"/>
                <a:ea typeface="Cambria"/>
                <a:cs typeface="Times New Roman"/>
              </a:rPr>
              <a:t>To facilitate effective, efficient and equitable REDD+ </a:t>
            </a:r>
            <a:r>
              <a:rPr lang="en-US" i="0" kern="50" dirty="0" smtClean="0">
                <a:latin typeface="Signika Negative" panose="02010003020600000004" pitchFamily="2" charset="0"/>
                <a:ea typeface="Cambria"/>
                <a:cs typeface="Times New Roman"/>
              </a:rPr>
              <a:t>implementation through support to parliaments and national legislation</a:t>
            </a: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b="1" i="0" kern="50" dirty="0" smtClean="0">
                <a:latin typeface="Signika Negative" panose="02010003020600000004" pitchFamily="2" charset="0"/>
                <a:ea typeface="Cambria"/>
                <a:cs typeface="Times New Roman"/>
              </a:rPr>
              <a:t>Target </a:t>
            </a:r>
            <a:r>
              <a:rPr lang="en-US" b="1" i="0" kern="50" dirty="0">
                <a:latin typeface="Signika Negative" panose="02010003020600000004" pitchFamily="2" charset="0"/>
                <a:ea typeface="Cambria"/>
                <a:cs typeface="Times New Roman"/>
              </a:rPr>
              <a:t>group</a:t>
            </a:r>
            <a:r>
              <a:rPr lang="en-US" i="0" kern="50" dirty="0">
                <a:latin typeface="Signika Negative" panose="02010003020600000004" pitchFamily="2" charset="0"/>
                <a:ea typeface="Cambria"/>
                <a:cs typeface="Times New Roman"/>
              </a:rPr>
              <a:t>:	National legislators in Brazil, DRC, Indonesia and </a:t>
            </a:r>
            <a:r>
              <a:rPr lang="en-US" i="0" kern="50" dirty="0" smtClean="0">
                <a:latin typeface="Signika Negative" panose="02010003020600000004" pitchFamily="2" charset="0"/>
                <a:ea typeface="Cambria"/>
                <a:cs typeface="Times New Roman"/>
              </a:rPr>
              <a:t>Mexico</a:t>
            </a:r>
            <a:r>
              <a:rPr lang="en-GB" sz="2000" i="0" kern="50" dirty="0">
                <a:latin typeface="Signika Negative" panose="02010003020600000004" pitchFamily="2" charset="0"/>
                <a:ea typeface="Cambria"/>
                <a:cs typeface="Times New Roman"/>
              </a:rPr>
              <a:t> </a:t>
            </a:r>
            <a:r>
              <a:rPr lang="en-US" i="0" kern="50" dirty="0" smtClean="0">
                <a:latin typeface="Signika Negative" panose="02010003020600000004" pitchFamily="2" charset="0"/>
                <a:ea typeface="Cambria"/>
                <a:cs typeface="Times New Roman"/>
              </a:rPr>
              <a:t>(and </a:t>
            </a:r>
            <a:r>
              <a:rPr lang="en-US" i="0" kern="50" dirty="0">
                <a:latin typeface="Signika Negative" panose="02010003020600000004" pitchFamily="2" charset="0"/>
                <a:ea typeface="Cambria"/>
                <a:cs typeface="Times New Roman"/>
              </a:rPr>
              <a:t>Colombia and Peru from mid-2013 and onwards)</a:t>
            </a:r>
            <a:endParaRPr lang="en-GB" sz="2000" i="0" kern="50" dirty="0">
              <a:latin typeface="Signika Negative" panose="02010003020600000004" pitchFamily="2" charset="0"/>
              <a:ea typeface="Cambria"/>
              <a:cs typeface="Times New Roman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b="1" i="0" kern="50" dirty="0" smtClean="0">
                <a:latin typeface="Signika Negative" panose="02010003020600000004" pitchFamily="2" charset="0"/>
                <a:ea typeface="Cambria"/>
                <a:cs typeface="Times New Roman"/>
              </a:rPr>
              <a:t>Local </a:t>
            </a:r>
            <a:r>
              <a:rPr lang="en-US" b="1" i="0" kern="50" dirty="0">
                <a:latin typeface="Signika Negative" panose="02010003020600000004" pitchFamily="2" charset="0"/>
                <a:ea typeface="Cambria"/>
                <a:cs typeface="Times New Roman"/>
              </a:rPr>
              <a:t>partners</a:t>
            </a:r>
            <a:r>
              <a:rPr lang="en-US" i="0" kern="50" dirty="0">
                <a:latin typeface="Signika Negative" panose="02010003020600000004" pitchFamily="2" charset="0"/>
                <a:ea typeface="Cambria"/>
                <a:cs typeface="Times New Roman"/>
              </a:rPr>
              <a:t>: Local GLOBE chapters in the parliaments of each participating country. Each chapter consists of a cross-party network of legislators and a small secretariat/focal point, supported by GLOBE. The national focal points are responsible for day-to-day support and advice to legislators, providing regular REDD+ analysis, identifying needs for further research and opportunities for political action. </a:t>
            </a:r>
            <a:endParaRPr lang="en-GB" sz="2000" i="0" kern="50" dirty="0">
              <a:latin typeface="Signika Negative" panose="02010003020600000004" pitchFamily="2" charset="0"/>
              <a:ea typeface="Cambria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b="1" i="0" kern="50" dirty="0">
                <a:latin typeface="Signika Negative" panose="02010003020600000004" pitchFamily="2" charset="0"/>
                <a:ea typeface="Cambria"/>
                <a:cs typeface="Times New Roman"/>
              </a:rPr>
              <a:t>Activity profile</a:t>
            </a:r>
            <a:r>
              <a:rPr lang="en-US" i="0" kern="50" dirty="0">
                <a:latin typeface="Signika Negative" panose="02010003020600000004" pitchFamily="2" charset="0"/>
                <a:ea typeface="Cambria"/>
                <a:cs typeface="Times New Roman"/>
              </a:rPr>
              <a:t>: Development and passage of legislation through capacity building, research, international dialogues, technical and legal support.  </a:t>
            </a:r>
            <a:endParaRPr lang="en-GB" sz="2000" i="0" kern="50" dirty="0">
              <a:effectLst/>
              <a:latin typeface="Signika Negative" panose="02010003020600000004" pitchFamily="2" charset="0"/>
              <a:ea typeface="Cambri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Signika Negative"/>
                <a:ea typeface="MS Mincho"/>
                <a:cs typeface="Arial"/>
              </a:rPr>
              <a:t>4</a:t>
            </a:r>
            <a:r>
              <a:rPr lang="en-US" b="1" dirty="0" smtClean="0">
                <a:solidFill>
                  <a:srgbClr val="101010"/>
                </a:solidFill>
                <a:latin typeface="Signika Negative"/>
                <a:ea typeface="MS Mincho"/>
                <a:cs typeface="Arial"/>
              </a:rPr>
              <a:t>Key </a:t>
            </a:r>
            <a:r>
              <a:rPr lang="en-US" b="1" dirty="0">
                <a:solidFill>
                  <a:srgbClr val="101010"/>
                </a:solidFill>
                <a:latin typeface="Signika Negative"/>
                <a:ea typeface="MS Mincho"/>
                <a:cs typeface="Arial"/>
              </a:rPr>
              <a:t>results 2011-2013</a:t>
            </a:r>
            <a:r>
              <a:rPr lang="en-GB" dirty="0">
                <a:latin typeface="Calibri"/>
                <a:ea typeface="MS Mincho"/>
                <a:cs typeface="Arial"/>
              </a:rPr>
              <a:t/>
            </a:r>
            <a:br>
              <a:rPr lang="en-GB" dirty="0">
                <a:latin typeface="Calibri"/>
                <a:ea typeface="MS Mincho"/>
                <a:cs typeface="Arial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416824" cy="3489325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en-US" sz="1800" dirty="0">
                <a:solidFill>
                  <a:srgbClr val="101010"/>
                </a:solidFill>
                <a:latin typeface="Signika Negative"/>
                <a:ea typeface="MS Mincho"/>
                <a:cs typeface="Arial"/>
              </a:rPr>
              <a:t> </a:t>
            </a:r>
            <a:endParaRPr lang="en-US" sz="1800" dirty="0" smtClean="0">
              <a:solidFill>
                <a:srgbClr val="101010"/>
              </a:solidFill>
              <a:latin typeface="Signika Negative"/>
              <a:ea typeface="MS Mincho"/>
              <a:cs typeface="Arial"/>
            </a:endParaRPr>
          </a:p>
          <a:p>
            <a:pPr algn="just">
              <a:spcAft>
                <a:spcPts val="0"/>
              </a:spcAft>
            </a:pPr>
            <a:endParaRPr lang="en-GB" sz="1800" dirty="0" smtClean="0">
              <a:latin typeface="Signika Negative" panose="02010003020600000004" pitchFamily="2" charset="0"/>
              <a:ea typeface="MS Mincho"/>
              <a:cs typeface="Arial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74320" algn="l"/>
              </a:tabLst>
            </a:pPr>
            <a:r>
              <a:rPr lang="en-US" sz="1800" b="1" dirty="0" smtClean="0">
                <a:solidFill>
                  <a:srgbClr val="101010"/>
                </a:solidFill>
                <a:latin typeface="Signika Negative" panose="02010003020600000004" pitchFamily="2" charset="0"/>
                <a:ea typeface="MS Mincho"/>
                <a:cs typeface="Arial"/>
              </a:rPr>
              <a:t>Establishment of cross-party groups of legislators</a:t>
            </a:r>
            <a:r>
              <a:rPr lang="en-US" sz="1800" dirty="0" smtClean="0">
                <a:solidFill>
                  <a:srgbClr val="101010"/>
                </a:solidFill>
                <a:latin typeface="Signika Negative" panose="02010003020600000004" pitchFamily="2" charset="0"/>
                <a:ea typeface="MS Mincho"/>
                <a:cs typeface="Arial"/>
              </a:rPr>
              <a:t> working on REDD+ in Brazil, DRC, Indonesia and Mexico, supported by capacity building and technical advice</a:t>
            </a:r>
            <a:endParaRPr lang="en-GB" sz="1800" dirty="0" smtClean="0">
              <a:latin typeface="Signika Negative" panose="02010003020600000004" pitchFamily="2" charset="0"/>
              <a:ea typeface="MS Mincho"/>
              <a:cs typeface="Arial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74320" algn="l"/>
              </a:tabLst>
            </a:pPr>
            <a:r>
              <a:rPr lang="en-US" sz="1800" dirty="0" smtClean="0">
                <a:solidFill>
                  <a:srgbClr val="101010"/>
                </a:solidFill>
                <a:latin typeface="Signika Negative" panose="02010003020600000004" pitchFamily="2" charset="0"/>
                <a:ea typeface="MS Mincho"/>
                <a:cs typeface="Arial"/>
              </a:rPr>
              <a:t>Production </a:t>
            </a:r>
            <a:r>
              <a:rPr lang="en-US" sz="1800" dirty="0">
                <a:solidFill>
                  <a:srgbClr val="101010"/>
                </a:solidFill>
                <a:latin typeface="Signika Negative" panose="02010003020600000004" pitchFamily="2" charset="0"/>
                <a:ea typeface="MS Mincho"/>
                <a:cs typeface="Arial"/>
              </a:rPr>
              <a:t>of </a:t>
            </a:r>
            <a:r>
              <a:rPr lang="en-US" sz="1800" b="1" dirty="0">
                <a:solidFill>
                  <a:srgbClr val="101010"/>
                </a:solidFill>
                <a:latin typeface="Signika Negative" panose="02010003020600000004" pitchFamily="2" charset="0"/>
                <a:ea typeface="MS Mincho"/>
                <a:cs typeface="Arial"/>
              </a:rPr>
              <a:t>four national-level studies of REDD+ legislation</a:t>
            </a:r>
            <a:r>
              <a:rPr lang="en-US" sz="1800" dirty="0">
                <a:solidFill>
                  <a:srgbClr val="101010"/>
                </a:solidFill>
                <a:latin typeface="Signika Negative" panose="02010003020600000004" pitchFamily="2" charset="0"/>
                <a:ea typeface="MS Mincho"/>
                <a:cs typeface="Arial"/>
              </a:rPr>
              <a:t> and recommendations on necessary legal reforms</a:t>
            </a:r>
            <a:endParaRPr lang="en-GB" sz="1800" dirty="0">
              <a:latin typeface="Signika Negative" panose="02010003020600000004" pitchFamily="2" charset="0"/>
              <a:ea typeface="MS Mincho"/>
              <a:cs typeface="Arial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74320" algn="l"/>
              </a:tabLst>
            </a:pPr>
            <a:r>
              <a:rPr lang="en-US" sz="1800" b="1" dirty="0">
                <a:solidFill>
                  <a:srgbClr val="101010"/>
                </a:solidFill>
                <a:latin typeface="Signika Negative" panose="02010003020600000004" pitchFamily="2" charset="0"/>
                <a:ea typeface="MS Mincho"/>
                <a:cs typeface="Arial"/>
              </a:rPr>
              <a:t>Groundbreaking legislation related to REDD+ passed in Mexico</a:t>
            </a:r>
            <a:r>
              <a:rPr lang="en-US" sz="1800" dirty="0">
                <a:solidFill>
                  <a:srgbClr val="101010"/>
                </a:solidFill>
                <a:latin typeface="Signika Negative" panose="02010003020600000004" pitchFamily="2" charset="0"/>
                <a:ea typeface="MS Mincho"/>
                <a:cs typeface="Arial"/>
              </a:rPr>
              <a:t> and preparations ongoing in the DRC and Brazil</a:t>
            </a:r>
            <a:endParaRPr lang="en-GB" sz="1800" dirty="0">
              <a:latin typeface="Signika Negative" panose="02010003020600000004" pitchFamily="2" charset="0"/>
              <a:ea typeface="MS Mincho"/>
              <a:cs typeface="Arial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74320" algn="l"/>
              </a:tabLst>
            </a:pPr>
            <a:r>
              <a:rPr lang="en-US" sz="1800" b="1" dirty="0">
                <a:solidFill>
                  <a:srgbClr val="101010"/>
                </a:solidFill>
                <a:latin typeface="Signika Negative" panose="02010003020600000004" pitchFamily="2" charset="0"/>
                <a:ea typeface="MS Mincho"/>
                <a:cs typeface="Arial"/>
              </a:rPr>
              <a:t>Enhanced dialogue </a:t>
            </a:r>
            <a:r>
              <a:rPr lang="en-US" sz="1800" dirty="0">
                <a:solidFill>
                  <a:srgbClr val="101010"/>
                </a:solidFill>
                <a:latin typeface="Signika Negative" panose="02010003020600000004" pitchFamily="2" charset="0"/>
                <a:ea typeface="MS Mincho"/>
                <a:cs typeface="Arial"/>
              </a:rPr>
              <a:t>on REDD+/forests between Parliaments, the Executive and Civil Society in all project countries</a:t>
            </a:r>
            <a:endParaRPr lang="en-GB" sz="1800" dirty="0">
              <a:latin typeface="Signika Negative" panose="02010003020600000004" pitchFamily="2" charset="0"/>
              <a:ea typeface="MS Mincho"/>
              <a:cs typeface="Arial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74320" algn="l"/>
              </a:tabLst>
            </a:pPr>
            <a:r>
              <a:rPr lang="en-US" sz="1800" dirty="0">
                <a:solidFill>
                  <a:srgbClr val="101010"/>
                </a:solidFill>
                <a:latin typeface="Signika Negative" panose="02010003020600000004" pitchFamily="2" charset="0"/>
                <a:ea typeface="MS Mincho"/>
                <a:cs typeface="Arial"/>
              </a:rPr>
              <a:t>South-South exchange, </a:t>
            </a:r>
            <a:r>
              <a:rPr lang="en-US" sz="1800" b="1" dirty="0">
                <a:solidFill>
                  <a:srgbClr val="101010"/>
                </a:solidFill>
                <a:latin typeface="Signika Negative" panose="02010003020600000004" pitchFamily="2" charset="0"/>
                <a:ea typeface="MS Mincho"/>
                <a:cs typeface="Arial"/>
              </a:rPr>
              <a:t>enhanced legislators’ participation in international negotiations on REDD+</a:t>
            </a:r>
            <a:r>
              <a:rPr lang="en-US" sz="1800" dirty="0">
                <a:solidFill>
                  <a:srgbClr val="101010"/>
                </a:solidFill>
                <a:latin typeface="Signika Negative" panose="02010003020600000004" pitchFamily="2" charset="0"/>
                <a:ea typeface="MS Mincho"/>
                <a:cs typeface="Arial"/>
              </a:rPr>
              <a:t>, initiation of an annual Legislators’ Forest Forum, and adoption of a Forest Declaration by legislators from over 30 countries in January </a:t>
            </a:r>
            <a:r>
              <a:rPr lang="en-US" sz="1800" dirty="0" smtClean="0">
                <a:solidFill>
                  <a:srgbClr val="101010"/>
                </a:solidFill>
                <a:latin typeface="Signika Negative" panose="02010003020600000004" pitchFamily="2" charset="0"/>
                <a:ea typeface="MS Mincho"/>
                <a:cs typeface="Arial"/>
              </a:rPr>
              <a:t>2013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7432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Signika Negative" panose="02010003020600000004" pitchFamily="2" charset="0"/>
              </a:rPr>
              <a:t>Comprehensive GLOBE </a:t>
            </a:r>
            <a:r>
              <a:rPr lang="en-GB" sz="1800" dirty="0">
                <a:solidFill>
                  <a:srgbClr val="C00000"/>
                </a:solidFill>
                <a:latin typeface="Signika Negative" panose="02010003020600000004" pitchFamily="2" charset="0"/>
              </a:rPr>
              <a:t>International </a:t>
            </a:r>
            <a:r>
              <a:rPr lang="en-GB" sz="1800" b="1" dirty="0">
                <a:solidFill>
                  <a:srgbClr val="C00000"/>
                </a:solidFill>
                <a:latin typeface="Signika Negative" panose="02010003020600000004" pitchFamily="2" charset="0"/>
              </a:rPr>
              <a:t>Forest Legislation Study </a:t>
            </a:r>
            <a:r>
              <a:rPr lang="en-GB" sz="1800" dirty="0">
                <a:solidFill>
                  <a:srgbClr val="C00000"/>
                </a:solidFill>
                <a:latin typeface="Signika Negative" panose="02010003020600000004" pitchFamily="2" charset="0"/>
              </a:rPr>
              <a:t>to be launched at COP 19 in Warsaw on November 18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4320" algn="l"/>
              </a:tabLst>
            </a:pPr>
            <a:endParaRPr lang="en-GB" sz="1800" dirty="0">
              <a:latin typeface="Signika Negative" panose="02010003020600000004" pitchFamily="2" charset="0"/>
              <a:ea typeface="MS Mincho"/>
              <a:cs typeface="Arial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3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2"/>
                </a:solidFill>
                <a:latin typeface="Signika Negative" panose="02010003020600000004" pitchFamily="2" charset="0"/>
              </a:rPr>
              <a:t>Next steps 2013-2015</a:t>
            </a:r>
            <a:r>
              <a:rPr lang="en-GB" dirty="0">
                <a:solidFill>
                  <a:schemeClr val="tx2"/>
                </a:solidFill>
                <a:latin typeface="Signika Negative" panose="02010003020600000004" pitchFamily="2" charset="0"/>
              </a:rPr>
              <a:t/>
            </a:r>
            <a:br>
              <a:rPr lang="en-GB" dirty="0">
                <a:solidFill>
                  <a:schemeClr val="tx2"/>
                </a:solidFill>
                <a:latin typeface="Signika Negative" panose="02010003020600000004" pitchFamily="2" charset="0"/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489325"/>
          </a:xfrm>
        </p:spPr>
        <p:txBody>
          <a:bodyPr/>
          <a:lstStyle/>
          <a:p>
            <a:pPr algn="l"/>
            <a:r>
              <a:rPr lang="en-GB" sz="1800" b="1" dirty="0" smtClean="0">
                <a:latin typeface="Signika Negative" panose="02010003020600000004" pitchFamily="2" charset="0"/>
              </a:rPr>
              <a:t>Brazil: </a:t>
            </a:r>
            <a:r>
              <a:rPr lang="en-GB" sz="1800" dirty="0" smtClean="0">
                <a:latin typeface="Signika Negative" panose="02010003020600000004" pitchFamily="2" charset="0"/>
              </a:rPr>
              <a:t>Support to REDD in the context of PES legislation in Brazil</a:t>
            </a:r>
          </a:p>
          <a:p>
            <a:pPr algn="l"/>
            <a:r>
              <a:rPr lang="en-GB" sz="1800" b="1" dirty="0" smtClean="0">
                <a:latin typeface="Signika Negative" panose="02010003020600000004" pitchFamily="2" charset="0"/>
              </a:rPr>
              <a:t>DRC: </a:t>
            </a:r>
            <a:r>
              <a:rPr lang="en-GB" sz="1800" dirty="0" smtClean="0">
                <a:latin typeface="Signika Negative" panose="02010003020600000004" pitchFamily="2" charset="0"/>
              </a:rPr>
              <a:t>Support to Legislative Working Group on REDD to Implement ‘2013 Road Map’ of legislative reforms </a:t>
            </a:r>
          </a:p>
          <a:p>
            <a:pPr marL="0" indent="0" algn="l"/>
            <a:r>
              <a:rPr lang="en-GB" sz="1800" b="1" dirty="0" smtClean="0">
                <a:latin typeface="Signika Negative" panose="02010003020600000004" pitchFamily="2" charset="0"/>
              </a:rPr>
              <a:t>Mexico: </a:t>
            </a:r>
            <a:r>
              <a:rPr lang="en-GB" sz="1800" dirty="0" smtClean="0">
                <a:latin typeface="Signika Negative" panose="02010003020600000004" pitchFamily="2" charset="0"/>
              </a:rPr>
              <a:t>Support to comprehensive REDD legislative reform and dialogue between the legislative and the executive branches in Mexico, building on success of 2012</a:t>
            </a:r>
          </a:p>
          <a:p>
            <a:pPr marL="0" indent="0" algn="l"/>
            <a:r>
              <a:rPr lang="en-GB" sz="1800" b="1" dirty="0" smtClean="0">
                <a:latin typeface="Signika Negative" panose="02010003020600000004" pitchFamily="2" charset="0"/>
              </a:rPr>
              <a:t>Indonesia: </a:t>
            </a:r>
            <a:r>
              <a:rPr lang="en-GB" sz="1800" dirty="0" smtClean="0">
                <a:latin typeface="Signika Negative" panose="02010003020600000004" pitchFamily="2" charset="0"/>
              </a:rPr>
              <a:t>Enable Capacity Building on REDD+ through support to Green Economy Caucus in Indonesian Parliament</a:t>
            </a:r>
          </a:p>
          <a:p>
            <a:pPr marL="0" indent="0" algn="l"/>
            <a:r>
              <a:rPr lang="en-GB" sz="1800" b="1" dirty="0" smtClean="0">
                <a:latin typeface="Signika Negative" panose="02010003020600000004" pitchFamily="2" charset="0"/>
              </a:rPr>
              <a:t>Colombia: </a:t>
            </a:r>
            <a:r>
              <a:rPr lang="en-GB" sz="1800" dirty="0" smtClean="0">
                <a:latin typeface="Signika Negative" panose="02010003020600000004" pitchFamily="2" charset="0"/>
              </a:rPr>
              <a:t>Identification of interested legislators in Colombia and research on options for REDD+ legislative reform</a:t>
            </a:r>
          </a:p>
          <a:p>
            <a:pPr marL="0" indent="0" algn="l"/>
            <a:r>
              <a:rPr lang="en-GB" sz="1800" b="1" dirty="0" smtClean="0">
                <a:latin typeface="Signika Negative" panose="02010003020600000004" pitchFamily="2" charset="0"/>
              </a:rPr>
              <a:t>Peru: </a:t>
            </a:r>
            <a:r>
              <a:rPr lang="en-GB" sz="1800" dirty="0" smtClean="0">
                <a:latin typeface="Signika Negative" panose="02010003020600000004" pitchFamily="2" charset="0"/>
              </a:rPr>
              <a:t>Identification of interested legislators in Peru and research on options for REDD+ legislative reform</a:t>
            </a:r>
          </a:p>
          <a:p>
            <a:pPr marL="0" indent="0" algn="l"/>
            <a:r>
              <a:rPr lang="en-GB" sz="1800" b="1" dirty="0" smtClean="0">
                <a:latin typeface="Signika Negative" panose="02010003020600000004" pitchFamily="2" charset="0"/>
              </a:rPr>
              <a:t>GLOBAL: </a:t>
            </a:r>
            <a:r>
              <a:rPr lang="en-GB" sz="1800" dirty="0" smtClean="0">
                <a:latin typeface="Signika Negative" panose="02010003020600000004" pitchFamily="2" charset="0"/>
              </a:rPr>
              <a:t>Continued research, international dialogue  among legislators on REDD+, South-South exchange, participation in World Summit of Legislators 2014 in Mexico City</a:t>
            </a:r>
            <a:endParaRPr lang="en-GB" sz="1800" dirty="0">
              <a:latin typeface="Signika Negative" panose="02010003020600000004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1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ignika Negative" panose="02010003020600000004" pitchFamily="2" charset="0"/>
              </a:rPr>
              <a:t/>
            </a:r>
            <a:br>
              <a:rPr lang="en-GB" dirty="0" smtClean="0">
                <a:latin typeface="Signika Negative" panose="02010003020600000004" pitchFamily="2" charset="0"/>
              </a:rPr>
            </a:br>
            <a:endParaRPr lang="en-GB" dirty="0">
              <a:latin typeface="Signika Negative" panose="0201000302060000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6912"/>
            <a:ext cx="8229600" cy="3489325"/>
          </a:xfrm>
        </p:spPr>
        <p:txBody>
          <a:bodyPr/>
          <a:lstStyle/>
          <a:p>
            <a:r>
              <a:rPr lang="en-GB" sz="4000" dirty="0" smtClean="0">
                <a:latin typeface="Signika Negative" panose="02010003020600000004" pitchFamily="2" charset="0"/>
              </a:rPr>
              <a:t>Thank you!</a:t>
            </a:r>
            <a:endParaRPr lang="en-GB" sz="4000" dirty="0">
              <a:latin typeface="Signika Negative" panose="02010003020600000004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573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heme/theme1.xml><?xml version="1.0" encoding="utf-8"?>
<a:theme xmlns:a="http://schemas.openxmlformats.org/drawingml/2006/main" name="GLOBE">
  <a:themeElements>
    <a:clrScheme name="Nordri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C8C92"/>
      </a:accent2>
      <a:accent3>
        <a:srgbClr val="FFFFFF"/>
      </a:accent3>
      <a:accent4>
        <a:srgbClr val="1E4649"/>
      </a:accent4>
      <a:accent5>
        <a:srgbClr val="BBE0E3"/>
      </a:accent5>
      <a:accent6>
        <a:srgbClr val="71BEC4"/>
      </a:accent6>
      <a:hlink>
        <a:srgbClr val="000000"/>
      </a:hlink>
      <a:folHlink>
        <a:srgbClr val="262626"/>
      </a:folHlink>
    </a:clrScheme>
    <a:fontScheme name="NordriDesign_免费商务模板系列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NordriDesign_免费商务模板系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23">
  <a:themeElements>
    <a:clrScheme name="Nordri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C8C92"/>
      </a:accent2>
      <a:accent3>
        <a:srgbClr val="FFFFFF"/>
      </a:accent3>
      <a:accent4>
        <a:srgbClr val="1E4649"/>
      </a:accent4>
      <a:accent5>
        <a:srgbClr val="BBE0E3"/>
      </a:accent5>
      <a:accent6>
        <a:srgbClr val="71BEC4"/>
      </a:accent6>
      <a:hlink>
        <a:srgbClr val="000000"/>
      </a:hlink>
      <a:folHlink>
        <a:srgbClr val="262626"/>
      </a:folHlink>
    </a:clrScheme>
    <a:fontScheme name="NordriDesign_免费商务模板系列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NordriDesign_免费商务模板系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10550</TotalTime>
  <Words>397</Words>
  <Application>Microsoft Office PowerPoint</Application>
  <PresentationFormat>On-screen Show (4:3)</PresentationFormat>
  <Paragraphs>55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GLOBE</vt:lpstr>
      <vt:lpstr>Custom Design</vt:lpstr>
      <vt:lpstr>1_23</vt:lpstr>
      <vt:lpstr>PowerPoint Presentation</vt:lpstr>
      <vt:lpstr>PowerPoint Presentation</vt:lpstr>
      <vt:lpstr>ROLE OF CLIMATE/FOREST LEGISLATION</vt:lpstr>
      <vt:lpstr> GLOBE Forest Legislation Initiative Main Objectives</vt:lpstr>
      <vt:lpstr>Key information</vt:lpstr>
      <vt:lpstr>4Key results 2011-2013 </vt:lpstr>
      <vt:lpstr>Next steps 2013-2015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luozhenzhen</dc:creator>
  <cp:keywords>ppt幻灯设计/ppt模板设计</cp:keywords>
  <dc:description>Nordri设计工作室ppt模版发布供大家免费下载使用。版权为Nordri设计工作室所有。您可以自行使用、修改、复制本模版。转载、发表或以其它方式利用本模版上内容，如果您需更进一步的服务，请和我们联系。</dc:description>
  <cp:lastModifiedBy>Haugh Marianne</cp:lastModifiedBy>
  <cp:revision>179</cp:revision>
  <dcterms:created xsi:type="dcterms:W3CDTF">2013-04-05T11:01:04Z</dcterms:created>
  <dcterms:modified xsi:type="dcterms:W3CDTF">2013-10-24T18:52:57Z</dcterms:modified>
  <cp:category>免费模板</cp:category>
</cp:coreProperties>
</file>