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306" r:id="rId3"/>
    <p:sldId id="280" r:id="rId4"/>
    <p:sldId id="282" r:id="rId5"/>
    <p:sldId id="259" r:id="rId6"/>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35" autoAdjust="0"/>
  </p:normalViewPr>
  <p:slideViewPr>
    <p:cSldViewPr>
      <p:cViewPr>
        <p:scale>
          <a:sx n="70" d="100"/>
          <a:sy n="70" d="100"/>
        </p:scale>
        <p:origin x="-1164" y="-72"/>
      </p:cViewPr>
      <p:guideLst>
        <p:guide orient="horz" pos="2160"/>
        <p:guide pos="2880"/>
      </p:guideLst>
    </p:cSldViewPr>
  </p:slideViewPr>
  <p:notesTextViewPr>
    <p:cViewPr>
      <p:scale>
        <a:sx n="1" d="1"/>
        <a:sy n="1" d="1"/>
      </p:scale>
      <p:origin x="0" y="0"/>
    </p:cViewPr>
  </p:notesTextViewPr>
  <p:sorterViewPr>
    <p:cViewPr>
      <p:scale>
        <a:sx n="110" d="100"/>
        <a:sy n="110" d="100"/>
      </p:scale>
      <p:origin x="0" y="726"/>
    </p:cViewPr>
  </p:sorterViewPr>
  <p:notesViewPr>
    <p:cSldViewPr>
      <p:cViewPr varScale="1">
        <p:scale>
          <a:sx n="101" d="100"/>
          <a:sy n="101" d="100"/>
        </p:scale>
        <p:origin x="-351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BA879A-67A3-4409-8C37-092483CF0548}" type="datetimeFigureOut">
              <a:rPr lang="en-US" smtClean="0"/>
              <a:t>10/24/2013</a:t>
            </a:fld>
            <a:endParaRPr lang="en-US"/>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0A0542-0E7B-4C90-AE08-3AA181E606C2}" type="slidenum">
              <a:rPr lang="en-US" smtClean="0"/>
              <a:t>‹#›</a:t>
            </a:fld>
            <a:endParaRPr lang="en-US"/>
          </a:p>
        </p:txBody>
      </p:sp>
    </p:spTree>
    <p:extLst>
      <p:ext uri="{BB962C8B-B14F-4D97-AF65-F5344CB8AC3E}">
        <p14:creationId xmlns:p14="http://schemas.microsoft.com/office/powerpoint/2010/main" val="2974612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4C10EA-0503-49C8-AD2B-725FC692AE49}" type="datetimeFigureOut">
              <a:rPr lang="nb-NO" smtClean="0"/>
              <a:t>24.10.2013</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74C336-5384-4BBB-A4B3-130FCCFA78B7}" type="slidenum">
              <a:rPr lang="nb-NO" smtClean="0"/>
              <a:t>‹#›</a:t>
            </a:fld>
            <a:endParaRPr lang="nb-NO"/>
          </a:p>
        </p:txBody>
      </p:sp>
    </p:spTree>
    <p:extLst>
      <p:ext uri="{BB962C8B-B14F-4D97-AF65-F5344CB8AC3E}">
        <p14:creationId xmlns:p14="http://schemas.microsoft.com/office/powerpoint/2010/main" val="392915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Focus on three thematic issues which RFN and partners identify to be  essential for making REDD+ transformative and sustainable:  </a:t>
            </a:r>
            <a:r>
              <a:rPr lang="en-US" dirty="0" err="1"/>
              <a:t>i</a:t>
            </a:r>
            <a:r>
              <a:rPr lang="en-US" dirty="0"/>
              <a:t>) benefit sharing, ii) spatial planning and land tenure, and iii) safeguards. These are key issues within which RFN and partners have specialized competence and expertise as a result of long term engagement in rights-based forest protection</a:t>
            </a:r>
            <a:endParaRPr lang="nb-NO" dirty="0"/>
          </a:p>
          <a:p>
            <a:endParaRPr lang="nb-NO" dirty="0"/>
          </a:p>
        </p:txBody>
      </p:sp>
      <p:sp>
        <p:nvSpPr>
          <p:cNvPr id="4" name="Plassholder for lysbildenummer 3"/>
          <p:cNvSpPr>
            <a:spLocks noGrp="1"/>
          </p:cNvSpPr>
          <p:nvPr>
            <p:ph type="sldNum" sz="quarter" idx="10"/>
          </p:nvPr>
        </p:nvSpPr>
        <p:spPr/>
        <p:txBody>
          <a:bodyPr/>
          <a:lstStyle/>
          <a:p>
            <a:fld id="{6374C336-5384-4BBB-A4B3-130FCCFA78B7}" type="slidenum">
              <a:rPr lang="nb-NO" smtClean="0"/>
              <a:t>2</a:t>
            </a:fld>
            <a:endParaRPr lang="nb-NO"/>
          </a:p>
        </p:txBody>
      </p:sp>
    </p:spTree>
    <p:extLst>
      <p:ext uri="{BB962C8B-B14F-4D97-AF65-F5344CB8AC3E}">
        <p14:creationId xmlns:p14="http://schemas.microsoft.com/office/powerpoint/2010/main" val="320583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Decision makers on the national, regional and local levels need to understand and accept the importance of broad and effective participation in the planning and implementation of REDD+, and the importance of broad ownership and support from stakeholders. They also need to be aware that REDD + will not succeed without proper attention to benefit sharing, comprehensive and coherent spatial planning, and social and environmental safeguards.  </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374C336-5384-4BBB-A4B3-130FCCFA78B7}" type="slidenum">
              <a:rPr lang="nb-NO" smtClean="0"/>
              <a:t>3</a:t>
            </a:fld>
            <a:endParaRPr lang="nb-NO"/>
          </a:p>
        </p:txBody>
      </p:sp>
    </p:spTree>
    <p:extLst>
      <p:ext uri="{BB962C8B-B14F-4D97-AF65-F5344CB8AC3E}">
        <p14:creationId xmlns:p14="http://schemas.microsoft.com/office/powerpoint/2010/main" val="105061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buNone/>
            </a:pPr>
            <a:r>
              <a:rPr lang="nb-NO" sz="1200" b="1" dirty="0" err="1" smtClean="0"/>
              <a:t>Indicators</a:t>
            </a:r>
            <a:r>
              <a:rPr lang="nb-NO" sz="1200" b="1" dirty="0" smtClean="0"/>
              <a:t> </a:t>
            </a:r>
            <a:r>
              <a:rPr lang="nb-NO" sz="1200" b="1" dirty="0" err="1" smtClean="0"/>
              <a:t>main</a:t>
            </a:r>
            <a:r>
              <a:rPr lang="nb-NO" sz="1200" b="1" baseline="0" dirty="0" smtClean="0"/>
              <a:t> </a:t>
            </a:r>
            <a:r>
              <a:rPr lang="nb-NO" sz="1200" b="1" baseline="0" dirty="0" err="1" smtClean="0"/>
              <a:t>impact</a:t>
            </a:r>
            <a:r>
              <a:rPr lang="nb-NO" sz="1200" b="1" dirty="0" smtClean="0"/>
              <a:t>: </a:t>
            </a:r>
          </a:p>
          <a:p>
            <a:r>
              <a:rPr lang="en-US" sz="1200" dirty="0" smtClean="0"/>
              <a:t>- Deforestation and forest degradation rates in the three target countries have slowed down in the project period.</a:t>
            </a:r>
            <a:endParaRPr lang="nb-NO" sz="1200" dirty="0" smtClean="0"/>
          </a:p>
          <a:p>
            <a:pPr lvl="0"/>
            <a:r>
              <a:rPr lang="en-US" sz="1200" dirty="0" smtClean="0"/>
              <a:t>- Indigenous peoples’ and forest peoples’ rights to freely exercise their culture and to full and effective participation, including free, prior and informed consent, in all matters that affect them are recognized in national and multilateral REDD+ policy documents. </a:t>
            </a:r>
            <a:endParaRPr lang="nb-NO" sz="1200" dirty="0" smtClean="0"/>
          </a:p>
          <a:p>
            <a:pPr lvl="0"/>
            <a:r>
              <a:rPr lang="en-US" sz="1200" dirty="0" smtClean="0"/>
              <a:t>- The loss of biological diversity as a result of deforestation and forest degradation is reduced in the three target countries.</a:t>
            </a:r>
            <a:endParaRPr lang="nb-NO" sz="1200" dirty="0" smtClean="0"/>
          </a:p>
          <a:p>
            <a:pPr marL="171450" lvl="0" indent="-171450">
              <a:buFontTx/>
              <a:buChar char="-"/>
            </a:pPr>
            <a:r>
              <a:rPr lang="en-US" sz="1200" dirty="0" smtClean="0"/>
              <a:t>Indigenous peoples’ and forest peoples’ rights to ownership or usage rights over their ancestral territories and natural resources are recognized in national and multilateral REDD+ policy documents. </a:t>
            </a:r>
          </a:p>
          <a:p>
            <a:pPr marL="171450" lvl="0" indent="-171450">
              <a:buFontTx/>
              <a:buChar char="-"/>
            </a:pPr>
            <a:endParaRPr lang="en-US" sz="1200" dirty="0" smtClean="0"/>
          </a:p>
          <a:p>
            <a:pPr marL="171450" lvl="0" indent="-171450">
              <a:buFontTx/>
              <a:buChar char="-"/>
            </a:pPr>
            <a:r>
              <a:rPr lang="en-US" sz="1200" dirty="0" smtClean="0"/>
              <a:t>Indicators Outcome</a:t>
            </a:r>
          </a:p>
          <a:p>
            <a:r>
              <a:rPr lang="en-US" sz="1200" b="1" i="1" kern="1200" dirty="0" smtClean="0">
                <a:solidFill>
                  <a:schemeClr val="tx1"/>
                </a:solidFill>
                <a:effectLst/>
                <a:latin typeface="+mn-lt"/>
                <a:ea typeface="+mn-ea"/>
                <a:cs typeface="+mn-cs"/>
              </a:rPr>
              <a:t>1: National and multilateral REDD+ policies include mechanisms that ensure fair and effective benefit sharing;</a:t>
            </a:r>
            <a:endParaRPr lang="nb-NO"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Global:</a:t>
            </a:r>
            <a:r>
              <a:rPr lang="en-US" sz="1200"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Main multilateral REDD+ initiatives include requirements for a national mechanism for fair and effective benefit sharing in relevant policies, standards and guidelines.</a:t>
            </a:r>
            <a:endParaRPr lang="nb-NO"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Indonesia:</a:t>
            </a:r>
            <a:r>
              <a:rPr lang="en-US" sz="1200"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Indonesia, the REDD+ agency includes operational guidelines for fair and effective benefit sharing in the national strategy and financing mechanism.</a:t>
            </a:r>
            <a:endParaRPr lang="nb-NO"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Ecuador:</a:t>
            </a:r>
            <a:r>
              <a:rPr lang="en-US" sz="1200"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Indigenous and afro-Ecuadorian communities and their organizations implement models of fair and effective benefit sharing as part of the Socio Bosque Project and the country’s National REDD + Program. </a:t>
            </a:r>
            <a:endParaRPr lang="nb-NO"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Democratic Republic of Congo:</a:t>
            </a:r>
            <a:r>
              <a:rPr lang="en-US" sz="1200"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DRC, The National REDD+ plan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includes operational guidelines for fair and effective benefit sharing mechanism with special mention of benefits to local communities</a:t>
            </a:r>
            <a:endParaRPr lang="nb-NO"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2: Rainforest countries have adopted comprehensive and coherent land use plans, taking into account all relevant drivers of deforestation as well as customary land claims and rights of forest peoples</a:t>
            </a:r>
            <a:endParaRPr lang="nb-NO"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Global:</a:t>
            </a:r>
            <a:r>
              <a:rPr lang="en-US" sz="1200"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Main multilateral REDD+ initiatives require measures to strengthen land tenure reforms and forest governance on the national level in REDD+ partner countries. </a:t>
            </a:r>
            <a:endParaRPr lang="nb-NO"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Indonesia:</a:t>
            </a:r>
            <a:r>
              <a:rPr lang="en-US" sz="1200"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Indonesia, the provincial spatial plans in at least 3 of the 11 REDD+ pilot provinces have been revised based on participatory environmental assessments </a:t>
            </a:r>
            <a:endParaRPr lang="nb-NO"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Indonesia, indigenous territories and community based forest management schemes are recognized by the national land agency and are reflected in the government’s One Map Policy</a:t>
            </a:r>
            <a:endParaRPr lang="nb-NO"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Ecuador:</a:t>
            </a:r>
            <a:endParaRPr lang="nb-NO"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Ecuador, local authorities and indigenous peoples address land titling and the underlying causes of deforestation in their annual plans, actions and programs.</a:t>
            </a:r>
            <a:endParaRPr lang="nb-NO"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Democratic Republic of Congo:</a:t>
            </a:r>
            <a:endParaRPr lang="nb-NO"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DRC, indigenous peoples’ and local communities’ land tenure is recognized and integrated as a cross-cutting fundament in DRC’s forest land-use planning and the National REDD Plan. </a:t>
            </a:r>
            <a:endParaRPr lang="nb-NO"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3: Environmental and social safeguards for REDD+ are implemented in target countries and participatory monitoring systems are established</a:t>
            </a:r>
            <a:endParaRPr lang="nb-NO" sz="1200" kern="1200" dirty="0" smtClean="0">
              <a:solidFill>
                <a:schemeClr val="tx1"/>
              </a:solidFill>
              <a:effectLst/>
              <a:latin typeface="+mn-lt"/>
              <a:ea typeface="+mn-ea"/>
              <a:cs typeface="+mn-cs"/>
            </a:endParaRPr>
          </a:p>
          <a:p>
            <a:r>
              <a:rPr lang="en-US" sz="1200" b="1" kern="1200" smtClean="0">
                <a:solidFill>
                  <a:schemeClr val="tx1"/>
                </a:solidFill>
                <a:effectLst/>
                <a:latin typeface="+mn-lt"/>
                <a:ea typeface="+mn-ea"/>
                <a:cs typeface="+mn-cs"/>
              </a:rPr>
              <a:t>Global</a:t>
            </a:r>
            <a:r>
              <a:rPr lang="en-US" sz="1200" b="1" kern="1200" dirty="0" smtClean="0">
                <a:solidFill>
                  <a:schemeClr val="tx1"/>
                </a:solidFill>
                <a:effectLst/>
                <a:latin typeface="+mn-lt"/>
                <a:ea typeface="+mn-ea"/>
                <a:cs typeface="+mn-cs"/>
              </a:rPr>
              <a:t>:</a:t>
            </a:r>
            <a:endParaRPr lang="nb-NO"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policies, standards and guidelines of the main multilateral REDD+ initiatives require implementation and monitoring of the UNFCCC agreed safeguards on the national level in REDD+ partner countries.</a:t>
            </a:r>
            <a:endParaRPr lang="nb-NO"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Indonesia: </a:t>
            </a:r>
            <a:endParaRPr lang="nb-NO"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Indonesia, the safeguards described in the National REDD+ Strategy have been operationalized and are reflected in provincial REDD+ strategies in at least 3 of the 11 REDD+ pilot provinces</a:t>
            </a:r>
            <a:endParaRPr lang="nb-NO"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Ecuador:</a:t>
            </a:r>
            <a:endParaRPr lang="nb-NO"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Ecuador, the National REDD+ Program has a transparent system providing information about the implementation of social and environmental safeguards</a:t>
            </a:r>
            <a:endParaRPr lang="nb-NO"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Democratic Republic of Congo:</a:t>
            </a:r>
            <a:endParaRPr lang="nb-NO"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DRC, the safeguards described in the National REDD Plan fully reflect social and environmental components as agreed under the UNFCCC COP16 </a:t>
            </a:r>
            <a:r>
              <a:rPr lang="en-US" sz="1200" kern="1200" dirty="0" err="1" smtClean="0">
                <a:solidFill>
                  <a:schemeClr val="tx1"/>
                </a:solidFill>
                <a:effectLst/>
                <a:latin typeface="+mn-lt"/>
                <a:ea typeface="+mn-ea"/>
                <a:cs typeface="+mn-cs"/>
              </a:rPr>
              <a:t>Cancún</a:t>
            </a:r>
            <a:r>
              <a:rPr lang="en-US" sz="1200" kern="1200" dirty="0" smtClean="0">
                <a:solidFill>
                  <a:schemeClr val="tx1"/>
                </a:solidFill>
                <a:effectLst/>
                <a:latin typeface="+mn-lt"/>
                <a:ea typeface="+mn-ea"/>
                <a:cs typeface="+mn-cs"/>
              </a:rPr>
              <a:t> agreements.  </a:t>
            </a:r>
            <a:endParaRPr lang="nb-NO" sz="1200" kern="1200" dirty="0" smtClean="0">
              <a:solidFill>
                <a:schemeClr val="tx1"/>
              </a:solidFill>
              <a:effectLst/>
              <a:latin typeface="+mn-lt"/>
              <a:ea typeface="+mn-ea"/>
              <a:cs typeface="+mn-cs"/>
            </a:endParaRPr>
          </a:p>
          <a:p>
            <a:pPr marL="171450" lvl="0" indent="-171450">
              <a:buFontTx/>
              <a:buChar char="-"/>
            </a:pPr>
            <a:endParaRPr lang="nb-NO" sz="1200" dirty="0" smtClean="0"/>
          </a:p>
          <a:p>
            <a:endParaRPr lang="nb-NO" dirty="0"/>
          </a:p>
        </p:txBody>
      </p:sp>
      <p:sp>
        <p:nvSpPr>
          <p:cNvPr id="4" name="Plassholder for lysbildenummer 3"/>
          <p:cNvSpPr>
            <a:spLocks noGrp="1"/>
          </p:cNvSpPr>
          <p:nvPr>
            <p:ph type="sldNum" sz="quarter" idx="10"/>
          </p:nvPr>
        </p:nvSpPr>
        <p:spPr/>
        <p:txBody>
          <a:bodyPr/>
          <a:lstStyle/>
          <a:p>
            <a:fld id="{6374C336-5384-4BBB-A4B3-130FCCFA78B7}" type="slidenum">
              <a:rPr lang="nb-NO" smtClean="0"/>
              <a:t>4</a:t>
            </a:fld>
            <a:endParaRPr lang="nb-NO"/>
          </a:p>
        </p:txBody>
      </p:sp>
    </p:spTree>
    <p:extLst>
      <p:ext uri="{BB962C8B-B14F-4D97-AF65-F5344CB8AC3E}">
        <p14:creationId xmlns:p14="http://schemas.microsoft.com/office/powerpoint/2010/main" val="4159660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32" y="1568"/>
            <a:ext cx="9144000" cy="4183200"/>
          </a:xfrm>
          <a:blipFill>
            <a:blip r:embed="rId2"/>
            <a:stretch>
              <a:fillRect/>
            </a:stretch>
          </a:blipFill>
        </p:spPr>
        <p:txBody>
          <a:bodyPr tIns="1620000"/>
          <a:lstStyle>
            <a:lvl1pPr marL="0" indent="0" algn="ctr">
              <a:buNone/>
              <a:defRPr>
                <a:solidFill>
                  <a:schemeClr val="bg1"/>
                </a:solidFill>
              </a:defRPr>
            </a:lvl1pPr>
          </a:lstStyle>
          <a:p>
            <a:r>
              <a:rPr lang="nb-NO" dirty="0" smtClean="0"/>
              <a:t>Sett inn bilde</a:t>
            </a:r>
            <a:endParaRPr lang="nb-NO"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81857"/>
            <a:ext cx="9144000" cy="2676143"/>
          </a:xfrm>
          <a:prstGeom prst="rect">
            <a:avLst/>
          </a:prstGeom>
        </p:spPr>
      </p:pic>
      <p:sp>
        <p:nvSpPr>
          <p:cNvPr id="2" name="Title 1"/>
          <p:cNvSpPr>
            <a:spLocks noGrp="1"/>
          </p:cNvSpPr>
          <p:nvPr>
            <p:ph type="ctrTitle"/>
          </p:nvPr>
        </p:nvSpPr>
        <p:spPr>
          <a:xfrm>
            <a:off x="528856" y="4478641"/>
            <a:ext cx="8063400" cy="966584"/>
          </a:xfrm>
        </p:spPr>
        <p:txBody>
          <a:bodyPr/>
          <a:lstStyle>
            <a:lvl1pPr>
              <a:defRPr>
                <a:solidFill>
                  <a:schemeClr val="bg1"/>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428933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4997D4D5-3A78-4C17-9F90-7D5EAFA78CBD}" type="slidenum">
              <a:rPr lang="nb-NO" smtClean="0"/>
              <a:t>‹#›</a:t>
            </a:fld>
            <a:endParaRPr lang="nb-NO"/>
          </a:p>
        </p:txBody>
      </p:sp>
    </p:spTree>
    <p:extLst>
      <p:ext uri="{BB962C8B-B14F-4D97-AF65-F5344CB8AC3E}">
        <p14:creationId xmlns:p14="http://schemas.microsoft.com/office/powerpoint/2010/main" val="323274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4997D4D5-3A78-4C17-9F90-7D5EAFA78CBD}" type="slidenum">
              <a:rPr lang="nb-NO" smtClean="0"/>
              <a:t>‹#›</a:t>
            </a:fld>
            <a:endParaRPr lang="nb-NO"/>
          </a:p>
        </p:txBody>
      </p:sp>
    </p:spTree>
    <p:extLst>
      <p:ext uri="{BB962C8B-B14F-4D97-AF65-F5344CB8AC3E}">
        <p14:creationId xmlns:p14="http://schemas.microsoft.com/office/powerpoint/2010/main" val="232902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endParaRPr lang="nb-NO"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997D4D5-3A78-4C17-9F90-7D5EAFA78CBD}" type="slidenum">
              <a:rPr lang="nb-NO" smtClean="0"/>
              <a:pPr/>
              <a:t>‹#›</a:t>
            </a:fld>
            <a:endParaRPr lang="nb-NO"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5" y="-1"/>
            <a:ext cx="9143245" cy="128005"/>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430826" y="6236957"/>
            <a:ext cx="713173" cy="603454"/>
          </a:xfrm>
          <a:prstGeom prst="rect">
            <a:avLst/>
          </a:prstGeom>
        </p:spPr>
      </p:pic>
    </p:spTree>
    <p:extLst>
      <p:ext uri="{BB962C8B-B14F-4D97-AF65-F5344CB8AC3E}">
        <p14:creationId xmlns:p14="http://schemas.microsoft.com/office/powerpoint/2010/main" val="152671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4997D4D5-3A78-4C17-9F90-7D5EAFA78CBD}" type="slidenum">
              <a:rPr lang="nb-NO" smtClean="0"/>
              <a:t>‹#›</a:t>
            </a:fld>
            <a:endParaRPr lang="nb-NO"/>
          </a:p>
        </p:txBody>
      </p:sp>
      <p:sp>
        <p:nvSpPr>
          <p:cNvPr id="7" name="Picture Placeholder 6"/>
          <p:cNvSpPr>
            <a:spLocks noGrp="1"/>
          </p:cNvSpPr>
          <p:nvPr>
            <p:ph type="pic" sz="quarter" idx="13" hasCustomPrompt="1"/>
          </p:nvPr>
        </p:nvSpPr>
        <p:spPr>
          <a:xfrm>
            <a:off x="633600" y="781200"/>
            <a:ext cx="7887600" cy="5137200"/>
          </a:xfrm>
          <a:blipFill>
            <a:blip r:embed="rId2"/>
            <a:stretch>
              <a:fillRect/>
            </a:stretch>
          </a:blipFill>
        </p:spPr>
        <p:txBody>
          <a:bodyPr tIns="2088000"/>
          <a:lstStyle>
            <a:lvl1pPr marL="0" indent="0" algn="ctr">
              <a:buNone/>
              <a:defRPr>
                <a:solidFill>
                  <a:schemeClr val="bg1"/>
                </a:solidFill>
              </a:defRPr>
            </a:lvl1pPr>
          </a:lstStyle>
          <a:p>
            <a:r>
              <a:rPr lang="nb-NO" dirty="0" smtClean="0"/>
              <a:t>Sett inn bilde</a:t>
            </a:r>
            <a:endParaRPr lang="nb-NO" dirty="0"/>
          </a:p>
        </p:txBody>
      </p:sp>
    </p:spTree>
    <p:extLst>
      <p:ext uri="{BB962C8B-B14F-4D97-AF65-F5344CB8AC3E}">
        <p14:creationId xmlns:p14="http://schemas.microsoft.com/office/powerpoint/2010/main" val="319993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og 3 bilder">
    <p:spTree>
      <p:nvGrpSpPr>
        <p:cNvPr id="1" name=""/>
        <p:cNvGrpSpPr/>
        <p:nvPr/>
      </p:nvGrpSpPr>
      <p:grpSpPr>
        <a:xfrm>
          <a:off x="0" y="0"/>
          <a:ext cx="0" cy="0"/>
          <a:chOff x="0" y="0"/>
          <a:chExt cx="0" cy="0"/>
        </a:xfrm>
      </p:grpSpPr>
      <p:sp>
        <p:nvSpPr>
          <p:cNvPr id="2" name="Title 1"/>
          <p:cNvSpPr>
            <a:spLocks noGrp="1"/>
          </p:cNvSpPr>
          <p:nvPr>
            <p:ph type="title"/>
          </p:nvPr>
        </p:nvSpPr>
        <p:spPr>
          <a:xfrm>
            <a:off x="428400" y="223433"/>
            <a:ext cx="5151712" cy="469263"/>
          </a:xfrm>
        </p:spPr>
        <p:txBody>
          <a:bodyPr/>
          <a:lstStyle/>
          <a:p>
            <a:r>
              <a:rPr lang="nb-NO" smtClean="0"/>
              <a:t>Klikk for å redigere tittelstil</a:t>
            </a:r>
            <a:endParaRPr lang="nb-NO"/>
          </a:p>
        </p:txBody>
      </p:sp>
      <p:sp>
        <p:nvSpPr>
          <p:cNvPr id="3" name="Content Placeholder 2"/>
          <p:cNvSpPr>
            <a:spLocks noGrp="1"/>
          </p:cNvSpPr>
          <p:nvPr>
            <p:ph idx="1"/>
          </p:nvPr>
        </p:nvSpPr>
        <p:spPr>
          <a:xfrm>
            <a:off x="427940" y="1076765"/>
            <a:ext cx="5148000" cy="5088539"/>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4997D4D5-3A78-4C17-9F90-7D5EAFA78CBD}" type="slidenum">
              <a:rPr lang="nb-NO" smtClean="0"/>
              <a:t>‹#›</a:t>
            </a:fld>
            <a:endParaRPr lang="nb-NO"/>
          </a:p>
        </p:txBody>
      </p:sp>
      <p:sp>
        <p:nvSpPr>
          <p:cNvPr id="7" name="Picture Placeholder 6"/>
          <p:cNvSpPr>
            <a:spLocks noGrp="1"/>
          </p:cNvSpPr>
          <p:nvPr>
            <p:ph type="pic" sz="quarter" idx="13" hasCustomPrompt="1"/>
          </p:nvPr>
        </p:nvSpPr>
        <p:spPr>
          <a:xfrm>
            <a:off x="6004800" y="543600"/>
            <a:ext cx="2505600" cy="1645200"/>
          </a:xfrm>
          <a:blipFill>
            <a:blip r:embed="rId2"/>
            <a:stretch>
              <a:fillRect/>
            </a:stretch>
          </a:blipFill>
        </p:spPr>
        <p:txBody>
          <a:bodyPr tIns="360000"/>
          <a:lstStyle>
            <a:lvl1pPr marL="0" indent="0" algn="ctr">
              <a:buNone/>
              <a:defRPr>
                <a:solidFill>
                  <a:schemeClr val="bg1"/>
                </a:solidFill>
              </a:defRPr>
            </a:lvl1pPr>
          </a:lstStyle>
          <a:p>
            <a:r>
              <a:rPr lang="nb-NO" dirty="0" smtClean="0"/>
              <a:t>Sett inn bilde</a:t>
            </a:r>
            <a:endParaRPr lang="nb-NO" dirty="0"/>
          </a:p>
        </p:txBody>
      </p:sp>
      <p:sp>
        <p:nvSpPr>
          <p:cNvPr id="8" name="Picture Placeholder 6"/>
          <p:cNvSpPr>
            <a:spLocks noGrp="1"/>
          </p:cNvSpPr>
          <p:nvPr>
            <p:ph type="pic" sz="quarter" idx="14" hasCustomPrompt="1"/>
          </p:nvPr>
        </p:nvSpPr>
        <p:spPr>
          <a:xfrm>
            <a:off x="6004800" y="2401200"/>
            <a:ext cx="2505600" cy="1645200"/>
          </a:xfrm>
          <a:blipFill>
            <a:blip r:embed="rId2"/>
            <a:stretch>
              <a:fillRect/>
            </a:stretch>
          </a:blipFill>
        </p:spPr>
        <p:txBody>
          <a:bodyPr tIns="360000"/>
          <a:lstStyle>
            <a:lvl1pPr marL="0" indent="0" algn="ctr">
              <a:buNone/>
              <a:defRPr>
                <a:solidFill>
                  <a:schemeClr val="bg1"/>
                </a:solidFill>
              </a:defRPr>
            </a:lvl1pPr>
          </a:lstStyle>
          <a:p>
            <a:r>
              <a:rPr lang="nb-NO" dirty="0" smtClean="0"/>
              <a:t>Sett inn bilde</a:t>
            </a:r>
            <a:endParaRPr lang="nb-NO" dirty="0"/>
          </a:p>
        </p:txBody>
      </p:sp>
      <p:sp>
        <p:nvSpPr>
          <p:cNvPr id="9" name="Picture Placeholder 6"/>
          <p:cNvSpPr>
            <a:spLocks noGrp="1"/>
          </p:cNvSpPr>
          <p:nvPr>
            <p:ph type="pic" sz="quarter" idx="15" hasCustomPrompt="1"/>
          </p:nvPr>
        </p:nvSpPr>
        <p:spPr>
          <a:xfrm>
            <a:off x="6004800" y="4266000"/>
            <a:ext cx="2505600" cy="1645200"/>
          </a:xfrm>
          <a:blipFill>
            <a:blip r:embed="rId2"/>
            <a:stretch>
              <a:fillRect/>
            </a:stretch>
          </a:blipFill>
        </p:spPr>
        <p:txBody>
          <a:bodyPr tIns="360000"/>
          <a:lstStyle>
            <a:lvl1pPr marL="0" indent="0" algn="ctr">
              <a:buNone/>
              <a:defRPr>
                <a:solidFill>
                  <a:schemeClr val="bg1"/>
                </a:solidFill>
              </a:defRPr>
            </a:lvl1pPr>
          </a:lstStyle>
          <a:p>
            <a:r>
              <a:rPr lang="nb-NO" dirty="0" smtClean="0"/>
              <a:t>Sett inn bilde</a:t>
            </a:r>
            <a:endParaRPr lang="nb-NO" dirty="0"/>
          </a:p>
        </p:txBody>
      </p:sp>
    </p:spTree>
    <p:extLst>
      <p:ext uri="{BB962C8B-B14F-4D97-AF65-F5344CB8AC3E}">
        <p14:creationId xmlns:p14="http://schemas.microsoft.com/office/powerpoint/2010/main" val="338200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sz="half" idx="1"/>
          </p:nvPr>
        </p:nvSpPr>
        <p:spPr>
          <a:xfrm>
            <a:off x="428400" y="1076400"/>
            <a:ext cx="4038600" cy="5090400"/>
          </a:xfrm>
        </p:spPr>
        <p:txBody>
          <a:bodyPr>
            <a:normAutofit/>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Content Placeholder 3"/>
          <p:cNvSpPr>
            <a:spLocks noGrp="1"/>
          </p:cNvSpPr>
          <p:nvPr>
            <p:ph sz="half" idx="2"/>
          </p:nvPr>
        </p:nvSpPr>
        <p:spPr>
          <a:xfrm>
            <a:off x="4648200" y="1076400"/>
            <a:ext cx="4038600" cy="5090400"/>
          </a:xfrm>
        </p:spPr>
        <p:txBody>
          <a:bodyPr>
            <a:normAutofit/>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4997D4D5-3A78-4C17-9F90-7D5EAFA78CBD}" type="slidenum">
              <a:rPr lang="nb-NO" smtClean="0"/>
              <a:t>‹#›</a:t>
            </a:fld>
            <a:endParaRPr lang="nb-NO"/>
          </a:p>
        </p:txBody>
      </p:sp>
    </p:spTree>
    <p:extLst>
      <p:ext uri="{BB962C8B-B14F-4D97-AF65-F5344CB8AC3E}">
        <p14:creationId xmlns:p14="http://schemas.microsoft.com/office/powerpoint/2010/main" val="119818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nb-NO"/>
          </a:p>
        </p:txBody>
      </p:sp>
      <p:sp>
        <p:nvSpPr>
          <p:cNvPr id="3" name="Text Placeholder 2"/>
          <p:cNvSpPr>
            <a:spLocks noGrp="1"/>
          </p:cNvSpPr>
          <p:nvPr>
            <p:ph type="body" idx="1"/>
          </p:nvPr>
        </p:nvSpPr>
        <p:spPr>
          <a:xfrm>
            <a:off x="428400" y="1076400"/>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28400" y="1772816"/>
            <a:ext cx="4040188" cy="4353347"/>
          </a:xfrm>
        </p:spPr>
        <p:txBody>
          <a:bodyPr>
            <a:normAutofit/>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Text Placeholder 4"/>
          <p:cNvSpPr>
            <a:spLocks noGrp="1"/>
          </p:cNvSpPr>
          <p:nvPr>
            <p:ph type="body" sz="quarter" idx="3"/>
          </p:nvPr>
        </p:nvSpPr>
        <p:spPr>
          <a:xfrm>
            <a:off x="4645025" y="1076400"/>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5" y="1772816"/>
            <a:ext cx="4041775" cy="4353347"/>
          </a:xfrm>
        </p:spPr>
        <p:txBody>
          <a:bodyPr>
            <a:normAutofit/>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4997D4D5-3A78-4C17-9F90-7D5EAFA78CBD}" type="slidenum">
              <a:rPr lang="nb-NO" smtClean="0"/>
              <a:t>‹#›</a:t>
            </a:fld>
            <a:endParaRPr lang="nb-NO"/>
          </a:p>
        </p:txBody>
      </p:sp>
    </p:spTree>
    <p:extLst>
      <p:ext uri="{BB962C8B-B14F-4D97-AF65-F5344CB8AC3E}">
        <p14:creationId xmlns:p14="http://schemas.microsoft.com/office/powerpoint/2010/main" val="329600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4997D4D5-3A78-4C17-9F90-7D5EAFA78CBD}" type="slidenum">
              <a:rPr lang="nb-NO" smtClean="0"/>
              <a:t>‹#›</a:t>
            </a:fld>
            <a:endParaRPr lang="nb-NO"/>
          </a:p>
        </p:txBody>
      </p:sp>
    </p:spTree>
    <p:extLst>
      <p:ext uri="{BB962C8B-B14F-4D97-AF65-F5344CB8AC3E}">
        <p14:creationId xmlns:p14="http://schemas.microsoft.com/office/powerpoint/2010/main" val="37326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4997D4D5-3A78-4C17-9F90-7D5EAFA78CBD}" type="slidenum">
              <a:rPr lang="nb-NO" smtClean="0"/>
              <a:t>‹#›</a:t>
            </a:fld>
            <a:endParaRPr lang="nb-NO"/>
          </a:p>
        </p:txBody>
      </p:sp>
    </p:spTree>
    <p:extLst>
      <p:ext uri="{BB962C8B-B14F-4D97-AF65-F5344CB8AC3E}">
        <p14:creationId xmlns:p14="http://schemas.microsoft.com/office/powerpoint/2010/main" val="267085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55" y="-1"/>
            <a:ext cx="9143245" cy="128005"/>
          </a:xfrm>
          <a:prstGeom prst="rect">
            <a:avLst/>
          </a:prstGeom>
        </p:spPr>
      </p:pic>
      <p:sp>
        <p:nvSpPr>
          <p:cNvPr id="2" name="Title Placeholder 1"/>
          <p:cNvSpPr>
            <a:spLocks noGrp="1"/>
          </p:cNvSpPr>
          <p:nvPr>
            <p:ph type="title"/>
          </p:nvPr>
        </p:nvSpPr>
        <p:spPr>
          <a:xfrm>
            <a:off x="428400" y="223433"/>
            <a:ext cx="8269200" cy="469263"/>
          </a:xfrm>
          <a:prstGeom prst="rect">
            <a:avLst/>
          </a:prstGeom>
        </p:spPr>
        <p:txBody>
          <a:bodyPr vert="horz" lIns="0" tIns="0" rIns="0" bIns="0" rtlCol="0" anchor="t">
            <a:noAutofit/>
          </a:bodyPr>
          <a:lstStyle/>
          <a:p>
            <a:r>
              <a:rPr lang="nb-NO" smtClean="0"/>
              <a:t>Klikk for å redigere tittelstil</a:t>
            </a:r>
            <a:endParaRPr lang="nb-NO" dirty="0"/>
          </a:p>
        </p:txBody>
      </p:sp>
      <p:sp>
        <p:nvSpPr>
          <p:cNvPr id="3" name="Text Placeholder 2"/>
          <p:cNvSpPr>
            <a:spLocks noGrp="1"/>
          </p:cNvSpPr>
          <p:nvPr>
            <p:ph type="body" idx="1"/>
          </p:nvPr>
        </p:nvSpPr>
        <p:spPr>
          <a:xfrm>
            <a:off x="427940" y="1076765"/>
            <a:ext cx="8269660" cy="5088539"/>
          </a:xfrm>
          <a:prstGeom prst="rect">
            <a:avLst/>
          </a:prstGeom>
        </p:spPr>
        <p:txBody>
          <a:bodyPr vert="horz" lIns="0" tIns="0" rIns="0" bIns="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Footer Placeholder 4"/>
          <p:cNvSpPr>
            <a:spLocks noGrp="1"/>
          </p:cNvSpPr>
          <p:nvPr>
            <p:ph type="ftr" sz="quarter" idx="3"/>
          </p:nvPr>
        </p:nvSpPr>
        <p:spPr>
          <a:xfrm>
            <a:off x="668288" y="6562800"/>
            <a:ext cx="5847928" cy="209066"/>
          </a:xfrm>
          <a:prstGeom prst="rect">
            <a:avLst/>
          </a:prstGeom>
        </p:spPr>
        <p:txBody>
          <a:bodyPr vert="horz" lIns="0" tIns="0" rIns="0" bIns="0" rtlCol="0" anchor="t"/>
          <a:lstStyle>
            <a:lvl1pPr algn="l">
              <a:defRPr sz="650">
                <a:solidFill>
                  <a:srgbClr val="B1B1B1"/>
                </a:solidFill>
              </a:defRPr>
            </a:lvl1pPr>
          </a:lstStyle>
          <a:p>
            <a:endParaRPr lang="nb-NO" dirty="0"/>
          </a:p>
        </p:txBody>
      </p:sp>
      <p:sp>
        <p:nvSpPr>
          <p:cNvPr id="6" name="Slide Number Placeholder 5"/>
          <p:cNvSpPr>
            <a:spLocks noGrp="1"/>
          </p:cNvSpPr>
          <p:nvPr>
            <p:ph type="sldNum" sz="quarter" idx="4"/>
          </p:nvPr>
        </p:nvSpPr>
        <p:spPr>
          <a:xfrm>
            <a:off x="428400" y="6563772"/>
            <a:ext cx="183160" cy="209065"/>
          </a:xfrm>
          <a:prstGeom prst="rect">
            <a:avLst/>
          </a:prstGeom>
        </p:spPr>
        <p:txBody>
          <a:bodyPr vert="horz" lIns="0" tIns="0" rIns="0" bIns="0" rtlCol="0" anchor="t" anchorCtr="0"/>
          <a:lstStyle>
            <a:lvl1pPr algn="l">
              <a:defRPr sz="650">
                <a:solidFill>
                  <a:srgbClr val="B1B1B1"/>
                </a:solidFill>
              </a:defRPr>
            </a:lvl1pPr>
          </a:lstStyle>
          <a:p>
            <a:fld id="{4997D4D5-3A78-4C17-9F90-7D5EAFA78CBD}" type="slidenum">
              <a:rPr lang="nb-NO" smtClean="0"/>
              <a:pPr/>
              <a:t>‹#›</a:t>
            </a:fld>
            <a:endParaRPr lang="nb-NO" dirty="0"/>
          </a:p>
        </p:txBody>
      </p:sp>
      <p:pic>
        <p:nvPicPr>
          <p:cNvPr id="8" name="Picture 7"/>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8491782" y="6272832"/>
            <a:ext cx="652218" cy="585168"/>
          </a:xfrm>
          <a:prstGeom prst="rect">
            <a:avLst/>
          </a:prstGeom>
        </p:spPr>
      </p:pic>
    </p:spTree>
    <p:extLst>
      <p:ext uri="{BB962C8B-B14F-4D97-AF65-F5344CB8AC3E}">
        <p14:creationId xmlns:p14="http://schemas.microsoft.com/office/powerpoint/2010/main" val="1258782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57" r:id="rId5"/>
    <p:sldLayoutId id="2147483652" r:id="rId6"/>
    <p:sldLayoutId id="2147483653" r:id="rId7"/>
    <p:sldLayoutId id="2147483654" r:id="rId8"/>
    <p:sldLayoutId id="2147483655" r:id="rId9"/>
    <p:sldLayoutId id="2147483656" r:id="rId10"/>
  </p:sldLayoutIdLst>
  <p:hf hdr="0" dt="0"/>
  <p:txStyles>
    <p:titleStyle>
      <a:lvl1pPr algn="l" defTabSz="914400" rtl="0" eaLnBrk="1" latinLnBrk="0" hangingPunct="1">
        <a:spcBef>
          <a:spcPct val="0"/>
        </a:spcBef>
        <a:buNone/>
        <a:defRPr sz="2550" kern="1200">
          <a:solidFill>
            <a:schemeClr val="tx2"/>
          </a:solidFill>
          <a:latin typeface="+mj-lt"/>
          <a:ea typeface="+mj-ea"/>
          <a:cs typeface="+mj-cs"/>
        </a:defRPr>
      </a:lvl1pPr>
    </p:titleStyle>
    <p:bodyStyle>
      <a:lvl1pPr marL="241300" indent="-241300"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1pPr>
      <a:lvl2pPr marL="541338" indent="-271463"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2pPr>
      <a:lvl3pPr marL="717550" indent="-176213"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987425" indent="-269875"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258888" indent="-271463"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ctrTitle"/>
          </p:nvPr>
        </p:nvSpPr>
        <p:spPr>
          <a:xfrm>
            <a:off x="395536" y="4478640"/>
            <a:ext cx="8496944" cy="1470639"/>
          </a:xfrm>
        </p:spPr>
        <p:txBody>
          <a:bodyPr/>
          <a:lstStyle/>
          <a:p>
            <a:pPr>
              <a:spcBef>
                <a:spcPts val="600"/>
              </a:spcBef>
            </a:pPr>
            <a:r>
              <a:rPr lang="en-US" sz="1800" u="sng" dirty="0" smtClean="0"/>
              <a:t>Rainforest Foundation Norway‘s NORAD/CFI program:</a:t>
            </a:r>
            <a:br>
              <a:rPr lang="en-US" sz="1800" u="sng" dirty="0" smtClean="0"/>
            </a:br>
            <a:r>
              <a:rPr lang="en-US" sz="1800" u="sng" dirty="0" smtClean="0"/>
              <a:t/>
            </a:r>
            <a:br>
              <a:rPr lang="en-US" sz="1800" u="sng" dirty="0" smtClean="0"/>
            </a:br>
            <a:r>
              <a:rPr lang="en-US" sz="2400" dirty="0" smtClean="0"/>
              <a:t>Building </a:t>
            </a:r>
            <a:r>
              <a:rPr lang="en-US" sz="2400" dirty="0"/>
              <a:t>REDD+ from the bottom up: </a:t>
            </a:r>
            <a:r>
              <a:rPr lang="en-US" sz="2400" dirty="0" smtClean="0"/>
              <a:t>Civil </a:t>
            </a:r>
            <a:r>
              <a:rPr lang="en-US" sz="2400" dirty="0"/>
              <a:t>society as agent for change towards a transformative and sustainable REDD+</a:t>
            </a:r>
            <a:r>
              <a:rPr lang="nb-NO" sz="1800" dirty="0"/>
              <a:t/>
            </a:r>
            <a:br>
              <a:rPr lang="nb-NO" sz="1800" dirty="0"/>
            </a:br>
            <a:endParaRPr lang="en-US" sz="1800" b="1" dirty="0"/>
          </a:p>
        </p:txBody>
      </p:sp>
      <p:sp>
        <p:nvSpPr>
          <p:cNvPr id="4" name="Rektangel 3"/>
          <p:cNvSpPr/>
          <p:nvPr/>
        </p:nvSpPr>
        <p:spPr>
          <a:xfrm>
            <a:off x="5724128" y="5949280"/>
            <a:ext cx="3312368" cy="523220"/>
          </a:xfrm>
          <a:prstGeom prst="rect">
            <a:avLst/>
          </a:prstGeom>
        </p:spPr>
        <p:txBody>
          <a:bodyPr wrap="square">
            <a:spAutoFit/>
          </a:bodyPr>
          <a:lstStyle/>
          <a:p>
            <a:r>
              <a:rPr lang="nb-NO" sz="1400" i="1" dirty="0" smtClean="0">
                <a:solidFill>
                  <a:prstClr val="white"/>
                </a:solidFill>
                <a:ea typeface="+mj-ea"/>
                <a:cs typeface="+mj-cs"/>
              </a:rPr>
              <a:t>Ane Schjolden,</a:t>
            </a:r>
          </a:p>
          <a:p>
            <a:r>
              <a:rPr lang="nb-NO" sz="1400" i="1" dirty="0" smtClean="0">
                <a:solidFill>
                  <a:prstClr val="white"/>
                </a:solidFill>
                <a:ea typeface="+mj-ea"/>
                <a:cs typeface="+mj-cs"/>
              </a:rPr>
              <a:t>Senior policy adviser</a:t>
            </a:r>
            <a:endParaRPr lang="nb-NO" sz="1400" i="1" dirty="0"/>
          </a:p>
        </p:txBody>
      </p:sp>
    </p:spTree>
    <p:extLst>
      <p:ext uri="{BB962C8B-B14F-4D97-AF65-F5344CB8AC3E}">
        <p14:creationId xmlns:p14="http://schemas.microsoft.com/office/powerpoint/2010/main" val="3889923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00" y="439457"/>
            <a:ext cx="5943800" cy="469263"/>
          </a:xfrm>
        </p:spPr>
        <p:txBody>
          <a:bodyPr/>
          <a:lstStyle/>
          <a:p>
            <a:r>
              <a:rPr lang="nb-NO" sz="3200" b="1" dirty="0" err="1" smtClean="0"/>
              <a:t>Thematic</a:t>
            </a:r>
            <a:r>
              <a:rPr lang="nb-NO" sz="3200" b="1" dirty="0" smtClean="0"/>
              <a:t> </a:t>
            </a:r>
            <a:r>
              <a:rPr lang="nb-NO" sz="3200" b="1" dirty="0" err="1" smtClean="0"/>
              <a:t>category</a:t>
            </a:r>
            <a:r>
              <a:rPr lang="nb-NO" sz="3200" b="1" dirty="0" smtClean="0"/>
              <a:t> 3:</a:t>
            </a:r>
            <a:endParaRPr lang="nb-NO" sz="3200" b="1" dirty="0"/>
          </a:p>
        </p:txBody>
      </p:sp>
      <p:sp>
        <p:nvSpPr>
          <p:cNvPr id="3" name="Content Placeholder 2"/>
          <p:cNvSpPr>
            <a:spLocks noGrp="1"/>
          </p:cNvSpPr>
          <p:nvPr>
            <p:ph idx="1"/>
          </p:nvPr>
        </p:nvSpPr>
        <p:spPr>
          <a:xfrm>
            <a:off x="427940" y="1196752"/>
            <a:ext cx="5872252" cy="4968552"/>
          </a:xfrm>
        </p:spPr>
        <p:txBody>
          <a:bodyPr>
            <a:normAutofit/>
          </a:bodyPr>
          <a:lstStyle/>
          <a:p>
            <a:pPr marL="0" indent="0">
              <a:buNone/>
            </a:pPr>
            <a:r>
              <a:rPr lang="en-US" sz="2400" dirty="0" smtClean="0"/>
              <a:t>“Analysis</a:t>
            </a:r>
            <a:r>
              <a:rPr lang="en-US" sz="2400" dirty="0"/>
              <a:t>, concept and methodology development that contribute to planning and implementation of REDD+ </a:t>
            </a:r>
            <a:r>
              <a:rPr lang="en-US" sz="2400" dirty="0" smtClean="0"/>
              <a:t>“</a:t>
            </a:r>
          </a:p>
          <a:p>
            <a:pPr marL="0" indent="0">
              <a:buNone/>
            </a:pPr>
            <a:endParaRPr lang="en-US" sz="2400" dirty="0"/>
          </a:p>
          <a:p>
            <a:pPr marL="0" indent="0">
              <a:buNone/>
            </a:pPr>
            <a:endParaRPr lang="en-US" sz="2400" dirty="0" smtClean="0"/>
          </a:p>
          <a:p>
            <a:pPr marL="0" indent="0">
              <a:buNone/>
            </a:pPr>
            <a:r>
              <a:rPr lang="en-US" sz="2400" b="1" dirty="0" smtClean="0"/>
              <a:t>Focus </a:t>
            </a:r>
            <a:r>
              <a:rPr lang="en-US" sz="2400" b="1" dirty="0"/>
              <a:t>on three thematic </a:t>
            </a:r>
            <a:r>
              <a:rPr lang="en-US" sz="2400" b="1" dirty="0" smtClean="0"/>
              <a:t>issues</a:t>
            </a:r>
            <a:r>
              <a:rPr lang="en-US" sz="2400" dirty="0" smtClean="0"/>
              <a:t>:</a:t>
            </a:r>
          </a:p>
          <a:p>
            <a:pPr marL="0" indent="0">
              <a:buNone/>
            </a:pPr>
            <a:r>
              <a:rPr lang="en-US" sz="2400" dirty="0" err="1" smtClean="0"/>
              <a:t>i</a:t>
            </a:r>
            <a:r>
              <a:rPr lang="en-US" sz="2400" dirty="0"/>
              <a:t>) benefit </a:t>
            </a:r>
            <a:r>
              <a:rPr lang="en-US" sz="2400" dirty="0" smtClean="0"/>
              <a:t>sharing</a:t>
            </a:r>
          </a:p>
          <a:p>
            <a:pPr marL="0" indent="0">
              <a:buNone/>
            </a:pPr>
            <a:r>
              <a:rPr lang="en-US" sz="2400" dirty="0" smtClean="0"/>
              <a:t>ii</a:t>
            </a:r>
            <a:r>
              <a:rPr lang="en-US" sz="2400" dirty="0"/>
              <a:t>) spatial planning and land </a:t>
            </a:r>
            <a:r>
              <a:rPr lang="en-US" sz="2400" dirty="0" smtClean="0"/>
              <a:t>tenure</a:t>
            </a:r>
          </a:p>
          <a:p>
            <a:pPr marL="0" indent="0">
              <a:buNone/>
            </a:pPr>
            <a:r>
              <a:rPr lang="en-US" sz="2400" dirty="0" smtClean="0"/>
              <a:t>iii</a:t>
            </a:r>
            <a:r>
              <a:rPr lang="en-US" sz="2400" dirty="0"/>
              <a:t>) </a:t>
            </a:r>
            <a:r>
              <a:rPr lang="en-US" sz="2400" dirty="0" smtClean="0"/>
              <a:t>safeguards </a:t>
            </a:r>
            <a:endParaRPr lang="nb-NO" sz="2400" dirty="0"/>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4997D4D5-3A78-4C17-9F90-7D5EAFA78CBD}" type="slidenum">
              <a:rPr lang="nb-NO" smtClean="0"/>
              <a:pPr/>
              <a:t>2</a:t>
            </a:fld>
            <a:endParaRPr lang="nb-NO"/>
          </a:p>
        </p:txBody>
      </p:sp>
      <p:pic>
        <p:nvPicPr>
          <p:cNvPr id="1026" name="Picture 2"/>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530896" y="543600"/>
            <a:ext cx="2505600" cy="16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bwMode="auto">
          <a:xfrm>
            <a:off x="6530896" y="4266000"/>
            <a:ext cx="2505600" cy="16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Grp="1" noChangeAspect="1" noChangeArrowheads="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bwMode="auto">
          <a:xfrm>
            <a:off x="6530896" y="2401200"/>
            <a:ext cx="2505600" cy="16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459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00" y="332656"/>
            <a:ext cx="5943800" cy="1152127"/>
          </a:xfrm>
        </p:spPr>
        <p:txBody>
          <a:bodyPr/>
          <a:lstStyle/>
          <a:p>
            <a:pPr algn="ctr"/>
            <a:r>
              <a:rPr lang="nb-NO" sz="3200" b="1" dirty="0" smtClean="0"/>
              <a:t>Program design</a:t>
            </a:r>
            <a:endParaRPr lang="nb-NO" sz="3200" dirty="0"/>
          </a:p>
        </p:txBody>
      </p:sp>
      <p:sp>
        <p:nvSpPr>
          <p:cNvPr id="3" name="Content Placeholder 2"/>
          <p:cNvSpPr>
            <a:spLocks noGrp="1"/>
          </p:cNvSpPr>
          <p:nvPr>
            <p:ph idx="1"/>
          </p:nvPr>
        </p:nvSpPr>
        <p:spPr>
          <a:xfrm>
            <a:off x="427940" y="1196752"/>
            <a:ext cx="5872252" cy="4968552"/>
          </a:xfrm>
        </p:spPr>
        <p:txBody>
          <a:bodyPr>
            <a:normAutofit/>
          </a:bodyPr>
          <a:lstStyle/>
          <a:p>
            <a:pPr marL="0" indent="0">
              <a:buNone/>
            </a:pPr>
            <a:r>
              <a:rPr lang="en-US" sz="2400" b="1" dirty="0" smtClean="0"/>
              <a:t>4 program components</a:t>
            </a:r>
            <a:r>
              <a:rPr lang="en-US" sz="2400" dirty="0" smtClean="0"/>
              <a:t>: </a:t>
            </a:r>
          </a:p>
          <a:p>
            <a:pPr marL="0" indent="0">
              <a:buNone/>
            </a:pPr>
            <a:r>
              <a:rPr lang="en-US" sz="2400" dirty="0" smtClean="0"/>
              <a:t>international policy + three target countries: Indonesia, Ecuador and DR Congo</a:t>
            </a:r>
          </a:p>
          <a:p>
            <a:pPr marL="0" indent="0">
              <a:buNone/>
            </a:pPr>
            <a:endParaRPr lang="en-US" sz="2400" dirty="0"/>
          </a:p>
          <a:p>
            <a:pPr marL="0" indent="0">
              <a:buNone/>
            </a:pPr>
            <a:r>
              <a:rPr lang="en-US" sz="2400" b="1" dirty="0" smtClean="0"/>
              <a:t>Target group:</a:t>
            </a:r>
          </a:p>
          <a:p>
            <a:r>
              <a:rPr lang="en-US" sz="2400" dirty="0" smtClean="0"/>
              <a:t>Primary: decision </a:t>
            </a:r>
            <a:r>
              <a:rPr lang="en-US" sz="2400" dirty="0"/>
              <a:t>makers with power to influence forest management and land use policies in rainforest </a:t>
            </a:r>
            <a:r>
              <a:rPr lang="en-US" sz="2400" dirty="0" smtClean="0"/>
              <a:t>countries, at the global</a:t>
            </a:r>
            <a:r>
              <a:rPr lang="en-US" sz="2400" dirty="0"/>
              <a:t>, national and local </a:t>
            </a:r>
            <a:r>
              <a:rPr lang="en-US" sz="2400" dirty="0" smtClean="0"/>
              <a:t>levels.</a:t>
            </a:r>
          </a:p>
          <a:p>
            <a:pPr marL="0" indent="0">
              <a:buNone/>
            </a:pPr>
            <a:endParaRPr lang="en-US" sz="1000" dirty="0" smtClean="0"/>
          </a:p>
          <a:p>
            <a:r>
              <a:rPr lang="en-US" sz="2400" dirty="0" smtClean="0"/>
              <a:t>Secondary: </a:t>
            </a:r>
            <a:r>
              <a:rPr lang="en-US" sz="2400" dirty="0"/>
              <a:t>civil society organizations in general and RFN’s partners in particular</a:t>
            </a:r>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4997D4D5-3A78-4C17-9F90-7D5EAFA78CBD}" type="slidenum">
              <a:rPr lang="nb-NO" smtClean="0"/>
              <a:t>3</a:t>
            </a:fld>
            <a:endParaRPr lang="nb-NO"/>
          </a:p>
        </p:txBody>
      </p:sp>
      <p:pic>
        <p:nvPicPr>
          <p:cNvPr id="2050" name="Picture 2" descr="H:\Bilder\Utvalg til twitter\DSC_9692.JPG"/>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516216" y="543600"/>
            <a:ext cx="2505600" cy="1645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Kommunikasjon\NfRF\2011\NfRF 01-11\Bilder NfRF 01-11\Orang rimba 2010.JPG"/>
          <p:cNvPicPr>
            <a:picLocks noGrp="1" noChangeAspect="1" noChangeArrowheads="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bwMode="auto">
          <a:xfrm>
            <a:off x="6516216" y="4266000"/>
            <a:ext cx="2505600" cy="1645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Grp="1" noChangeAspect="1" noChangeArrowheads="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bwMode="auto">
          <a:xfrm>
            <a:off x="6516216" y="2401200"/>
            <a:ext cx="2505600" cy="16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828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00" y="476672"/>
            <a:ext cx="5943800" cy="576064"/>
          </a:xfrm>
        </p:spPr>
        <p:txBody>
          <a:bodyPr/>
          <a:lstStyle/>
          <a:p>
            <a:r>
              <a:rPr lang="nb-NO" sz="3200" b="1" dirty="0"/>
              <a:t>Program </a:t>
            </a:r>
            <a:r>
              <a:rPr lang="nb-NO" sz="3200" b="1" dirty="0" err="1" smtClean="0"/>
              <a:t>objectives</a:t>
            </a:r>
            <a:endParaRPr lang="nb-NO" sz="3200" b="1" dirty="0"/>
          </a:p>
        </p:txBody>
      </p:sp>
      <p:sp>
        <p:nvSpPr>
          <p:cNvPr id="3" name="Content Placeholder 2"/>
          <p:cNvSpPr>
            <a:spLocks noGrp="1"/>
          </p:cNvSpPr>
          <p:nvPr>
            <p:ph idx="1"/>
          </p:nvPr>
        </p:nvSpPr>
        <p:spPr>
          <a:xfrm>
            <a:off x="427940" y="1268760"/>
            <a:ext cx="6016268" cy="5112568"/>
          </a:xfrm>
        </p:spPr>
        <p:txBody>
          <a:bodyPr>
            <a:normAutofit fontScale="85000" lnSpcReduction="10000"/>
          </a:bodyPr>
          <a:lstStyle/>
          <a:p>
            <a:pPr marL="0" indent="0">
              <a:buNone/>
            </a:pPr>
            <a:r>
              <a:rPr lang="nb-NO" sz="2400" b="1" dirty="0" smtClean="0"/>
              <a:t>Main </a:t>
            </a:r>
            <a:r>
              <a:rPr lang="nb-NO" sz="2400" b="1" dirty="0" err="1" smtClean="0"/>
              <a:t>impact</a:t>
            </a:r>
            <a:r>
              <a:rPr lang="nb-NO" sz="2400" b="1" dirty="0" smtClean="0"/>
              <a:t>: </a:t>
            </a:r>
          </a:p>
          <a:p>
            <a:r>
              <a:rPr lang="en-US" sz="2400" dirty="0" smtClean="0"/>
              <a:t>Rainforests </a:t>
            </a:r>
            <a:r>
              <a:rPr lang="en-US" sz="2400" dirty="0"/>
              <a:t>are sustainably managed and the rights of indigenous peoples and other forest-dependent groups are respected</a:t>
            </a:r>
            <a:r>
              <a:rPr lang="en-US" sz="2400" dirty="0" smtClean="0"/>
              <a:t>.</a:t>
            </a:r>
          </a:p>
          <a:p>
            <a:pPr marL="0" indent="0">
              <a:buNone/>
            </a:pPr>
            <a:endParaRPr lang="en-US" sz="2400" dirty="0" smtClean="0"/>
          </a:p>
          <a:p>
            <a:pPr marL="0" indent="0">
              <a:buNone/>
            </a:pPr>
            <a:r>
              <a:rPr lang="en-US" sz="2400" b="1" dirty="0" smtClean="0"/>
              <a:t>3 outcomes:</a:t>
            </a:r>
          </a:p>
          <a:p>
            <a:r>
              <a:rPr lang="en-US" sz="2400" dirty="0" smtClean="0"/>
              <a:t>National </a:t>
            </a:r>
            <a:r>
              <a:rPr lang="en-US" sz="2400" dirty="0"/>
              <a:t>and multilateral REDD+ policies include mechanisms that ensure fair and </a:t>
            </a:r>
            <a:r>
              <a:rPr lang="en-US" sz="2400" dirty="0" smtClean="0"/>
              <a:t>effective </a:t>
            </a:r>
            <a:r>
              <a:rPr lang="en-US" sz="2400" b="1" dirty="0"/>
              <a:t>benefit </a:t>
            </a:r>
            <a:r>
              <a:rPr lang="en-US" sz="2400" b="1" dirty="0" smtClean="0"/>
              <a:t>sharing</a:t>
            </a:r>
            <a:r>
              <a:rPr lang="en-US" sz="2400" dirty="0" smtClean="0"/>
              <a:t>.</a:t>
            </a:r>
          </a:p>
          <a:p>
            <a:r>
              <a:rPr lang="en-US" sz="2400" dirty="0" smtClean="0"/>
              <a:t>Rainforest </a:t>
            </a:r>
            <a:r>
              <a:rPr lang="en-US" sz="2400" dirty="0"/>
              <a:t>countries have adopted comprehensive and coherent </a:t>
            </a:r>
            <a:r>
              <a:rPr lang="en-US" sz="2400" b="1" dirty="0"/>
              <a:t>land use </a:t>
            </a:r>
            <a:r>
              <a:rPr lang="en-US" sz="2400" dirty="0"/>
              <a:t>plans, taking into account all relevant drivers of deforestation as well as customary land claims and rights of forest </a:t>
            </a:r>
            <a:r>
              <a:rPr lang="en-US" sz="2400" dirty="0" smtClean="0"/>
              <a:t>peoples.</a:t>
            </a:r>
          </a:p>
          <a:p>
            <a:r>
              <a:rPr lang="en-US" sz="2400" dirty="0" smtClean="0"/>
              <a:t> </a:t>
            </a:r>
            <a:r>
              <a:rPr lang="en-US" sz="2400" dirty="0"/>
              <a:t>Environmental and social </a:t>
            </a:r>
            <a:r>
              <a:rPr lang="en-US" sz="2400" b="1" dirty="0"/>
              <a:t>safeguards </a:t>
            </a:r>
            <a:r>
              <a:rPr lang="en-US" sz="2400" dirty="0"/>
              <a:t>for REDD+ are implemented in target countries and participatory monitoring systems are </a:t>
            </a:r>
            <a:r>
              <a:rPr lang="en-US" sz="2400" dirty="0" smtClean="0"/>
              <a:t>established.</a:t>
            </a:r>
            <a:endParaRPr lang="nb-NO" sz="2400" dirty="0"/>
          </a:p>
          <a:p>
            <a:pPr marL="0" indent="0">
              <a:buNone/>
            </a:pPr>
            <a:endParaRPr lang="nb-NO" sz="2400" dirty="0"/>
          </a:p>
          <a:p>
            <a:pPr marL="0" indent="0">
              <a:buNone/>
            </a:pPr>
            <a:endParaRPr lang="en-US" sz="2400" b="1" dirty="0" smtClean="0"/>
          </a:p>
          <a:p>
            <a:pPr marL="0" indent="0">
              <a:buNone/>
            </a:pPr>
            <a:endParaRPr lang="nb-NO" sz="2400" dirty="0" smtClean="0"/>
          </a:p>
          <a:p>
            <a:endParaRPr lang="nb-NO" sz="2400" dirty="0"/>
          </a:p>
        </p:txBody>
      </p:sp>
      <p:sp>
        <p:nvSpPr>
          <p:cNvPr id="4" name="Footer Placeholder 3"/>
          <p:cNvSpPr>
            <a:spLocks noGrp="1"/>
          </p:cNvSpPr>
          <p:nvPr>
            <p:ph type="ftr" sz="quarter" idx="11"/>
          </p:nvPr>
        </p:nvSpPr>
        <p:spPr/>
        <p:txBody>
          <a:bodyPr/>
          <a:lstStyle/>
          <a:p>
            <a:endParaRPr lang="nb-NO" dirty="0" smtClean="0"/>
          </a:p>
        </p:txBody>
      </p:sp>
      <p:sp>
        <p:nvSpPr>
          <p:cNvPr id="5" name="Slide Number Placeholder 4"/>
          <p:cNvSpPr>
            <a:spLocks noGrp="1"/>
          </p:cNvSpPr>
          <p:nvPr>
            <p:ph type="sldNum" sz="quarter" idx="12"/>
          </p:nvPr>
        </p:nvSpPr>
        <p:spPr/>
        <p:txBody>
          <a:bodyPr/>
          <a:lstStyle/>
          <a:p>
            <a:fld id="{4997D4D5-3A78-4C17-9F90-7D5EAFA78CBD}" type="slidenum">
              <a:rPr lang="nb-NO" smtClean="0"/>
              <a:pPr/>
              <a:t>4</a:t>
            </a:fld>
            <a:endParaRPr lang="nb-NO"/>
          </a:p>
        </p:txBody>
      </p:sp>
      <p:sp>
        <p:nvSpPr>
          <p:cNvPr id="8" name="Picture Placeholder 7"/>
          <p:cNvSpPr>
            <a:spLocks noGrp="1"/>
          </p:cNvSpPr>
          <p:nvPr>
            <p:ph type="pic" sz="quarter" idx="15"/>
          </p:nvPr>
        </p:nvSpPr>
        <p:spPr>
          <a:xfrm>
            <a:off x="6530896" y="548680"/>
            <a:ext cx="2505600" cy="1645200"/>
          </a:xfrm>
        </p:spPr>
      </p:sp>
      <p:pic>
        <p:nvPicPr>
          <p:cNvPr id="1026" name="Picture 2"/>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530896" y="4293096"/>
            <a:ext cx="2505600" cy="16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bwMode="auto">
          <a:xfrm>
            <a:off x="6523536" y="2401200"/>
            <a:ext cx="2505600" cy="16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25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nb-NO" dirty="0"/>
          </a:p>
        </p:txBody>
      </p:sp>
      <p:sp>
        <p:nvSpPr>
          <p:cNvPr id="3" name="Slide Number Placeholder 2"/>
          <p:cNvSpPr>
            <a:spLocks noGrp="1"/>
          </p:cNvSpPr>
          <p:nvPr>
            <p:ph type="sldNum" sz="quarter" idx="12"/>
          </p:nvPr>
        </p:nvSpPr>
        <p:spPr/>
        <p:txBody>
          <a:bodyPr/>
          <a:lstStyle/>
          <a:p>
            <a:fld id="{4997D4D5-3A78-4C17-9F90-7D5EAFA78CBD}" type="slidenum">
              <a:rPr lang="nb-NO" smtClean="0"/>
              <a:pPr/>
              <a:t>5</a:t>
            </a:fld>
            <a:endParaRPr lang="nb-NO" dirty="0"/>
          </a:p>
        </p:txBody>
      </p:sp>
      <p:sp>
        <p:nvSpPr>
          <p:cNvPr id="4" name="TekstSylinder 3"/>
          <p:cNvSpPr txBox="1"/>
          <p:nvPr/>
        </p:nvSpPr>
        <p:spPr>
          <a:xfrm>
            <a:off x="179512" y="1916832"/>
            <a:ext cx="8726693" cy="1015663"/>
          </a:xfrm>
          <a:prstGeom prst="rect">
            <a:avLst/>
          </a:prstGeom>
          <a:noFill/>
        </p:spPr>
        <p:txBody>
          <a:bodyPr wrap="square" rtlCol="0">
            <a:spAutoFit/>
          </a:bodyPr>
          <a:lstStyle/>
          <a:p>
            <a:pPr algn="ctr"/>
            <a:r>
              <a:rPr lang="en-US" sz="6000" dirty="0" smtClean="0">
                <a:solidFill>
                  <a:schemeClr val="bg1"/>
                </a:solidFill>
              </a:rPr>
              <a:t>Thank you!</a:t>
            </a:r>
            <a:endParaRPr lang="en-US" sz="6000" dirty="0">
              <a:solidFill>
                <a:schemeClr val="bg1"/>
              </a:solidFill>
            </a:endParaRPr>
          </a:p>
        </p:txBody>
      </p:sp>
      <p:sp>
        <p:nvSpPr>
          <p:cNvPr id="5" name="TekstSylinder 4"/>
          <p:cNvSpPr txBox="1"/>
          <p:nvPr/>
        </p:nvSpPr>
        <p:spPr>
          <a:xfrm>
            <a:off x="4932040" y="5343599"/>
            <a:ext cx="2723823" cy="461665"/>
          </a:xfrm>
          <a:prstGeom prst="rect">
            <a:avLst/>
          </a:prstGeom>
          <a:noFill/>
        </p:spPr>
        <p:txBody>
          <a:bodyPr wrap="none" rtlCol="0">
            <a:spAutoFit/>
          </a:bodyPr>
          <a:lstStyle/>
          <a:p>
            <a:r>
              <a:rPr lang="en-US" sz="2400" dirty="0" smtClean="0">
                <a:solidFill>
                  <a:schemeClr val="bg1"/>
                </a:solidFill>
              </a:rPr>
              <a:t>ane@rainforest.no</a:t>
            </a:r>
            <a:endParaRPr lang="en-US" sz="2400" dirty="0">
              <a:solidFill>
                <a:schemeClr val="bg1"/>
              </a:solidFill>
            </a:endParaRPr>
          </a:p>
        </p:txBody>
      </p:sp>
    </p:spTree>
    <p:extLst>
      <p:ext uri="{BB962C8B-B14F-4D97-AF65-F5344CB8AC3E}">
        <p14:creationId xmlns:p14="http://schemas.microsoft.com/office/powerpoint/2010/main" val="608751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RF_PPT">
  <a:themeElements>
    <a:clrScheme name="Regnskogfondet">
      <a:dk1>
        <a:sysClr val="windowText" lastClr="000000"/>
      </a:dk1>
      <a:lt1>
        <a:sysClr val="window" lastClr="FFFFFF"/>
      </a:lt1>
      <a:dk2>
        <a:srgbClr val="056333"/>
      </a:dk2>
      <a:lt2>
        <a:srgbClr val="E2DDDB"/>
      </a:lt2>
      <a:accent1>
        <a:srgbClr val="056333"/>
      </a:accent1>
      <a:accent2>
        <a:srgbClr val="A6CE39"/>
      </a:accent2>
      <a:accent3>
        <a:srgbClr val="D09B2C"/>
      </a:accent3>
      <a:accent4>
        <a:srgbClr val="F15A22"/>
      </a:accent4>
      <a:accent5>
        <a:srgbClr val="811619"/>
      </a:accent5>
      <a:accent6>
        <a:srgbClr val="00679B"/>
      </a:accent6>
      <a:hlink>
        <a:srgbClr val="A6CE39"/>
      </a:hlink>
      <a:folHlink>
        <a:srgbClr val="D09B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RF_PPT</Template>
  <TotalTime>3986</TotalTime>
  <Words>597</Words>
  <Application>Microsoft Office PowerPoint</Application>
  <PresentationFormat>On-screen Show (4:3)</PresentationFormat>
  <Paragraphs>77</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RF_PPT</vt:lpstr>
      <vt:lpstr>Rainforest Foundation Norway‘s NORAD/CFI program:  Building REDD+ from the bottom up: Civil society as agent for change towards a transformative and sustainable REDD+ </vt:lpstr>
      <vt:lpstr>Thematic category 3:</vt:lpstr>
      <vt:lpstr>Program design</vt:lpstr>
      <vt:lpstr>Program objectives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Hanne Brown</dc:creator>
  <dc:description>Template by addpoint.no</dc:description>
  <cp:lastModifiedBy>Haugh Marianne</cp:lastModifiedBy>
  <cp:revision>57</cp:revision>
  <dcterms:created xsi:type="dcterms:W3CDTF">2012-06-20T08:45:42Z</dcterms:created>
  <dcterms:modified xsi:type="dcterms:W3CDTF">2013-10-24T18:06:44Z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