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95" r:id="rId3"/>
    <p:sldId id="351" r:id="rId4"/>
    <p:sldId id="347" r:id="rId5"/>
    <p:sldId id="352" r:id="rId6"/>
    <p:sldId id="350" r:id="rId7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enovo User" initials="LU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0C0C0"/>
    <a:srgbClr val="777777"/>
    <a:srgbClr val="544BAB"/>
    <a:srgbClr val="25BFCD"/>
    <a:srgbClr val="179A34"/>
    <a:srgbClr val="FFCC00"/>
    <a:srgbClr val="000000"/>
    <a:srgbClr val="D22A00"/>
    <a:srgbClr val="98AD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86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-2676" y="-864"/>
      </p:cViewPr>
      <p:guideLst>
        <p:guide orient="horz" pos="2160"/>
        <p:guide orient="horz" pos="3642"/>
        <p:guide pos="2880"/>
        <p:guide pos="684"/>
        <p:guide pos="4840"/>
        <p:guide pos="479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C8EE61-C03B-45B7-A7F2-E6C008746F3D}" type="datetimeFigureOut">
              <a:rPr lang="en-US" smtClean="0"/>
              <a:pPr/>
              <a:t>11/5/2013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303593-A6B6-4D8C-BF3C-424ECB09AC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5886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D364F0-D30F-43B6-B078-13458FE4EE43}" type="datetimeFigureOut">
              <a:rPr lang="en-US" smtClean="0"/>
              <a:pPr/>
              <a:t>11/5/2013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E02CDA-5BE8-4AC3-91FF-3254E66C69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020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E02CDA-5BE8-4AC3-91FF-3254E66C691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E02CDA-5BE8-4AC3-91FF-3254E66C691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rgbClr val="0078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ound Same Side Corner Rectangle 29"/>
          <p:cNvSpPr/>
          <p:nvPr userDrawn="1"/>
        </p:nvSpPr>
        <p:spPr>
          <a:xfrm rot="5400000">
            <a:off x="2639775" y="-1768060"/>
            <a:ext cx="1816100" cy="7121776"/>
          </a:xfrm>
          <a:prstGeom prst="round2SameRect">
            <a:avLst/>
          </a:prstGeom>
          <a:solidFill>
            <a:srgbClr val="FF503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7" name="Picture 46" descr="art_Globe4a.png"/>
          <p:cNvPicPr>
            <a:picLocks noChangeAspect="1"/>
          </p:cNvPicPr>
          <p:nvPr userDrawn="1"/>
        </p:nvPicPr>
        <p:blipFill>
          <a:blip r:embed="rId2" cstate="print"/>
          <a:srcRect b="49246"/>
          <a:stretch>
            <a:fillRect/>
          </a:stretch>
        </p:blipFill>
        <p:spPr>
          <a:xfrm>
            <a:off x="1423488" y="3682064"/>
            <a:ext cx="6257471" cy="31759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628203" y="1013745"/>
            <a:ext cx="5166360" cy="743404"/>
          </a:xfrm>
        </p:spPr>
        <p:txBody>
          <a:bodyPr>
            <a:normAutofit/>
          </a:bodyPr>
          <a:lstStyle>
            <a:lvl1pPr algn="l">
              <a:defRPr sz="3600" b="1"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8203" y="1920434"/>
            <a:ext cx="4859381" cy="777239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24613"/>
            <a:ext cx="2895600" cy="365125"/>
          </a:xfrm>
        </p:spPr>
        <p:txBody>
          <a:bodyPr/>
          <a:lstStyle/>
          <a:p>
            <a:endParaRPr lang="en-US"/>
          </a:p>
        </p:txBody>
      </p:sp>
      <p:grpSp>
        <p:nvGrpSpPr>
          <p:cNvPr id="60" name="Group 59"/>
          <p:cNvGrpSpPr/>
          <p:nvPr userDrawn="1"/>
        </p:nvGrpSpPr>
        <p:grpSpPr>
          <a:xfrm>
            <a:off x="0" y="6389077"/>
            <a:ext cx="9144000" cy="468923"/>
            <a:chOff x="0" y="6389077"/>
            <a:chExt cx="9144000" cy="468923"/>
          </a:xfrm>
        </p:grpSpPr>
        <p:sp>
          <p:nvSpPr>
            <p:cNvPr id="9" name="Rectangle 8"/>
            <p:cNvSpPr/>
            <p:nvPr/>
          </p:nvSpPr>
          <p:spPr>
            <a:xfrm>
              <a:off x="0" y="6389077"/>
              <a:ext cx="9144000" cy="46892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9" name="Group 58"/>
            <p:cNvGrpSpPr/>
            <p:nvPr userDrawn="1"/>
          </p:nvGrpSpPr>
          <p:grpSpPr>
            <a:xfrm>
              <a:off x="130593" y="6431560"/>
              <a:ext cx="8894120" cy="374904"/>
              <a:chOff x="130593" y="6431560"/>
              <a:chExt cx="8894120" cy="374904"/>
            </a:xfrm>
          </p:grpSpPr>
          <p:pic>
            <p:nvPicPr>
              <p:cNvPr id="29" name="Picture 28" descr="CED_logo.png"/>
              <p:cNvPicPr>
                <a:picLocks noChangeAspect="1"/>
              </p:cNvPicPr>
              <p:nvPr userDrawn="1"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30593" y="6468136"/>
                <a:ext cx="319930" cy="301752"/>
              </a:xfrm>
              <a:prstGeom prst="rect">
                <a:avLst/>
              </a:prstGeom>
            </p:spPr>
          </p:pic>
          <p:pic>
            <p:nvPicPr>
              <p:cNvPr id="32" name="Picture 31" descr="FECOFUN_sm.png"/>
              <p:cNvPicPr>
                <a:picLocks noChangeAspect="1"/>
              </p:cNvPicPr>
              <p:nvPr userDrawn="1"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558398" y="6463564"/>
                <a:ext cx="310896" cy="310896"/>
              </a:xfrm>
              <a:prstGeom prst="rect">
                <a:avLst/>
              </a:prstGeom>
            </p:spPr>
          </p:pic>
          <p:pic>
            <p:nvPicPr>
              <p:cNvPr id="33" name="Picture 32" descr="forest trends.png"/>
              <p:cNvPicPr>
                <a:picLocks noChangeAspect="1"/>
              </p:cNvPicPr>
              <p:nvPr userDrawn="1"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2074525" y="6449848"/>
                <a:ext cx="260252" cy="338328"/>
              </a:xfrm>
              <a:prstGeom prst="rect">
                <a:avLst/>
              </a:prstGeom>
            </p:spPr>
          </p:pic>
          <p:pic>
            <p:nvPicPr>
              <p:cNvPr id="35" name="Picture 34" descr="FPP-logo-sm.jpg"/>
              <p:cNvPicPr>
                <a:picLocks noChangeAspect="1"/>
              </p:cNvPicPr>
              <p:nvPr userDrawn="1"/>
            </p:nvPicPr>
            <p:blipFill>
              <a:blip r:embed="rId6" cstate="print"/>
              <a:srcRect l="1751" t="4464"/>
              <a:stretch>
                <a:fillRect/>
              </a:stretch>
            </p:blipFill>
            <p:spPr>
              <a:xfrm>
                <a:off x="3113833" y="6496711"/>
                <a:ext cx="555926" cy="244602"/>
              </a:xfrm>
              <a:prstGeom prst="rect">
                <a:avLst/>
              </a:prstGeom>
            </p:spPr>
          </p:pic>
          <p:pic>
            <p:nvPicPr>
              <p:cNvPr id="39" name="Picture 38" descr="WAC.png"/>
              <p:cNvPicPr>
                <a:picLocks noChangeAspect="1"/>
              </p:cNvPicPr>
              <p:nvPr userDrawn="1"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4660682" y="6477280"/>
                <a:ext cx="510235" cy="283464"/>
              </a:xfrm>
              <a:prstGeom prst="rect">
                <a:avLst/>
              </a:prstGeom>
            </p:spPr>
          </p:pic>
          <p:pic>
            <p:nvPicPr>
              <p:cNvPr id="40" name="Picture 39" descr="IFRI_Logo.png"/>
              <p:cNvPicPr>
                <a:picLocks noChangeAspect="1"/>
              </p:cNvPicPr>
              <p:nvPr userDrawn="1"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5376148" y="6481852"/>
                <a:ext cx="274320" cy="274320"/>
              </a:xfrm>
              <a:prstGeom prst="rect">
                <a:avLst/>
              </a:prstGeom>
            </p:spPr>
          </p:pic>
          <p:pic>
            <p:nvPicPr>
              <p:cNvPr id="41" name="Picture 40" descr="ACIC.png"/>
              <p:cNvPicPr>
                <a:picLocks noChangeAspect="1"/>
              </p:cNvPicPr>
              <p:nvPr userDrawn="1"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5855699" y="6431560"/>
                <a:ext cx="292425" cy="374904"/>
              </a:xfrm>
              <a:prstGeom prst="rect">
                <a:avLst/>
              </a:prstGeom>
            </p:spPr>
          </p:pic>
          <p:pic>
            <p:nvPicPr>
              <p:cNvPr id="43" name="Picture 42" descr="reco.png"/>
              <p:cNvPicPr>
                <a:picLocks noChangeAspect="1"/>
              </p:cNvPicPr>
              <p:nvPr userDrawn="1"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7226098" y="6481852"/>
                <a:ext cx="548640" cy="274320"/>
              </a:xfrm>
              <a:prstGeom prst="rect">
                <a:avLst/>
              </a:prstGeom>
            </p:spPr>
          </p:pic>
          <p:pic>
            <p:nvPicPr>
              <p:cNvPr id="44" name="Picture 43" descr="samdhana.png"/>
              <p:cNvPicPr>
                <a:picLocks noChangeAspect="1"/>
              </p:cNvPicPr>
              <p:nvPr userDrawn="1"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7979969" y="6495568"/>
                <a:ext cx="501183" cy="246888"/>
              </a:xfrm>
              <a:prstGeom prst="rect">
                <a:avLst/>
              </a:prstGeom>
            </p:spPr>
          </p:pic>
          <p:pic>
            <p:nvPicPr>
              <p:cNvPr id="45" name="Picture 44" descr="tebt.png"/>
              <p:cNvPicPr>
                <a:picLocks noChangeAspect="1"/>
              </p:cNvPicPr>
              <p:nvPr userDrawn="1"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8686385" y="6449848"/>
                <a:ext cx="338328" cy="338328"/>
              </a:xfrm>
              <a:prstGeom prst="rect">
                <a:avLst/>
              </a:prstGeom>
            </p:spPr>
          </p:pic>
          <p:pic>
            <p:nvPicPr>
              <p:cNvPr id="55" name="Picture 54" descr="civic response_small.png"/>
              <p:cNvPicPr>
                <a:picLocks noChangeAspect="1"/>
              </p:cNvPicPr>
              <p:nvPr userDrawn="1"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655754" y="6486424"/>
                <a:ext cx="697413" cy="265176"/>
              </a:xfrm>
              <a:prstGeom prst="rect">
                <a:avLst/>
              </a:prstGeom>
            </p:spPr>
          </p:pic>
          <p:pic>
            <p:nvPicPr>
              <p:cNvPr id="56" name="Picture 55" descr="FPCD Logo sm.png"/>
              <p:cNvPicPr>
                <a:picLocks noChangeAspect="1"/>
              </p:cNvPicPr>
              <p:nvPr userDrawn="1"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2540008" y="6486424"/>
                <a:ext cx="368594" cy="265176"/>
              </a:xfrm>
              <a:prstGeom prst="rect">
                <a:avLst/>
              </a:prstGeom>
            </p:spPr>
          </p:pic>
          <p:pic>
            <p:nvPicPr>
              <p:cNvPr id="57" name="Picture 56" descr="Helvetas_Swissintercooperation_Logo_sm.png"/>
              <p:cNvPicPr>
                <a:picLocks noChangeAspect="1"/>
              </p:cNvPicPr>
              <p:nvPr userDrawn="1"/>
            </p:nvPicPr>
            <p:blipFill>
              <a:blip r:embed="rId15" cstate="print"/>
              <a:stretch>
                <a:fillRect/>
              </a:stretch>
            </p:blipFill>
            <p:spPr>
              <a:xfrm>
                <a:off x="3874990" y="6513856"/>
                <a:ext cx="580461" cy="210312"/>
              </a:xfrm>
              <a:prstGeom prst="rect">
                <a:avLst/>
              </a:prstGeom>
            </p:spPr>
          </p:pic>
          <p:pic>
            <p:nvPicPr>
              <p:cNvPr id="58" name="Picture 57" descr="logoprisma-transparente_sm.png"/>
              <p:cNvPicPr>
                <a:picLocks noChangeAspect="1"/>
              </p:cNvPicPr>
              <p:nvPr userDrawn="1"/>
            </p:nvPicPr>
            <p:blipFill>
              <a:blip r:embed="rId16" cstate="print"/>
              <a:stretch>
                <a:fillRect/>
              </a:stretch>
            </p:blipFill>
            <p:spPr>
              <a:xfrm>
                <a:off x="6353355" y="6527572"/>
                <a:ext cx="667512" cy="182880"/>
              </a:xfrm>
              <a:prstGeom prst="rect">
                <a:avLst/>
              </a:prstGeom>
            </p:spPr>
          </p:pic>
        </p:grpSp>
      </p:grpSp>
      <p:pic>
        <p:nvPicPr>
          <p:cNvPr id="28" name="Picture 27" descr="RRI logo new.png"/>
          <p:cNvPicPr>
            <a:picLocks noChangeAspect="1"/>
          </p:cNvPicPr>
          <p:nvPr userDrawn="1"/>
        </p:nvPicPr>
        <p:blipFill>
          <a:blip r:embed="rId17" cstate="print"/>
          <a:stretch>
            <a:fillRect/>
          </a:stretch>
        </p:blipFill>
        <p:spPr>
          <a:xfrm>
            <a:off x="433033" y="1112253"/>
            <a:ext cx="1038205" cy="1371600"/>
          </a:xfrm>
          <a:prstGeom prst="rect">
            <a:avLst/>
          </a:prstGeom>
        </p:spPr>
      </p:pic>
      <p:sp>
        <p:nvSpPr>
          <p:cNvPr id="34" name="Text Placeholder 33"/>
          <p:cNvSpPr>
            <a:spLocks noGrp="1"/>
          </p:cNvSpPr>
          <p:nvPr>
            <p:ph type="body" sz="quarter" idx="12"/>
          </p:nvPr>
        </p:nvSpPr>
        <p:spPr>
          <a:xfrm>
            <a:off x="4572000" y="3017520"/>
            <a:ext cx="4251960" cy="2227263"/>
          </a:xfrm>
        </p:spPr>
        <p:txBody>
          <a:bodyPr/>
          <a:lstStyle>
            <a:lvl1pPr algn="r">
              <a:buNone/>
              <a:defRPr>
                <a:solidFill>
                  <a:srgbClr val="FFFFFF"/>
                </a:solidFill>
                <a:latin typeface="+mn-lt"/>
              </a:defRPr>
            </a:lvl1pPr>
            <a:lvl2pPr algn="r">
              <a:buNone/>
              <a:defRPr>
                <a:solidFill>
                  <a:srgbClr val="FFFFFF"/>
                </a:solidFill>
                <a:latin typeface="+mn-lt"/>
              </a:defRPr>
            </a:lvl2pPr>
            <a:lvl3pPr algn="r">
              <a:buNone/>
              <a:defRPr>
                <a:solidFill>
                  <a:srgbClr val="FFFFFF"/>
                </a:solidFill>
                <a:latin typeface="+mn-lt"/>
              </a:defRPr>
            </a:lvl3pPr>
            <a:lvl4pPr algn="r">
              <a:buNone/>
              <a:defRPr>
                <a:solidFill>
                  <a:srgbClr val="FFFFFF"/>
                </a:solidFill>
                <a:latin typeface="+mn-lt"/>
              </a:defRPr>
            </a:lvl4pPr>
            <a:lvl5pPr algn="r">
              <a:buNone/>
              <a:defRPr>
                <a:solidFill>
                  <a:srgbClr val="FFFFFF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36" name="Straight Connector 35"/>
          <p:cNvCxnSpPr/>
          <p:nvPr userDrawn="1"/>
        </p:nvCxnSpPr>
        <p:spPr>
          <a:xfrm>
            <a:off x="1868958" y="1826707"/>
            <a:ext cx="5217642" cy="1588"/>
          </a:xfrm>
          <a:prstGeom prst="line">
            <a:avLst/>
          </a:prstGeom>
          <a:ln w="6350" cap="flat" cmpd="sng" algn="ctr">
            <a:solidFill>
              <a:srgbClr val="FFFFFF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hands graphic from al copy.png"/>
          <p:cNvPicPr>
            <a:picLocks noChangeAspect="1"/>
          </p:cNvPicPr>
          <p:nvPr userDrawn="1"/>
        </p:nvPicPr>
        <p:blipFill>
          <a:blip r:embed="rId2" cstate="print"/>
          <a:srcRect r="20641"/>
          <a:stretch>
            <a:fillRect/>
          </a:stretch>
        </p:blipFill>
        <p:spPr>
          <a:xfrm>
            <a:off x="6843647" y="1530280"/>
            <a:ext cx="2300353" cy="45217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2546" y="1572261"/>
            <a:ext cx="6809467" cy="596174"/>
          </a:xfrm>
        </p:spPr>
        <p:txBody>
          <a:bodyPr anchor="t">
            <a:normAutofit/>
          </a:bodyPr>
          <a:lstStyle>
            <a:lvl1pPr algn="l">
              <a:defRPr sz="2400" b="1" cap="all">
                <a:solidFill>
                  <a:srgbClr val="FF503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319347" y="2020254"/>
            <a:ext cx="5617029" cy="1101769"/>
          </a:xfrm>
        </p:spPr>
        <p:txBody>
          <a:bodyPr anchor="t" anchorCtr="0">
            <a:noAutofit/>
          </a:bodyPr>
          <a:lstStyle>
            <a:lvl1pPr marL="0" indent="0">
              <a:buNone/>
              <a:defRPr sz="3600">
                <a:solidFill>
                  <a:srgbClr val="00789F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B9DD0-7A54-43D0-BBC1-D0E950E4E4B1}" type="datetime4">
              <a:rPr lang="en-US" smtClean="0"/>
              <a:pPr/>
              <a:t>November 5,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2AA4A-657E-458D-A006-9A78E21EAE7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ound Same Side Corner Rectangle 6"/>
          <p:cNvSpPr/>
          <p:nvPr userDrawn="1"/>
        </p:nvSpPr>
        <p:spPr>
          <a:xfrm rot="5400000">
            <a:off x="132861" y="87278"/>
            <a:ext cx="1092197" cy="1357922"/>
          </a:xfrm>
          <a:prstGeom prst="round2SameRect">
            <a:avLst/>
          </a:prstGeom>
          <a:solidFill>
            <a:srgbClr val="FF503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 userDrawn="1">
            <p:ph type="body" sz="quarter" idx="13"/>
          </p:nvPr>
        </p:nvSpPr>
        <p:spPr>
          <a:xfrm>
            <a:off x="1306421" y="3429000"/>
            <a:ext cx="5368925" cy="27098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6693003" y="1367692"/>
            <a:ext cx="2861295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7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2</a:t>
            </a:r>
            <a:endParaRPr lang="en-US" sz="2870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 rot="5400000">
            <a:off x="8358767" y="765444"/>
            <a:ext cx="477898" cy="1588"/>
          </a:xfrm>
          <a:prstGeom prst="line">
            <a:avLst/>
          </a:prstGeom>
          <a:ln w="12700" cap="flat" cmpd="sng" algn="ctr">
            <a:solidFill>
              <a:srgbClr val="FF503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RRI logo new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01630" y="356047"/>
            <a:ext cx="616001" cy="813816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ection Header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hands graphic from al copy.png"/>
          <p:cNvPicPr>
            <a:picLocks noChangeAspect="1"/>
          </p:cNvPicPr>
          <p:nvPr userDrawn="1"/>
        </p:nvPicPr>
        <p:blipFill>
          <a:blip r:embed="rId2" cstate="print"/>
          <a:srcRect r="20641"/>
          <a:stretch>
            <a:fillRect/>
          </a:stretch>
        </p:blipFill>
        <p:spPr>
          <a:xfrm>
            <a:off x="6843647" y="1530280"/>
            <a:ext cx="2300353" cy="45217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2546" y="1572261"/>
            <a:ext cx="6809467" cy="596174"/>
          </a:xfrm>
        </p:spPr>
        <p:txBody>
          <a:bodyPr anchor="t">
            <a:normAutofit/>
          </a:bodyPr>
          <a:lstStyle>
            <a:lvl1pPr algn="l">
              <a:defRPr sz="2400" b="1" cap="all">
                <a:solidFill>
                  <a:srgbClr val="FF503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319347" y="2020254"/>
            <a:ext cx="5617029" cy="1101769"/>
          </a:xfrm>
        </p:spPr>
        <p:txBody>
          <a:bodyPr anchor="t" anchorCtr="0">
            <a:noAutofit/>
          </a:bodyPr>
          <a:lstStyle>
            <a:lvl1pPr marL="0" indent="0">
              <a:buNone/>
              <a:defRPr sz="3600">
                <a:solidFill>
                  <a:srgbClr val="00789F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B9DD0-7A54-43D0-BBC1-D0E950E4E4B1}" type="datetime4">
              <a:rPr lang="en-US" smtClean="0"/>
              <a:pPr/>
              <a:t>November 5,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2AA4A-657E-458D-A006-9A78E21EAE7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ound Same Side Corner Rectangle 6"/>
          <p:cNvSpPr/>
          <p:nvPr userDrawn="1"/>
        </p:nvSpPr>
        <p:spPr>
          <a:xfrm rot="5400000">
            <a:off x="132861" y="87278"/>
            <a:ext cx="1092197" cy="1357922"/>
          </a:xfrm>
          <a:prstGeom prst="round2SameRect">
            <a:avLst/>
          </a:prstGeom>
          <a:solidFill>
            <a:srgbClr val="FF503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 userDrawn="1">
            <p:ph type="body" sz="quarter" idx="13"/>
          </p:nvPr>
        </p:nvSpPr>
        <p:spPr>
          <a:xfrm>
            <a:off x="1306421" y="3429000"/>
            <a:ext cx="5368925" cy="27098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 rot="5400000">
            <a:off x="8358767" y="765444"/>
            <a:ext cx="477898" cy="1588"/>
          </a:xfrm>
          <a:prstGeom prst="line">
            <a:avLst/>
          </a:prstGeom>
          <a:ln w="12700" cap="flat" cmpd="sng" algn="ctr">
            <a:solidFill>
              <a:srgbClr val="FF503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 userDrawn="1"/>
        </p:nvSpPr>
        <p:spPr>
          <a:xfrm>
            <a:off x="6663697" y="1367692"/>
            <a:ext cx="2480304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7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3</a:t>
            </a:r>
            <a:endParaRPr lang="en-US" sz="2870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pic>
        <p:nvPicPr>
          <p:cNvPr id="18" name="Picture 17" descr="RRI logo new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01630" y="356047"/>
            <a:ext cx="616001" cy="813816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7BE25-B33B-4AD6-82A3-91D086681BB3}" type="datetime4">
              <a:rPr lang="en-US" smtClean="0"/>
              <a:pPr/>
              <a:t>November 5, 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2AA4A-657E-458D-A006-9A78E21EAE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A425-FD05-4701-A28E-86953061FB25}" type="datetime4">
              <a:rPr lang="en-US" smtClean="0"/>
              <a:pPr/>
              <a:t>November 5, 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2AA4A-657E-458D-A006-9A78E21EAE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B57C5-1F7C-4569-B323-47E6CD90C516}" type="datetime4">
              <a:rPr lang="en-US" smtClean="0"/>
              <a:pPr/>
              <a:t>November 5, 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2AA4A-657E-458D-A006-9A78E21EAE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6812B-FB91-461E-965B-2CE9EB45FB4E}" type="datetime4">
              <a:rPr lang="en-US" smtClean="0"/>
              <a:pPr/>
              <a:t>November 5, 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2AA4A-657E-458D-A006-9A78E21EAE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262E1-2522-4E3A-892F-9B3ADE815032}" type="datetime4">
              <a:rPr lang="en-US" smtClean="0"/>
              <a:pPr/>
              <a:t>November 5, 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2AA4A-657E-458D-A006-9A78E21EAE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7B9B0-13FB-4B08-9656-531EDF17CD0E}" type="datetime4">
              <a:rPr lang="en-US" smtClean="0"/>
              <a:pPr/>
              <a:t>November 5, 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2AA4A-657E-458D-A006-9A78E21EAE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447C1-838B-4E6C-958A-DAAD7C666685}" type="datetime4">
              <a:rPr lang="en-US" smtClean="0"/>
              <a:pPr/>
              <a:t>November 5,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2AA4A-657E-458D-A006-9A78E21EAE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249BF-E79B-48F6-BC46-65E2B782782C}" type="datetime4">
              <a:rPr lang="en-US" smtClean="0"/>
              <a:pPr/>
              <a:t>November 5,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2AA4A-657E-458D-A006-9A78E21EAE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E1362-2D37-43AB-BB9E-057373F770DF}" type="datetime4">
              <a:rPr lang="en-US" smtClean="0"/>
              <a:pPr/>
              <a:t>November 5,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2AA4A-657E-458D-A006-9A78E21EAE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_green">
    <p:bg>
      <p:bgPr>
        <a:solidFill>
          <a:srgbClr val="D2E0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EE3EB041-0E32-42E3-A3EF-F797C32F8F9E}" type="datetime4">
              <a:rPr lang="en-US" smtClean="0"/>
              <a:pPr/>
              <a:t>November 5, 2013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0EF2AA4A-657E-458D-A006-9A78E21EAE7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7096" y="561703"/>
            <a:ext cx="6008915" cy="726891"/>
          </a:xfrm>
        </p:spPr>
        <p:txBody>
          <a:bodyPr anchor="t" anchorCtr="0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7096" y="1600200"/>
            <a:ext cx="7315200" cy="4525963"/>
          </a:xfrm>
        </p:spPr>
        <p:txBody>
          <a:bodyPr>
            <a:normAutofit/>
          </a:bodyPr>
          <a:lstStyle>
            <a:lvl1pPr>
              <a:buNone/>
              <a:defRPr sz="2800"/>
            </a:lvl1pPr>
            <a:lvl2pPr>
              <a:buNone/>
              <a:defRPr sz="2800"/>
            </a:lvl2pPr>
            <a:lvl3pPr>
              <a:buNone/>
              <a:defRPr sz="2800"/>
            </a:lvl3pPr>
            <a:lvl4pPr>
              <a:buNone/>
              <a:defRPr sz="2800"/>
            </a:lvl4pPr>
            <a:lvl5pPr>
              <a:buNone/>
              <a:defRPr sz="2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201510" y="340180"/>
            <a:ext cx="5918200" cy="325438"/>
          </a:xfrm>
        </p:spPr>
        <p:txBody>
          <a:bodyPr>
            <a:noAutofit/>
          </a:bodyPr>
          <a:lstStyle>
            <a:lvl1pPr marL="0" indent="0" algn="l">
              <a:defRPr sz="1400" b="1">
                <a:solidFill>
                  <a:srgbClr val="000000"/>
                </a:solidFill>
                <a:latin typeface="+mn-lt"/>
              </a:defRPr>
            </a:lvl1pPr>
            <a:lvl2pPr algn="l">
              <a:defRPr sz="1400" b="1">
                <a:solidFill>
                  <a:srgbClr val="000000"/>
                </a:solidFill>
                <a:latin typeface="+mn-lt"/>
              </a:defRPr>
            </a:lvl2pPr>
            <a:lvl3pPr algn="l">
              <a:defRPr sz="1400" b="1">
                <a:solidFill>
                  <a:srgbClr val="000000"/>
                </a:solidFill>
                <a:latin typeface="+mn-lt"/>
              </a:defRPr>
            </a:lvl3pPr>
            <a:lvl4pPr algn="l">
              <a:defRPr sz="1400" b="1">
                <a:solidFill>
                  <a:srgbClr val="000000"/>
                </a:solidFill>
                <a:latin typeface="+mn-lt"/>
              </a:defRPr>
            </a:lvl4pPr>
            <a:lvl5pPr algn="l">
              <a:defRPr sz="1400" b="1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 rot="5400000">
            <a:off x="8358767" y="765444"/>
            <a:ext cx="477898" cy="1588"/>
          </a:xfrm>
          <a:prstGeom prst="line">
            <a:avLst/>
          </a:prstGeom>
          <a:ln w="127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and Content_teal_bar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 Same Side Corner Rectangle 9"/>
          <p:cNvSpPr/>
          <p:nvPr userDrawn="1"/>
        </p:nvSpPr>
        <p:spPr>
          <a:xfrm rot="5400000">
            <a:off x="3103035" y="-2882896"/>
            <a:ext cx="1092197" cy="7298269"/>
          </a:xfrm>
          <a:prstGeom prst="round2SameRect">
            <a:avLst/>
          </a:prstGeom>
          <a:solidFill>
            <a:srgbClr val="00789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EE3EB041-0E32-42E3-A3EF-F797C32F8F9E}" type="datetime4">
              <a:rPr lang="en-US" smtClean="0"/>
              <a:pPr/>
              <a:t>November 5, 2013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0EF2AA4A-657E-458D-A006-9A78E21EAE7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7096" y="326573"/>
            <a:ext cx="6008915" cy="857518"/>
          </a:xfr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400" kern="1200" dirty="0" smtClean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7096" y="2926077"/>
            <a:ext cx="7445830" cy="2925763"/>
          </a:xfrm>
        </p:spPr>
        <p:txBody>
          <a:bodyPr>
            <a:normAutofit/>
          </a:bodyPr>
          <a:lstStyle>
            <a:lvl1pPr>
              <a:buNone/>
              <a:defRPr sz="2800"/>
            </a:lvl1pPr>
            <a:lvl2pPr>
              <a:buNone/>
              <a:defRPr sz="2800"/>
            </a:lvl2pPr>
            <a:lvl3pPr>
              <a:buNone/>
              <a:defRPr sz="2800"/>
            </a:lvl3pPr>
            <a:lvl4pPr>
              <a:buNone/>
              <a:defRPr sz="2800"/>
            </a:lvl4pPr>
            <a:lvl5pPr>
              <a:buNone/>
              <a:defRPr sz="2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32547" y="6356350"/>
            <a:ext cx="2895600" cy="365125"/>
          </a:xfrm>
        </p:spPr>
        <p:txBody>
          <a:bodyPr/>
          <a:lstStyle>
            <a:lvl1pPr algn="l">
              <a:defRPr>
                <a:solidFill>
                  <a:srgbClr val="969696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/>
              <a:t>RRI Report, 2011-2012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 rot="5400000">
            <a:off x="8358767" y="765444"/>
            <a:ext cx="477898" cy="1588"/>
          </a:xfrm>
          <a:prstGeom prst="line">
            <a:avLst/>
          </a:prstGeom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 rot="5400000">
            <a:off x="8354413" y="774152"/>
            <a:ext cx="477898" cy="1588"/>
          </a:xfrm>
          <a:prstGeom prst="line">
            <a:avLst/>
          </a:prstGeom>
          <a:ln w="12700" cap="flat" cmpd="sng" algn="ctr">
            <a:solidFill>
              <a:srgbClr val="FF503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1266733" y="1698896"/>
            <a:ext cx="7446963" cy="1135063"/>
          </a:xfrm>
        </p:spPr>
        <p:txBody>
          <a:bodyPr>
            <a:noAutofit/>
          </a:bodyPr>
          <a:lstStyle>
            <a:lvl1pPr>
              <a:buNone/>
              <a:defRPr sz="2800">
                <a:solidFill>
                  <a:srgbClr val="FF5031"/>
                </a:solidFill>
                <a:latin typeface="+mn-lt"/>
              </a:defRPr>
            </a:lvl1pPr>
            <a:lvl2pPr>
              <a:buNone/>
              <a:defRPr sz="2800">
                <a:solidFill>
                  <a:srgbClr val="FF5031"/>
                </a:solidFill>
                <a:latin typeface="+mn-lt"/>
              </a:defRPr>
            </a:lvl2pPr>
            <a:lvl3pPr>
              <a:buNone/>
              <a:defRPr sz="2800">
                <a:solidFill>
                  <a:srgbClr val="FF5031"/>
                </a:solidFill>
                <a:latin typeface="+mn-lt"/>
              </a:defRPr>
            </a:lvl3pPr>
            <a:lvl4pPr>
              <a:buNone/>
              <a:defRPr sz="2800">
                <a:solidFill>
                  <a:srgbClr val="FF5031"/>
                </a:solidFill>
                <a:latin typeface="+mn-lt"/>
              </a:defRPr>
            </a:lvl4pPr>
            <a:lvl5pPr>
              <a:buNone/>
              <a:defRPr sz="2800">
                <a:solidFill>
                  <a:srgbClr val="FF5031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3" name="Picture 12" descr="RRI logo new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01630" y="356047"/>
            <a:ext cx="616001" cy="813816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and Content_subhead_orang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Same Side Corner Rectangle 11"/>
          <p:cNvSpPr/>
          <p:nvPr userDrawn="1"/>
        </p:nvSpPr>
        <p:spPr>
          <a:xfrm rot="5400000">
            <a:off x="3103035" y="-2880360"/>
            <a:ext cx="1092197" cy="7298269"/>
          </a:xfrm>
          <a:prstGeom prst="round2SameRect">
            <a:avLst/>
          </a:prstGeom>
          <a:solidFill>
            <a:srgbClr val="FF503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EE3EB041-0E32-42E3-A3EF-F797C32F8F9E}" type="datetime4">
              <a:rPr lang="en-US" smtClean="0"/>
              <a:pPr/>
              <a:t>November 5, 2013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5031"/>
                </a:solidFill>
              </a:defRPr>
            </a:lvl1pPr>
          </a:lstStyle>
          <a:p>
            <a:fld id="{0EF2AA4A-657E-458D-A006-9A78E21EAE7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7096" y="2926077"/>
            <a:ext cx="7445830" cy="2925763"/>
          </a:xfrm>
        </p:spPr>
        <p:txBody>
          <a:bodyPr>
            <a:normAutofit/>
          </a:bodyPr>
          <a:lstStyle>
            <a:lvl1pPr>
              <a:buNone/>
              <a:defRPr sz="2800"/>
            </a:lvl1pPr>
            <a:lvl2pPr>
              <a:buNone/>
              <a:defRPr sz="2800"/>
            </a:lvl2pPr>
            <a:lvl3pPr>
              <a:buNone/>
              <a:defRPr sz="2800"/>
            </a:lvl3pPr>
            <a:lvl4pPr>
              <a:buNone/>
              <a:defRPr sz="2800"/>
            </a:lvl4pPr>
            <a:lvl5pPr>
              <a:buNone/>
              <a:defRPr sz="2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32547" y="6356350"/>
            <a:ext cx="2895600" cy="365125"/>
          </a:xfrm>
        </p:spPr>
        <p:txBody>
          <a:bodyPr/>
          <a:lstStyle>
            <a:lvl1pPr algn="l">
              <a:defRPr>
                <a:solidFill>
                  <a:srgbClr val="969696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/>
              <a:t>RRI Report, 2011-2012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 rot="5400000">
            <a:off x="8358767" y="765444"/>
            <a:ext cx="477898" cy="1588"/>
          </a:xfrm>
          <a:prstGeom prst="line">
            <a:avLst/>
          </a:prstGeom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 rot="5400000">
            <a:off x="8354413" y="774152"/>
            <a:ext cx="477898" cy="1588"/>
          </a:xfrm>
          <a:prstGeom prst="line">
            <a:avLst/>
          </a:prstGeom>
          <a:ln w="12700" cap="flat" cmpd="sng" algn="ctr">
            <a:solidFill>
              <a:srgbClr val="FF503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1266733" y="1698896"/>
            <a:ext cx="7446963" cy="1135063"/>
          </a:xfrm>
        </p:spPr>
        <p:txBody>
          <a:bodyPr>
            <a:noAutofit/>
          </a:bodyPr>
          <a:lstStyle>
            <a:lvl1pPr>
              <a:buNone/>
              <a:defRPr sz="2800">
                <a:solidFill>
                  <a:srgbClr val="FF5031"/>
                </a:solidFill>
                <a:latin typeface="+mn-lt"/>
              </a:defRPr>
            </a:lvl1pPr>
            <a:lvl2pPr>
              <a:buNone/>
              <a:defRPr sz="2800">
                <a:solidFill>
                  <a:srgbClr val="FF5031"/>
                </a:solidFill>
                <a:latin typeface="+mn-lt"/>
              </a:defRPr>
            </a:lvl2pPr>
            <a:lvl3pPr>
              <a:buNone/>
              <a:defRPr sz="2800">
                <a:solidFill>
                  <a:srgbClr val="FF5031"/>
                </a:solidFill>
                <a:latin typeface="+mn-lt"/>
              </a:defRPr>
            </a:lvl3pPr>
            <a:lvl4pPr>
              <a:buNone/>
              <a:defRPr sz="2800">
                <a:solidFill>
                  <a:srgbClr val="FF5031"/>
                </a:solidFill>
                <a:latin typeface="+mn-lt"/>
              </a:defRPr>
            </a:lvl4pPr>
            <a:lvl5pPr>
              <a:buNone/>
              <a:defRPr sz="2800">
                <a:solidFill>
                  <a:srgbClr val="FF5031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267096" y="561703"/>
            <a:ext cx="6008915" cy="726891"/>
          </a:xfrm>
        </p:spPr>
        <p:txBody>
          <a:bodyPr anchor="t" anchorCtr="0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201510" y="340180"/>
            <a:ext cx="5918200" cy="325438"/>
          </a:xfrm>
        </p:spPr>
        <p:txBody>
          <a:bodyPr>
            <a:noAutofit/>
          </a:bodyPr>
          <a:lstStyle>
            <a:lvl1pPr marL="0" indent="0" algn="l">
              <a:defRPr sz="1400" b="1">
                <a:latin typeface="+mn-lt"/>
              </a:defRPr>
            </a:lvl1pPr>
            <a:lvl2pPr algn="l">
              <a:defRPr sz="1400" b="1">
                <a:latin typeface="+mn-lt"/>
              </a:defRPr>
            </a:lvl2pPr>
            <a:lvl3pPr algn="l">
              <a:defRPr sz="1400" b="1">
                <a:latin typeface="+mn-lt"/>
              </a:defRPr>
            </a:lvl3pPr>
            <a:lvl4pPr algn="l">
              <a:defRPr sz="1400" b="1">
                <a:latin typeface="+mn-lt"/>
              </a:defRPr>
            </a:lvl4pPr>
            <a:lvl5pPr algn="l">
              <a:defRPr sz="1400" b="1"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8" name="Picture 17" descr="RRI logo new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01630" y="356047"/>
            <a:ext cx="616001" cy="813816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_blue">
    <p:bg>
      <p:bgPr>
        <a:solidFill>
          <a:srgbClr val="0078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540153" y="1914768"/>
            <a:ext cx="7932616" cy="4493846"/>
          </a:xfrm>
          <a:prstGeom prst="rect">
            <a:avLst/>
          </a:prstGeom>
          <a:solidFill>
            <a:srgbClr val="FFFFFF">
              <a:alpha val="37000"/>
            </a:srgbClr>
          </a:solidFill>
          <a:ln>
            <a:noFill/>
          </a:ln>
          <a:effectLst>
            <a:outerShdw blurRad="50800" dist="38100" dir="2700000" algn="br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EB041-0E32-42E3-A3EF-F797C32F8F9E}" type="datetime4">
              <a:rPr lang="en-US" smtClean="0"/>
              <a:pPr/>
              <a:t>November 5, 2013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EF2AA4A-657E-458D-A006-9A78E21EAE7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7096" y="326569"/>
            <a:ext cx="6008915" cy="862151"/>
          </a:xfrm>
        </p:spPr>
        <p:txBody>
          <a:bodyPr anchor="ctr" anchorCtr="0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705939" y="1945598"/>
            <a:ext cx="7707313" cy="601662"/>
          </a:xfrm>
        </p:spPr>
        <p:txBody>
          <a:bodyPr>
            <a:noAutofit/>
          </a:bodyPr>
          <a:lstStyle>
            <a:lvl1pPr>
              <a:buNone/>
              <a:defRPr sz="2400">
                <a:solidFill>
                  <a:srgbClr val="FFFFFF"/>
                </a:solidFill>
                <a:latin typeface="+mn-lt"/>
              </a:defRPr>
            </a:lvl1pPr>
            <a:lvl2pPr>
              <a:buNone/>
              <a:defRPr sz="2400">
                <a:solidFill>
                  <a:srgbClr val="FFFFFF"/>
                </a:solidFill>
                <a:latin typeface="+mn-lt"/>
              </a:defRPr>
            </a:lvl2pPr>
            <a:lvl3pPr>
              <a:buNone/>
              <a:defRPr sz="2400">
                <a:solidFill>
                  <a:srgbClr val="FFFFFF"/>
                </a:solidFill>
                <a:latin typeface="+mn-lt"/>
              </a:defRPr>
            </a:lvl3pPr>
            <a:lvl4pPr>
              <a:buNone/>
              <a:defRPr sz="2400">
                <a:solidFill>
                  <a:srgbClr val="FFFFFF"/>
                </a:solidFill>
                <a:latin typeface="+mn-lt"/>
              </a:defRPr>
            </a:lvl4pPr>
            <a:lvl5pPr>
              <a:buNone/>
              <a:defRPr sz="2400">
                <a:solidFill>
                  <a:srgbClr val="FFFFFF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692150" y="2703513"/>
            <a:ext cx="7772400" cy="3684587"/>
          </a:xfrm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_right_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 Same Side Corner Rectangle 8"/>
          <p:cNvSpPr/>
          <p:nvPr userDrawn="1"/>
        </p:nvSpPr>
        <p:spPr>
          <a:xfrm rot="16200000">
            <a:off x="5143501" y="2212730"/>
            <a:ext cx="4435230" cy="3565770"/>
          </a:xfrm>
          <a:prstGeom prst="round2SameRect">
            <a:avLst/>
          </a:prstGeom>
          <a:solidFill>
            <a:srgbClr val="FF503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 Same Side Corner Rectangle 6"/>
          <p:cNvSpPr/>
          <p:nvPr userDrawn="1"/>
        </p:nvSpPr>
        <p:spPr>
          <a:xfrm rot="5400000">
            <a:off x="132861" y="87278"/>
            <a:ext cx="1092197" cy="1357922"/>
          </a:xfrm>
          <a:prstGeom prst="round2SameRect">
            <a:avLst/>
          </a:prstGeom>
          <a:solidFill>
            <a:srgbClr val="FF503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4297" y="283072"/>
            <a:ext cx="5551714" cy="96633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003074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E1362-2D37-43AB-BB9E-057373F770DF}" type="datetime4">
              <a:rPr lang="en-US" smtClean="0"/>
              <a:pPr/>
              <a:t>November 5,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2AA4A-657E-458D-A006-9A78E21EAE7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799864" y="1998663"/>
            <a:ext cx="3200400" cy="836612"/>
          </a:xfrm>
        </p:spPr>
        <p:txBody>
          <a:bodyPr>
            <a:noAutofit/>
          </a:bodyPr>
          <a:lstStyle>
            <a:lvl1pPr>
              <a:defRPr sz="2000" i="1"/>
            </a:lvl1pPr>
            <a:lvl2pPr>
              <a:defRPr sz="2000" i="1"/>
            </a:lvl2pPr>
            <a:lvl3pPr>
              <a:defRPr sz="2000" i="1"/>
            </a:lvl3pPr>
            <a:lvl4pPr>
              <a:defRPr sz="2000" i="1"/>
            </a:lvl4pPr>
            <a:lvl5pPr>
              <a:defRPr sz="2000" i="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5799864" y="2730365"/>
            <a:ext cx="3187382" cy="3435350"/>
          </a:xfrm>
        </p:spPr>
        <p:txBody>
          <a:bodyPr>
            <a:normAutofit/>
          </a:bodyPr>
          <a:lstStyle>
            <a:lvl1pPr>
              <a:defRPr sz="1500" i="1">
                <a:solidFill>
                  <a:srgbClr val="FFFFFF"/>
                </a:solidFill>
              </a:defRPr>
            </a:lvl1pPr>
            <a:lvl2pPr>
              <a:defRPr sz="1500" i="1">
                <a:solidFill>
                  <a:srgbClr val="FFFFFF"/>
                </a:solidFill>
              </a:defRPr>
            </a:lvl2pPr>
            <a:lvl3pPr>
              <a:defRPr sz="1500" i="1">
                <a:solidFill>
                  <a:srgbClr val="FFFFFF"/>
                </a:solidFill>
              </a:defRPr>
            </a:lvl3pPr>
            <a:lvl4pPr>
              <a:defRPr sz="1500" i="1">
                <a:solidFill>
                  <a:srgbClr val="FFFFFF"/>
                </a:solidFill>
              </a:defRPr>
            </a:lvl4pPr>
            <a:lvl5pPr>
              <a:defRPr sz="1500" i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 rot="5400000">
            <a:off x="8358767" y="765444"/>
            <a:ext cx="477898" cy="1588"/>
          </a:xfrm>
          <a:prstGeom prst="line">
            <a:avLst/>
          </a:prstGeom>
          <a:ln w="12700" cap="flat" cmpd="sng" algn="ctr">
            <a:solidFill>
              <a:srgbClr val="FF503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RRI logo new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01630" y="356047"/>
            <a:ext cx="616001" cy="813816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and Content_teal back box">
    <p:bg>
      <p:bgPr>
        <a:solidFill>
          <a:schemeClr val="bg1">
            <a:alpha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 Same Side Corner Rectangle 8"/>
          <p:cNvSpPr/>
          <p:nvPr userDrawn="1"/>
        </p:nvSpPr>
        <p:spPr>
          <a:xfrm rot="16200000">
            <a:off x="5143501" y="2212730"/>
            <a:ext cx="4435230" cy="3565770"/>
          </a:xfrm>
          <a:prstGeom prst="round2Same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 Same Side Corner Rectangle 6"/>
          <p:cNvSpPr/>
          <p:nvPr userDrawn="1"/>
        </p:nvSpPr>
        <p:spPr>
          <a:xfrm rot="5400000">
            <a:off x="132861" y="87278"/>
            <a:ext cx="1092197" cy="1357922"/>
          </a:xfrm>
          <a:prstGeom prst="round2SameRect">
            <a:avLst/>
          </a:prstGeom>
          <a:solidFill>
            <a:srgbClr val="FF503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4297" y="204694"/>
            <a:ext cx="5551714" cy="111465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003074" cy="4525963"/>
          </a:xfrm>
        </p:spPr>
        <p:txBody>
          <a:bodyPr/>
          <a:lstStyle>
            <a:lvl1pPr>
              <a:buClr>
                <a:srgbClr val="000000"/>
              </a:buClr>
              <a:defRPr>
                <a:solidFill>
                  <a:srgbClr val="FFFFFF"/>
                </a:solidFill>
              </a:defRPr>
            </a:lvl1pPr>
            <a:lvl2pPr>
              <a:buClr>
                <a:srgbClr val="000000"/>
              </a:buClr>
              <a:defRPr>
                <a:solidFill>
                  <a:srgbClr val="FFFFFF"/>
                </a:solidFill>
              </a:defRPr>
            </a:lvl2pPr>
            <a:lvl3pPr>
              <a:buClr>
                <a:srgbClr val="000000"/>
              </a:buClr>
              <a:defRPr>
                <a:solidFill>
                  <a:srgbClr val="FFFFFF"/>
                </a:solidFill>
              </a:defRPr>
            </a:lvl3pPr>
            <a:lvl4pPr>
              <a:buClr>
                <a:srgbClr val="000000"/>
              </a:buClr>
              <a:defRPr>
                <a:solidFill>
                  <a:srgbClr val="FFFFFF"/>
                </a:solidFill>
              </a:defRPr>
            </a:lvl4pPr>
            <a:lvl5pPr>
              <a:buClr>
                <a:srgbClr val="000000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E1362-2D37-43AB-BB9E-057373F770DF}" type="datetime4">
              <a:rPr lang="en-US" smtClean="0"/>
              <a:pPr/>
              <a:t>November 5,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EF2AA4A-657E-458D-A006-9A78E21EAE7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008872" y="1868033"/>
            <a:ext cx="3147933" cy="836612"/>
          </a:xfrm>
        </p:spPr>
        <p:txBody>
          <a:bodyPr>
            <a:noAutofit/>
          </a:bodyPr>
          <a:lstStyle>
            <a:lvl1pPr marL="0" indent="0">
              <a:buNone/>
              <a:defRPr sz="2000" i="1"/>
            </a:lvl1pPr>
            <a:lvl2pPr>
              <a:buNone/>
              <a:defRPr sz="2000" i="1"/>
            </a:lvl2pPr>
            <a:lvl3pPr>
              <a:buNone/>
              <a:defRPr sz="2000" i="1"/>
            </a:lvl3pPr>
            <a:lvl4pPr>
              <a:buNone/>
              <a:defRPr sz="2000" i="1"/>
            </a:lvl4pPr>
            <a:lvl5pPr>
              <a:buNone/>
              <a:defRPr sz="2000"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6008872" y="2299286"/>
            <a:ext cx="3135128" cy="3435350"/>
          </a:xfrm>
        </p:spPr>
        <p:txBody>
          <a:bodyPr>
            <a:normAutofit/>
          </a:bodyPr>
          <a:lstStyle>
            <a:lvl1pPr marL="0" indent="0">
              <a:buNone/>
              <a:defRPr sz="1500" i="1">
                <a:solidFill>
                  <a:srgbClr val="FFFFFF"/>
                </a:solidFill>
              </a:defRPr>
            </a:lvl1pPr>
            <a:lvl2pPr>
              <a:buNone/>
              <a:defRPr sz="1500" i="1">
                <a:solidFill>
                  <a:srgbClr val="FFFFFF"/>
                </a:solidFill>
              </a:defRPr>
            </a:lvl2pPr>
            <a:lvl3pPr>
              <a:buNone/>
              <a:defRPr sz="1500" i="1">
                <a:solidFill>
                  <a:srgbClr val="FFFFFF"/>
                </a:solidFill>
              </a:defRPr>
            </a:lvl3pPr>
            <a:lvl4pPr>
              <a:buNone/>
              <a:defRPr sz="1500" i="1">
                <a:solidFill>
                  <a:srgbClr val="FFFFFF"/>
                </a:solidFill>
              </a:defRPr>
            </a:lvl4pPr>
            <a:lvl5pPr>
              <a:buNone/>
              <a:defRPr sz="1500" i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 rot="5400000">
            <a:off x="8358767" y="765444"/>
            <a:ext cx="477898" cy="1588"/>
          </a:xfrm>
          <a:prstGeom prst="line">
            <a:avLst/>
          </a:prstGeom>
          <a:ln w="12700" cap="flat" cmpd="sng" algn="ctr">
            <a:solidFill>
              <a:srgbClr val="FF503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RRI logo new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01630" y="356047"/>
            <a:ext cx="616001" cy="813816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ands graphic from al copy.png"/>
          <p:cNvPicPr>
            <a:picLocks noChangeAspect="1"/>
          </p:cNvPicPr>
          <p:nvPr userDrawn="1"/>
        </p:nvPicPr>
        <p:blipFill>
          <a:blip r:embed="rId2" cstate="print"/>
          <a:srcRect r="20641"/>
          <a:stretch>
            <a:fillRect/>
          </a:stretch>
        </p:blipFill>
        <p:spPr>
          <a:xfrm>
            <a:off x="6843647" y="1530280"/>
            <a:ext cx="2300353" cy="45217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2546" y="1572261"/>
            <a:ext cx="6809467" cy="596174"/>
          </a:xfrm>
        </p:spPr>
        <p:txBody>
          <a:bodyPr anchor="t">
            <a:normAutofit/>
          </a:bodyPr>
          <a:lstStyle>
            <a:lvl1pPr algn="l">
              <a:defRPr sz="2400" b="1" cap="all">
                <a:solidFill>
                  <a:srgbClr val="FF503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319347" y="2020254"/>
            <a:ext cx="5617029" cy="1101769"/>
          </a:xfrm>
        </p:spPr>
        <p:txBody>
          <a:bodyPr anchor="t" anchorCtr="0">
            <a:noAutofit/>
          </a:bodyPr>
          <a:lstStyle>
            <a:lvl1pPr marL="0" indent="0">
              <a:buNone/>
              <a:defRPr sz="3600">
                <a:solidFill>
                  <a:srgbClr val="00789F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04AB9DD0-7A54-43D0-BBC1-D0E950E4E4B1}" type="datetime4">
              <a:rPr lang="en-US" smtClean="0"/>
              <a:pPr/>
              <a:t>November 5,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2AA4A-657E-458D-A006-9A78E21EAE7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ound Same Side Corner Rectangle 6"/>
          <p:cNvSpPr/>
          <p:nvPr userDrawn="1"/>
        </p:nvSpPr>
        <p:spPr>
          <a:xfrm rot="5400000">
            <a:off x="132861" y="87278"/>
            <a:ext cx="1092197" cy="1357922"/>
          </a:xfrm>
          <a:prstGeom prst="round2SameRect">
            <a:avLst/>
          </a:prstGeom>
          <a:solidFill>
            <a:srgbClr val="FF503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6507392" y="1367692"/>
            <a:ext cx="2861295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7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/>
                <a:cs typeface="Times New Roman"/>
              </a:rPr>
              <a:t>1</a:t>
            </a:r>
            <a:endParaRPr kumimoji="0" lang="en-US" sz="287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imes New Roman"/>
              <a:cs typeface="Times New Roman"/>
            </a:endParaRPr>
          </a:p>
        </p:txBody>
      </p:sp>
      <p:sp>
        <p:nvSpPr>
          <p:cNvPr id="14" name="Text Placeholder 13"/>
          <p:cNvSpPr>
            <a:spLocks noGrp="1"/>
          </p:cNvSpPr>
          <p:nvPr userDrawn="1">
            <p:ph type="body" sz="quarter" idx="13"/>
          </p:nvPr>
        </p:nvSpPr>
        <p:spPr>
          <a:xfrm>
            <a:off x="1306421" y="3429000"/>
            <a:ext cx="5368925" cy="2709863"/>
          </a:xfrm>
        </p:spPr>
        <p:txBody>
          <a:bodyPr>
            <a:normAutofit/>
          </a:bodyPr>
          <a:lstStyle>
            <a:lvl1pPr marL="234950" indent="-234950"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 rot="5400000">
            <a:off x="8358767" y="765444"/>
            <a:ext cx="477898" cy="1588"/>
          </a:xfrm>
          <a:prstGeom prst="line">
            <a:avLst/>
          </a:prstGeom>
          <a:ln w="12700" cap="flat" cmpd="sng" algn="ctr">
            <a:solidFill>
              <a:srgbClr val="FF503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RRI logo new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01630" y="356047"/>
            <a:ext cx="616001" cy="813816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/>
        </p:nvSpPr>
        <p:spPr>
          <a:xfrm rot="5400000">
            <a:off x="3103035" y="-2882896"/>
            <a:ext cx="1092197" cy="7298269"/>
          </a:xfrm>
          <a:prstGeom prst="round2SameRect">
            <a:avLst/>
          </a:prstGeom>
          <a:solidFill>
            <a:srgbClr val="FF503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7096" y="283072"/>
            <a:ext cx="6008915" cy="9663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02136" y="583676"/>
            <a:ext cx="12583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0000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34FFEF42-59D7-4EDB-989B-A0D8E9313639}" type="datetime4">
              <a:rPr lang="en-US" smtClean="0"/>
              <a:pPr/>
              <a:t>November 5, 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8423" y="583676"/>
            <a:ext cx="5355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rgbClr val="FF503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0EF2AA4A-657E-458D-A006-9A78E21EAE71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8358767" y="765444"/>
            <a:ext cx="477898" cy="1588"/>
          </a:xfrm>
          <a:prstGeom prst="line">
            <a:avLst/>
          </a:prstGeom>
          <a:ln w="12700" cap="flat" cmpd="sng" algn="ctr">
            <a:solidFill>
              <a:srgbClr val="FF503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RRI logo new.png"/>
          <p:cNvPicPr>
            <a:picLocks noChangeAspect="1"/>
          </p:cNvPicPr>
          <p:nvPr userDrawn="1"/>
        </p:nvPicPr>
        <p:blipFill>
          <a:blip r:embed="rId21" cstate="print"/>
          <a:stretch>
            <a:fillRect/>
          </a:stretch>
        </p:blipFill>
        <p:spPr>
          <a:xfrm>
            <a:off x="401630" y="356047"/>
            <a:ext cx="616001" cy="81381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4" r:id="rId5"/>
    <p:sldLayoutId id="2147483662" r:id="rId6"/>
    <p:sldLayoutId id="2147483666" r:id="rId7"/>
    <p:sldLayoutId id="2147483667" r:id="rId8"/>
    <p:sldLayoutId id="2147483651" r:id="rId9"/>
    <p:sldLayoutId id="2147483663" r:id="rId10"/>
    <p:sldLayoutId id="2147483665" r:id="rId11"/>
    <p:sldLayoutId id="2147483652" r:id="rId12"/>
    <p:sldLayoutId id="2147483653" r:id="rId13"/>
    <p:sldLayoutId id="2147483654" r:id="rId14"/>
    <p:sldLayoutId id="2147483655" r:id="rId15"/>
    <p:sldLayoutId id="2147483656" r:id="rId16"/>
    <p:sldLayoutId id="2147483657" r:id="rId17"/>
    <p:sldLayoutId id="2147483658" r:id="rId18"/>
    <p:sldLayoutId id="2147483659" r:id="rId19"/>
  </p:sldLayoutIdLst>
  <p:transition>
    <p:fade/>
  </p:transition>
  <p:hf hdr="0" ftr="0"/>
  <p:txStyles>
    <p:titleStyle>
      <a:lvl1pPr algn="l" defTabSz="914400" rtl="0" eaLnBrk="1" latinLnBrk="0" hangingPunct="1">
        <a:spcBef>
          <a:spcPct val="0"/>
        </a:spcBef>
        <a:buNone/>
        <a:defRPr sz="2400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234950" indent="-234950" algn="l" defTabSz="914400" rtl="0" eaLnBrk="1" latinLnBrk="0" hangingPunct="1">
        <a:spcBef>
          <a:spcPct val="20000"/>
        </a:spcBef>
        <a:buClr>
          <a:srgbClr val="FF5031"/>
        </a:buClr>
        <a:buFont typeface="Wingdings" pitchFamily="2" charset="2"/>
        <a:buChar char=""/>
        <a:defRPr sz="2200" kern="1200">
          <a:solidFill>
            <a:srgbClr val="000000"/>
          </a:solidFill>
          <a:latin typeface="Calibri" pitchFamily="34" charset="0"/>
          <a:ea typeface="+mn-ea"/>
          <a:cs typeface="Calibri" pitchFamily="34" charset="0"/>
        </a:defRPr>
      </a:lvl1pPr>
      <a:lvl2pPr marL="457200" indent="-222250" algn="l" defTabSz="914400" rtl="0" eaLnBrk="1" latinLnBrk="0" hangingPunct="1">
        <a:spcBef>
          <a:spcPct val="20000"/>
        </a:spcBef>
        <a:buClr>
          <a:srgbClr val="FF5031"/>
        </a:buClr>
        <a:buFont typeface="Wingdings" pitchFamily="2" charset="2"/>
        <a:buChar char=""/>
        <a:defRPr sz="2000" kern="1200">
          <a:solidFill>
            <a:srgbClr val="000000"/>
          </a:solidFill>
          <a:latin typeface="Calibri" pitchFamily="34" charset="0"/>
          <a:ea typeface="+mn-ea"/>
          <a:cs typeface="Calibri" pitchFamily="34" charset="0"/>
        </a:defRPr>
      </a:lvl2pPr>
      <a:lvl3pPr marL="692150" indent="-234950" algn="l" defTabSz="914400" rtl="0" eaLnBrk="1" latinLnBrk="0" hangingPunct="1">
        <a:spcBef>
          <a:spcPct val="20000"/>
        </a:spcBef>
        <a:buClr>
          <a:srgbClr val="FF5031"/>
        </a:buClr>
        <a:buFont typeface="Wingdings" pitchFamily="2" charset="2"/>
        <a:buChar char=""/>
        <a:defRPr sz="2000" kern="1200">
          <a:solidFill>
            <a:srgbClr val="000000"/>
          </a:solidFill>
          <a:latin typeface="Calibri" pitchFamily="34" charset="0"/>
          <a:ea typeface="+mn-ea"/>
          <a:cs typeface="Calibri" pitchFamily="34" charset="0"/>
        </a:defRPr>
      </a:lvl3pPr>
      <a:lvl4pPr marL="914400" indent="-222250" algn="l" defTabSz="914400" rtl="0" eaLnBrk="1" latinLnBrk="0" hangingPunct="1">
        <a:spcBef>
          <a:spcPct val="20000"/>
        </a:spcBef>
        <a:buClr>
          <a:srgbClr val="FF5031"/>
        </a:buClr>
        <a:buFont typeface="Wingdings" pitchFamily="2" charset="2"/>
        <a:buChar char=""/>
        <a:defRPr sz="2000" kern="1200">
          <a:solidFill>
            <a:srgbClr val="000000"/>
          </a:solidFill>
          <a:latin typeface="Calibri" pitchFamily="34" charset="0"/>
          <a:ea typeface="+mn-ea"/>
          <a:cs typeface="Calibri" pitchFamily="34" charset="0"/>
        </a:defRPr>
      </a:lvl4pPr>
      <a:lvl5pPr marL="1149350" indent="-234950" algn="l" defTabSz="914400" rtl="0" eaLnBrk="1" latinLnBrk="0" hangingPunct="1">
        <a:spcBef>
          <a:spcPct val="20000"/>
        </a:spcBef>
        <a:buClr>
          <a:srgbClr val="FF5031"/>
        </a:buClr>
        <a:buFont typeface="Wingdings" pitchFamily="2" charset="2"/>
        <a:buChar char=""/>
        <a:defRPr sz="2000" kern="1200">
          <a:solidFill>
            <a:srgbClr val="000000"/>
          </a:solidFill>
          <a:latin typeface="Calibri" pitchFamily="34" charset="0"/>
          <a:ea typeface="+mn-ea"/>
          <a:cs typeface="Calibr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63644" y="1055915"/>
            <a:ext cx="5468633" cy="1397920"/>
          </a:xfrm>
        </p:spPr>
        <p:txBody>
          <a:bodyPr anchor="b">
            <a:normAutofit fontScale="90000"/>
          </a:bodyPr>
          <a:lstStyle/>
          <a:p>
            <a:r>
              <a:rPr lang="en-US" sz="3100" dirty="0" smtClean="0"/>
              <a:t>RRI Promoting Rights and Development through Climate and REDD+ Initiatives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85415" y="2704206"/>
            <a:ext cx="4859381" cy="550624"/>
          </a:xfrm>
        </p:spPr>
        <p:txBody>
          <a:bodyPr>
            <a:normAutofit/>
          </a:bodyPr>
          <a:lstStyle/>
          <a:p>
            <a:r>
              <a:rPr lang="en-US" dirty="0" smtClean="0"/>
              <a:t>Progress and Steps Forward</a:t>
            </a:r>
            <a:endParaRPr lang="en-US" dirty="0"/>
          </a:p>
        </p:txBody>
      </p:sp>
      <p:sp>
        <p:nvSpPr>
          <p:cNvPr id="7" name="Text Placeholder 5"/>
          <p:cNvSpPr txBox="1">
            <a:spLocks/>
          </p:cNvSpPr>
          <p:nvPr/>
        </p:nvSpPr>
        <p:spPr>
          <a:xfrm>
            <a:off x="4724400" y="3169920"/>
            <a:ext cx="4251960" cy="22272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34950" marR="0" lvl="0" indent="-23495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5031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Calibri" pitchFamily="34" charset="0"/>
            </a:endParaRPr>
          </a:p>
          <a:p>
            <a:pPr marL="234950" marR="0" lvl="0" indent="-23495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5031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Calibri" pitchFamily="34" charset="0"/>
            </a:endParaRPr>
          </a:p>
          <a:p>
            <a:pPr marL="234950" marR="0" lvl="0" indent="-23495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5031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sz="2200" noProof="0" dirty="0" smtClean="0">
                <a:solidFill>
                  <a:srgbClr val="FFFFFF"/>
                </a:solidFill>
                <a:cs typeface="Calibri" pitchFamily="34" charset="0"/>
              </a:rPr>
              <a:t>28 October 2013</a:t>
            </a:r>
          </a:p>
          <a:p>
            <a:pPr marL="234950" marR="0" lvl="0" indent="-23495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503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200" b="0" i="0" u="none" strike="noStrike" kern="1200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Calibri" pitchFamily="34" charset="0"/>
              </a:rPr>
              <a:t>Oslo, Norway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Calibri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383971" y="6455229"/>
            <a:ext cx="653143" cy="315685"/>
          </a:xfrm>
          <a:prstGeom prst="ellipse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0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Demand for Forest Tenure Support</a:t>
            </a:r>
            <a:endParaRPr lang="en-US" sz="3000" b="1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97486" y="583676"/>
            <a:ext cx="1463039" cy="365125"/>
          </a:xfrm>
        </p:spPr>
        <p:txBody>
          <a:bodyPr/>
          <a:lstStyle/>
          <a:p>
            <a:r>
              <a:rPr lang="en-US" dirty="0" smtClean="0"/>
              <a:t>October 28,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2AA4A-657E-458D-A006-9A78E21EAE71}" type="slidenum">
              <a:rPr lang="en-US" smtClean="0"/>
              <a:pPr/>
              <a:t>2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1474765"/>
              </p:ext>
            </p:extLst>
          </p:nvPr>
        </p:nvGraphicFramePr>
        <p:xfrm>
          <a:off x="236714" y="1549401"/>
          <a:ext cx="8523111" cy="1841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9422"/>
                <a:gridCol w="2032000"/>
                <a:gridCol w="2302934"/>
                <a:gridCol w="2178755"/>
              </a:tblGrid>
              <a:tr h="1111084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Tenure as a</a:t>
                      </a:r>
                      <a:r>
                        <a:rPr lang="en-US" baseline="0" dirty="0" smtClean="0">
                          <a:solidFill>
                            <a:srgbClr val="FFFFFF"/>
                          </a:solidFill>
                        </a:rPr>
                        <a:t> Driver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Tenure</a:t>
                      </a:r>
                      <a:r>
                        <a:rPr lang="en-US" baseline="0" dirty="0" smtClean="0">
                          <a:solidFill>
                            <a:srgbClr val="FFFFFF"/>
                          </a:solidFill>
                        </a:rPr>
                        <a:t> as an obstacle/ constraint to REDD implementation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Part</a:t>
                      </a:r>
                      <a:r>
                        <a:rPr lang="en-US" baseline="0" dirty="0" smtClean="0">
                          <a:solidFill>
                            <a:srgbClr val="FFFFFF"/>
                          </a:solidFill>
                        </a:rPr>
                        <a:t> of national strategy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 anchor="ctr"/>
                </a:tc>
              </a:tr>
              <a:tr h="73041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National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REDD strategy documents</a:t>
                      </a: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27 of 40 (68%)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32 of 40 (85%)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31 of 35 (89%)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64911" y="3632906"/>
            <a:ext cx="829491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dirty="0" smtClean="0">
                <a:latin typeface="Calibri" panose="020F0502020204030204" pitchFamily="34" charset="0"/>
              </a:rPr>
              <a:t>RRI focus on tenure and rights and centrality of tenure as identified in RPPs lies at the core of NORAD-funded RRI project. Clarity of tenure and rights has implications for: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</a:rPr>
              <a:t>How market development takes place for forest carbon (removing confusion and conflicts);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</a:rPr>
              <a:t>How drivers of deforestation are addressed (risk to private sector investments and emergence of good practices); and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</a:rPr>
              <a:t>How does REDD incentive structure rewards the good actors (good governance and removing corruption).</a:t>
            </a:r>
          </a:p>
          <a:p>
            <a:pPr lvl="0"/>
            <a:endParaRPr lang="en-US" sz="2000" dirty="0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Key Elements of RRI Climate Program</a:t>
            </a:r>
            <a:endParaRPr lang="en-US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8600"/>
            <a:ext cx="8229600" cy="5029200"/>
          </a:xfrm>
        </p:spPr>
        <p:txBody>
          <a:bodyPr>
            <a:normAutofit lnSpcReduction="10000"/>
          </a:bodyPr>
          <a:lstStyle/>
          <a:p>
            <a:r>
              <a:rPr lang="en-US" sz="2400" b="1" dirty="0" smtClean="0"/>
              <a:t>Action at Regional and National REDD Platforms</a:t>
            </a:r>
            <a:r>
              <a:rPr lang="en-US" sz="2400" dirty="0" smtClean="0"/>
              <a:t>: </a:t>
            </a:r>
            <a:r>
              <a:rPr lang="en-US" sz="2000" dirty="0" smtClean="0"/>
              <a:t>Indonesia, Cameroon, Liberia, Nepal, Colombia, Peru, Guatemala etc. and close work with ACRN and </a:t>
            </a:r>
            <a:r>
              <a:rPr lang="en-US" sz="2000" dirty="0" err="1" smtClean="0"/>
              <a:t>Meso</a:t>
            </a:r>
            <a:r>
              <a:rPr lang="en-US" sz="2000" dirty="0" smtClean="0"/>
              <a:t> American Alliance;</a:t>
            </a:r>
          </a:p>
          <a:p>
            <a:r>
              <a:rPr lang="en-US" sz="2400" b="1" dirty="0" smtClean="0"/>
              <a:t>Analytical Support at Country, Regional and Global level:</a:t>
            </a:r>
          </a:p>
          <a:p>
            <a:pPr marL="692150" lvl="3" indent="0">
              <a:buNone/>
            </a:pPr>
            <a:r>
              <a:rPr lang="en-US" dirty="0" smtClean="0"/>
              <a:t>Country and community level analyses, regional and global analyses,</a:t>
            </a:r>
          </a:p>
          <a:p>
            <a:pPr marL="692150" lvl="3" indent="0">
              <a:buNone/>
            </a:pPr>
            <a:r>
              <a:rPr lang="en-US" dirty="0" smtClean="0"/>
              <a:t>(Tenure tracking, drivers of deforestation,  conflicts, concessions, and industrial models);</a:t>
            </a:r>
          </a:p>
          <a:p>
            <a:r>
              <a:rPr lang="en-US" sz="2400" b="1" dirty="0" smtClean="0"/>
              <a:t>Convening of Key Actors</a:t>
            </a:r>
            <a:r>
              <a:rPr lang="en-US" sz="2400" dirty="0" smtClean="0"/>
              <a:t>: </a:t>
            </a:r>
            <a:r>
              <a:rPr lang="en-US" sz="2000" dirty="0" smtClean="0"/>
              <a:t>More than 14 international and regional dialogues on REDD+ bringing together diverse actors on the same platform to exploit key moments of opportunity;</a:t>
            </a:r>
          </a:p>
          <a:p>
            <a:r>
              <a:rPr lang="en-US" sz="2400" b="1" dirty="0" smtClean="0"/>
              <a:t>Enlisting Private Sector Support for Tenure Rights</a:t>
            </a:r>
            <a:r>
              <a:rPr lang="en-US" sz="2400" dirty="0" smtClean="0"/>
              <a:t>: </a:t>
            </a:r>
            <a:r>
              <a:rPr lang="en-US" sz="2000" dirty="0" smtClean="0"/>
              <a:t>Analyses highlighting investment risks in areas with unclear tenure; clean supply chains and consumers; alternate business models; and</a:t>
            </a:r>
          </a:p>
          <a:p>
            <a:r>
              <a:rPr lang="en-US" sz="2400" b="1" dirty="0" smtClean="0"/>
              <a:t>Developing and Encouraging Networks</a:t>
            </a:r>
            <a:r>
              <a:rPr lang="en-US" sz="2000" dirty="0" smtClean="0"/>
              <a:t>: of emerging leaders of Communities, IPs, forest agencies, and  CSOs. 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162800" y="583676"/>
            <a:ext cx="1397725" cy="365125"/>
          </a:xfrm>
        </p:spPr>
        <p:txBody>
          <a:bodyPr/>
          <a:lstStyle/>
          <a:p>
            <a:r>
              <a:rPr lang="en-US" dirty="0" smtClean="0"/>
              <a:t>October 28,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2AA4A-657E-458D-A006-9A78E21EAE7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343885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Emerging Challenges</a:t>
            </a:r>
            <a:endParaRPr lang="en-US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80000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REDD+ development now at country level while international discussions stuck on question of financing, methodological issues, non-carbon benefits, etc. </a:t>
            </a:r>
          </a:p>
          <a:p>
            <a:pPr lvl="0"/>
            <a:endParaRPr lang="en-US" dirty="0"/>
          </a:p>
          <a:p>
            <a:pPr lvl="0"/>
            <a:r>
              <a:rPr lang="en-US" dirty="0" smtClean="0"/>
              <a:t>Lack of substantive investment has resulted in community disenchantment on one hand and governments now seeking alternative strategies to attract investments on the other. 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Possibility </a:t>
            </a:r>
            <a:r>
              <a:rPr lang="en-US" dirty="0"/>
              <a:t>of emergence of an international carbon market (and thus diminishing hope of greater fund flows to developing countries) </a:t>
            </a:r>
            <a:r>
              <a:rPr lang="en-US" dirty="0" smtClean="0"/>
              <a:t>is low at </a:t>
            </a:r>
            <a:r>
              <a:rPr lang="en-US" dirty="0"/>
              <a:t>least till </a:t>
            </a:r>
            <a:r>
              <a:rPr lang="en-US" dirty="0" smtClean="0"/>
              <a:t>2020, </a:t>
            </a:r>
            <a:r>
              <a:rPr lang="en-US" dirty="0"/>
              <a:t>serious efforts are being made to experiment with establishment of country level and sub-regional carbon </a:t>
            </a:r>
            <a:r>
              <a:rPr lang="en-US" dirty="0" smtClean="0"/>
              <a:t>markets without laying the foundation s of good governance and forest ownership questions.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43058" y="583676"/>
            <a:ext cx="1517468" cy="365125"/>
          </a:xfrm>
        </p:spPr>
        <p:txBody>
          <a:bodyPr/>
          <a:lstStyle/>
          <a:p>
            <a:r>
              <a:rPr lang="en-US" dirty="0" smtClean="0"/>
              <a:t>October 28,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2AA4A-657E-458D-A006-9A78E21EAE7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643948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RRI Strategy in 2014</a:t>
            </a:r>
            <a:endParaRPr lang="en-US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04257"/>
            <a:ext cx="8229600" cy="5638800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Continuing focus on country REDD+ platforms and discussions on the fundamental issue of clear and equitable land tenure reform as a necessary condition of REDD+ </a:t>
            </a:r>
            <a:r>
              <a:rPr lang="en-US" dirty="0" smtClean="0"/>
              <a:t>programs</a:t>
            </a:r>
            <a:endParaRPr lang="en-US" dirty="0"/>
          </a:p>
          <a:p>
            <a:pPr lvl="0"/>
            <a:r>
              <a:rPr lang="en-US" dirty="0"/>
              <a:t>Strengthen CSOs/communities/IP </a:t>
            </a:r>
            <a:r>
              <a:rPr lang="en-US" dirty="0" smtClean="0"/>
              <a:t>networks/forest agency leaders </a:t>
            </a:r>
            <a:r>
              <a:rPr lang="en-US" dirty="0"/>
              <a:t>to fight the regressive alternate investments (leading to large forest land concessions) in countries of RRI </a:t>
            </a:r>
            <a:r>
              <a:rPr lang="en-US" dirty="0" smtClean="0"/>
              <a:t>engagement</a:t>
            </a:r>
            <a:endParaRPr lang="en-US" dirty="0"/>
          </a:p>
          <a:p>
            <a:pPr lvl="0"/>
            <a:r>
              <a:rPr lang="en-US" dirty="0"/>
              <a:t>Leverage other international instruments like FLEGT/VPA, </a:t>
            </a:r>
            <a:r>
              <a:rPr lang="en-US" dirty="0" smtClean="0"/>
              <a:t>FAO Voluntary Guidelines, </a:t>
            </a:r>
            <a:r>
              <a:rPr lang="en-US" dirty="0"/>
              <a:t>and human rights platforms to give prominence to issues of rights, legality and transparency in REDD+ </a:t>
            </a:r>
            <a:r>
              <a:rPr lang="en-US" dirty="0" smtClean="0"/>
              <a:t>discussions</a:t>
            </a:r>
            <a:endParaRPr lang="en-US" dirty="0"/>
          </a:p>
          <a:p>
            <a:pPr lvl="0"/>
            <a:r>
              <a:rPr lang="en-US" dirty="0"/>
              <a:t>Ensure that efforts at development of carbon finance regimes respect customary and statutory rights to land, territories, and </a:t>
            </a:r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195458" y="583676"/>
            <a:ext cx="1365068" cy="365125"/>
          </a:xfrm>
        </p:spPr>
        <p:txBody>
          <a:bodyPr/>
          <a:lstStyle/>
          <a:p>
            <a:r>
              <a:rPr lang="en-US" dirty="0" smtClean="0"/>
              <a:t>October 28, 2013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2AA4A-657E-458D-A006-9A78E21EAE7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6385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Moving Forward</a:t>
            </a:r>
            <a:endParaRPr lang="en-US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1"/>
            <a:ext cx="8229600" cy="3225800"/>
          </a:xfrm>
        </p:spPr>
        <p:txBody>
          <a:bodyPr/>
          <a:lstStyle/>
          <a:p>
            <a:pPr lvl="0"/>
            <a:r>
              <a:rPr lang="en-US" sz="2400" dirty="0"/>
              <a:t>RRI’s proposed </a:t>
            </a:r>
            <a:r>
              <a:rPr lang="en-US" sz="2500" b="1" dirty="0">
                <a:solidFill>
                  <a:srgbClr val="FF0000"/>
                </a:solidFill>
              </a:rPr>
              <a:t>Land and Forest Tenure Facility </a:t>
            </a:r>
            <a:r>
              <a:rPr lang="en-US" sz="2400" dirty="0"/>
              <a:t>aims to address these gaps and establish a unique public-private-civil society partnership to:</a:t>
            </a:r>
          </a:p>
          <a:p>
            <a:pPr lvl="3"/>
            <a:r>
              <a:rPr lang="en-US" sz="2200" dirty="0"/>
              <a:t>mobilize greater awareness and commitments to tenure</a:t>
            </a:r>
          </a:p>
          <a:p>
            <a:pPr lvl="3"/>
            <a:r>
              <a:rPr lang="en-US" sz="2200" dirty="0"/>
              <a:t>scale-up investments in securing local tenure rights in a demand-driven, opportunistic approach across the developing </a:t>
            </a:r>
            <a:r>
              <a:rPr lang="en-US" sz="2200" dirty="0" smtClean="0"/>
              <a:t>world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0900" y="583676"/>
            <a:ext cx="1359625" cy="365125"/>
          </a:xfrm>
        </p:spPr>
        <p:txBody>
          <a:bodyPr/>
          <a:lstStyle/>
          <a:p>
            <a:r>
              <a:rPr lang="en-US" dirty="0" smtClean="0"/>
              <a:t>October 28,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2AA4A-657E-458D-A006-9A78E21EAE7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216551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RRI v6">
      <a:dk1>
        <a:srgbClr val="000000"/>
      </a:dk1>
      <a:lt1>
        <a:srgbClr val="2285A4"/>
      </a:lt1>
      <a:dk2>
        <a:srgbClr val="179A34"/>
      </a:dk2>
      <a:lt2>
        <a:srgbClr val="C8D953"/>
      </a:lt2>
      <a:accent1>
        <a:srgbClr val="3B8BD8"/>
      </a:accent1>
      <a:accent2>
        <a:srgbClr val="98AD23"/>
      </a:accent2>
      <a:accent3>
        <a:srgbClr val="D22A00"/>
      </a:accent3>
      <a:accent4>
        <a:srgbClr val="FFCC00"/>
      </a:accent4>
      <a:accent5>
        <a:srgbClr val="25843D"/>
      </a:accent5>
      <a:accent6>
        <a:srgbClr val="F67717"/>
      </a:accent6>
      <a:hlink>
        <a:srgbClr val="25BFCD"/>
      </a:hlink>
      <a:folHlink>
        <a:srgbClr val="544BAB"/>
      </a:folHlink>
    </a:clrScheme>
    <a:fontScheme name="Equifax docs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7941</TotalTime>
  <Words>589</Words>
  <Application>Microsoft Office PowerPoint</Application>
  <PresentationFormat>On-screen Show (4:3)</PresentationFormat>
  <Paragraphs>53</Paragraphs>
  <Slides>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RRI Promoting Rights and Development through Climate and REDD+ Initiatives</vt:lpstr>
      <vt:lpstr>Demand for Forest Tenure Support</vt:lpstr>
      <vt:lpstr>Key Elements of RRI Climate Program</vt:lpstr>
      <vt:lpstr>Emerging Challenges</vt:lpstr>
      <vt:lpstr>RRI Strategy in 2014</vt:lpstr>
      <vt:lpstr>Moving Forward</vt:lpstr>
    </vt:vector>
  </TitlesOfParts>
  <Manager>Donna Lomangino</Manager>
  <Company>Lomangino Studio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Rights and Resources</dc:title>
  <dc:subject>PowerPoint Template / v12</dc:subject>
  <dc:creator>Jeffrey Hatcher</dc:creator>
  <cp:lastModifiedBy>Andersen, Terje Fjeldsgård</cp:lastModifiedBy>
  <cp:revision>284</cp:revision>
  <dcterms:created xsi:type="dcterms:W3CDTF">2012-04-22T14:38:37Z</dcterms:created>
  <dcterms:modified xsi:type="dcterms:W3CDTF">2013-11-05T13:18:05Z</dcterms:modified>
</cp:coreProperties>
</file>