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2" r:id="rId4"/>
    <p:sldId id="263" r:id="rId5"/>
    <p:sldId id="257" r:id="rId6"/>
    <p:sldId id="259" r:id="rId7"/>
    <p:sldId id="264" r:id="rId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95-273A-4C1F-8B9D-9B744FE24FE0}" type="datetimeFigureOut">
              <a:rPr lang="id-ID" smtClean="0"/>
              <a:pPr/>
              <a:t>05/11/2013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1EA0-812C-417D-BC6E-5E08D1050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95-273A-4C1F-8B9D-9B744FE24FE0}" type="datetimeFigureOut">
              <a:rPr lang="id-ID" smtClean="0"/>
              <a:pPr/>
              <a:t>05/11/2013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1EA0-812C-417D-BC6E-5E08D1050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95-273A-4C1F-8B9D-9B744FE24FE0}" type="datetimeFigureOut">
              <a:rPr lang="id-ID" smtClean="0"/>
              <a:pPr/>
              <a:t>05/11/2013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1EA0-812C-417D-BC6E-5E08D1050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95-273A-4C1F-8B9D-9B744FE24FE0}" type="datetimeFigureOut">
              <a:rPr lang="id-ID" smtClean="0"/>
              <a:pPr/>
              <a:t>05/11/2013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1EA0-812C-417D-BC6E-5E08D1050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95-273A-4C1F-8B9D-9B744FE24FE0}" type="datetimeFigureOut">
              <a:rPr lang="id-ID" smtClean="0"/>
              <a:pPr/>
              <a:t>05/11/2013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1EA0-812C-417D-BC6E-5E08D1050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95-273A-4C1F-8B9D-9B744FE24FE0}" type="datetimeFigureOut">
              <a:rPr lang="id-ID" smtClean="0"/>
              <a:pPr/>
              <a:t>05/11/2013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1EA0-812C-417D-BC6E-5E08D1050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95-273A-4C1F-8B9D-9B744FE24FE0}" type="datetimeFigureOut">
              <a:rPr lang="id-ID" smtClean="0"/>
              <a:pPr/>
              <a:t>05/11/2013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1EA0-812C-417D-BC6E-5E08D1050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95-273A-4C1F-8B9D-9B744FE24FE0}" type="datetimeFigureOut">
              <a:rPr lang="id-ID" smtClean="0"/>
              <a:pPr/>
              <a:t>05/11/2013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1EA0-812C-417D-BC6E-5E08D1050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95-273A-4C1F-8B9D-9B744FE24FE0}" type="datetimeFigureOut">
              <a:rPr lang="id-ID" smtClean="0"/>
              <a:pPr/>
              <a:t>05/11/2013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1EA0-812C-417D-BC6E-5E08D1050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95-273A-4C1F-8B9D-9B744FE24FE0}" type="datetimeFigureOut">
              <a:rPr lang="id-ID" smtClean="0"/>
              <a:pPr/>
              <a:t>05/11/2013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1EA0-812C-417D-BC6E-5E08D1050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95-273A-4C1F-8B9D-9B744FE24FE0}" type="datetimeFigureOut">
              <a:rPr lang="id-ID" smtClean="0"/>
              <a:pPr/>
              <a:t>05/11/2013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1EA0-812C-417D-BC6E-5E08D1050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D195-273A-4C1F-8B9D-9B744FE24FE0}" type="datetimeFigureOut">
              <a:rPr lang="id-ID" smtClean="0"/>
              <a:pPr/>
              <a:t>05/11/2013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91EA0-812C-417D-BC6E-5E08D1050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D Are You Ready Hor.jpg"/>
          <p:cNvPicPr>
            <a:picLocks noChangeAspect="1"/>
          </p:cNvPicPr>
          <p:nvPr/>
        </p:nvPicPr>
        <p:blipFill>
          <a:blip r:embed="rId2">
            <a:lum bright="26000" contrast="24000"/>
          </a:blip>
          <a:srcRect t="43104" r="937"/>
          <a:stretch>
            <a:fillRect/>
          </a:stretch>
        </p:blipFill>
        <p:spPr>
          <a:xfrm>
            <a:off x="0" y="1357298"/>
            <a:ext cx="9144000" cy="3714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28260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FF0000"/>
                </a:solidFill>
              </a:rPr>
              <a:t>2013-2015</a:t>
            </a:r>
            <a:endParaRPr lang="id-ID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8579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ENGAGEMENT </a:t>
            </a:r>
            <a:endParaRPr lang="id-ID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LOW EMISSIONS DEVELOPMENT</a:t>
            </a:r>
            <a:endParaRPr lang="id-ID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5" name="Picture 1" descr="LOGO SAMDHANA- ini yg ben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357826"/>
            <a:ext cx="19526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643050"/>
            <a:ext cx="8229600" cy="3000396"/>
          </a:xfrm>
        </p:spPr>
        <p:txBody>
          <a:bodyPr>
            <a:noAutofit/>
          </a:bodyPr>
          <a:lstStyle/>
          <a:p>
            <a:r>
              <a:rPr lang="id-ID" sz="2400" dirty="0" smtClean="0"/>
              <a:t>2013-2015 </a:t>
            </a:r>
            <a:r>
              <a:rPr lang="id-ID" sz="2400" dirty="0" smtClean="0">
                <a:sym typeface="Wingdings" pitchFamily="2" charset="2"/>
              </a:rPr>
              <a:t> the new grants from Norad, to continue and up-levelling the results from the previous grants  expanding target areas, to Myanmar </a:t>
            </a:r>
          </a:p>
          <a:p>
            <a:r>
              <a:rPr lang="en-US" sz="2400" dirty="0" smtClean="0"/>
              <a:t>Thematic Category </a:t>
            </a:r>
            <a:r>
              <a:rPr lang="id-ID" sz="2400" dirty="0" smtClean="0"/>
              <a:t> </a:t>
            </a:r>
            <a:r>
              <a:rPr lang="id-ID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Analysis, concept and methodology development that contribute to planning</a:t>
            </a:r>
            <a:r>
              <a:rPr lang="id-ID" sz="2400" dirty="0" smtClean="0"/>
              <a:t> </a:t>
            </a:r>
            <a:r>
              <a:rPr lang="en-US" sz="2400" dirty="0" smtClean="0"/>
              <a:t>and implementation of REDD+; Sustainable Landscapes: Promoting integrated sustainable land use</a:t>
            </a:r>
            <a:r>
              <a:rPr lang="id-ID" sz="2400" dirty="0" smtClean="0"/>
              <a:t> planning</a:t>
            </a:r>
          </a:p>
          <a:p>
            <a:endParaRPr lang="en-US" sz="2400" dirty="0" smtClean="0"/>
          </a:p>
          <a:p>
            <a:pPr>
              <a:buNone/>
            </a:pPr>
            <a:endParaRPr lang="id-ID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32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Goals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28670"/>
            <a:ext cx="3714776" cy="4857784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Assist </a:t>
            </a:r>
            <a:r>
              <a:rPr lang="en-US" b="1" dirty="0"/>
              <a:t>Indonesia</a:t>
            </a:r>
            <a:r>
              <a:rPr lang="en-US" dirty="0"/>
              <a:t> and </a:t>
            </a:r>
            <a:r>
              <a:rPr lang="en-US" b="1" dirty="0"/>
              <a:t>Myanmar</a:t>
            </a:r>
            <a:r>
              <a:rPr lang="en-US" dirty="0"/>
              <a:t> meet their emission reduction targets </a:t>
            </a:r>
            <a:r>
              <a:rPr lang="en-US" dirty="0" smtClean="0"/>
              <a:t>from</a:t>
            </a:r>
            <a:r>
              <a:rPr lang="id-ID" dirty="0" smtClean="0"/>
              <a:t> </a:t>
            </a:r>
            <a:r>
              <a:rPr lang="en-US" b="1" dirty="0" smtClean="0"/>
              <a:t>deforestation</a:t>
            </a:r>
            <a:r>
              <a:rPr lang="en-US" dirty="0" smtClean="0"/>
              <a:t> </a:t>
            </a:r>
            <a:r>
              <a:rPr lang="en-US" dirty="0"/>
              <a:t>while also addressing chronic rural </a:t>
            </a:r>
            <a:r>
              <a:rPr lang="en-US" b="1" dirty="0"/>
              <a:t>poverty</a:t>
            </a:r>
            <a:r>
              <a:rPr lang="en-US" dirty="0"/>
              <a:t> and securing </a:t>
            </a:r>
            <a:r>
              <a:rPr lang="en-US" b="1" dirty="0"/>
              <a:t>tenure</a:t>
            </a:r>
            <a:r>
              <a:rPr lang="en-US" dirty="0"/>
              <a:t> for rural communities.</a:t>
            </a:r>
          </a:p>
          <a:p>
            <a:r>
              <a:rPr lang="en-US" b="1" dirty="0" smtClean="0"/>
              <a:t>greater </a:t>
            </a:r>
            <a:r>
              <a:rPr lang="en-US" b="1" dirty="0"/>
              <a:t>involvement </a:t>
            </a:r>
            <a:r>
              <a:rPr lang="en-US" dirty="0"/>
              <a:t>of </a:t>
            </a:r>
            <a:r>
              <a:rPr lang="en-US" dirty="0" smtClean="0"/>
              <a:t>community to a</a:t>
            </a:r>
            <a:r>
              <a:rPr lang="id-ID" dirty="0" smtClean="0"/>
              <a:t> </a:t>
            </a:r>
            <a:r>
              <a:rPr lang="en-US" dirty="0" smtClean="0"/>
              <a:t>low </a:t>
            </a:r>
            <a:r>
              <a:rPr lang="en-US" dirty="0"/>
              <a:t>emissions development pathway and </a:t>
            </a:r>
            <a:r>
              <a:rPr lang="en-US" b="1" dirty="0"/>
              <a:t>security of tenure </a:t>
            </a:r>
            <a:r>
              <a:rPr lang="en-US" dirty="0"/>
              <a:t>over their natural resources</a:t>
            </a:r>
            <a:endParaRPr lang="id-ID" dirty="0"/>
          </a:p>
        </p:txBody>
      </p:sp>
      <p:pic>
        <p:nvPicPr>
          <p:cNvPr id="5" name="Content Placeholder 3" descr="http://www.rfa.org/english/news/myanmar/rohingya-04052013172246.html/burma-indonesia-map-400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0" y="1428736"/>
            <a:ext cx="5080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Expected </a:t>
            </a:r>
            <a:r>
              <a:rPr lang="id-ID" b="1" dirty="0" smtClean="0"/>
              <a:t>Outcome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06" y="928670"/>
            <a:ext cx="8929718" cy="4643470"/>
          </a:xfrm>
        </p:spPr>
        <p:txBody>
          <a:bodyPr>
            <a:noAutofit/>
          </a:bodyPr>
          <a:lstStyle/>
          <a:p>
            <a:pPr marL="344488" indent="-344488">
              <a:buNone/>
            </a:pPr>
            <a:r>
              <a:rPr lang="en-US" sz="2800" dirty="0" smtClean="0"/>
              <a:t>1.	Increased community involvement with Government: Land use change planning &amp; with large scale plantation licensing</a:t>
            </a:r>
          </a:p>
          <a:p>
            <a:pPr marL="344488" indent="-344488">
              <a:buNone/>
            </a:pPr>
            <a:r>
              <a:rPr lang="en-US" sz="2800" dirty="0" smtClean="0"/>
              <a:t>2. Increased community involvement with Forestry and plantation license holders:  to ensure that private sector efforts to reduce carbon emissions include agreements with affected communities on the use of community lands. </a:t>
            </a:r>
            <a:endParaRPr lang="id-ID" sz="2800" dirty="0" smtClean="0"/>
          </a:p>
          <a:p>
            <a:pPr marL="344488" indent="-344488">
              <a:buNone/>
            </a:pPr>
            <a:r>
              <a:rPr lang="en-US" sz="2800" dirty="0" smtClean="0"/>
              <a:t>3. Communities secure rights over and manage their landscapes to avoid or reduce carbon emissions. </a:t>
            </a:r>
            <a:endParaRPr lang="id-ID" sz="2800" dirty="0" smtClean="0"/>
          </a:p>
          <a:p>
            <a:pPr marL="344488" indent="-344488">
              <a:buNone/>
            </a:pPr>
            <a:endParaRPr lang="en-US" sz="4800" dirty="0" smtClean="0"/>
          </a:p>
          <a:p>
            <a:pPr marL="344488" indent="-344488"/>
            <a:endParaRPr lang="en-US" sz="4800" dirty="0" smtClean="0"/>
          </a:p>
          <a:p>
            <a:pPr marL="344488" indent="-344488"/>
            <a:endParaRPr lang="en-US" sz="4800" dirty="0" smtClean="0"/>
          </a:p>
          <a:p>
            <a:pPr marL="0" indent="0">
              <a:buNone/>
            </a:pPr>
            <a:endParaRPr lang="id-ID" sz="1600" b="1" dirty="0" smtClean="0"/>
          </a:p>
          <a:p>
            <a:pPr>
              <a:spcBef>
                <a:spcPts val="0"/>
              </a:spcBef>
              <a:buNone/>
            </a:pPr>
            <a:endParaRPr lang="id-ID" sz="1600" dirty="0" smtClean="0"/>
          </a:p>
          <a:p>
            <a:pPr>
              <a:spcBef>
                <a:spcPts val="0"/>
              </a:spcBef>
              <a:buNone/>
            </a:pPr>
            <a:endParaRPr lang="id-ID" sz="1600" dirty="0"/>
          </a:p>
        </p:txBody>
      </p:sp>
      <p:pic>
        <p:nvPicPr>
          <p:cNvPr id="4" name="Picture 3" descr="REDD Are You Ready Hor.jpg"/>
          <p:cNvPicPr>
            <a:picLocks noChangeAspect="1"/>
          </p:cNvPicPr>
          <p:nvPr/>
        </p:nvPicPr>
        <p:blipFill>
          <a:blip r:embed="rId2">
            <a:lum bright="26000" contrast="24000"/>
          </a:blip>
          <a:srcRect t="72647" r="937"/>
          <a:stretch>
            <a:fillRect/>
          </a:stretch>
        </p:blipFill>
        <p:spPr>
          <a:xfrm>
            <a:off x="0" y="5572140"/>
            <a:ext cx="9144000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594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Indicators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642918"/>
            <a:ext cx="8286808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/>
              <a:t>Outcome 1.</a:t>
            </a:r>
            <a:r>
              <a:rPr lang="en-US" sz="2000" dirty="0"/>
              <a:t> </a:t>
            </a:r>
            <a:endParaRPr lang="id-ID" sz="2000" dirty="0" smtClean="0"/>
          </a:p>
          <a:p>
            <a:pPr>
              <a:buNone/>
            </a:pPr>
            <a:r>
              <a:rPr lang="id-ID" sz="2000" b="1" i="1" dirty="0" smtClean="0"/>
              <a:t>Indicator :</a:t>
            </a:r>
            <a:r>
              <a:rPr lang="id-ID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Land </a:t>
            </a:r>
            <a:r>
              <a:rPr lang="en-US" sz="2000" dirty="0"/>
              <a:t>use change plans and licenses identify and </a:t>
            </a:r>
            <a:r>
              <a:rPr lang="en-US" sz="2000" dirty="0" smtClean="0"/>
              <a:t>maintain</a:t>
            </a:r>
            <a:r>
              <a:rPr lang="id-ID" sz="2000" dirty="0" smtClean="0"/>
              <a:t> </a:t>
            </a:r>
            <a:r>
              <a:rPr lang="en-US" sz="2000" dirty="0" err="1" smtClean="0"/>
              <a:t>hig</a:t>
            </a:r>
            <a:r>
              <a:rPr lang="id-ID" sz="2000" dirty="0" smtClean="0"/>
              <a:t>h </a:t>
            </a:r>
            <a:r>
              <a:rPr lang="en-US" sz="2000" dirty="0" smtClean="0"/>
              <a:t>carbon</a:t>
            </a:r>
            <a:r>
              <a:rPr lang="id-ID" sz="2000" dirty="0" smtClean="0"/>
              <a:t> </a:t>
            </a:r>
            <a:r>
              <a:rPr lang="en-US" sz="2000" dirty="0" smtClean="0"/>
              <a:t>landscapes </a:t>
            </a:r>
            <a:r>
              <a:rPr lang="en-US" sz="2000" dirty="0"/>
              <a:t>and include agreements with affected communities</a:t>
            </a:r>
            <a:endParaRPr lang="id-ID" sz="2000" dirty="0" smtClean="0"/>
          </a:p>
          <a:p>
            <a:pPr marL="0" indent="0">
              <a:buNone/>
            </a:pPr>
            <a:endParaRPr lang="id-ID" sz="2000" b="1" dirty="0"/>
          </a:p>
          <a:p>
            <a:pPr marL="0" indent="0">
              <a:buNone/>
            </a:pPr>
            <a:r>
              <a:rPr lang="en-US" sz="2000" b="1" dirty="0" smtClean="0"/>
              <a:t>Outcome 2.</a:t>
            </a:r>
            <a:r>
              <a:rPr lang="en-US" sz="2000" dirty="0" smtClean="0"/>
              <a:t> </a:t>
            </a:r>
            <a:endParaRPr lang="id-ID" sz="2000" dirty="0" smtClean="0"/>
          </a:p>
          <a:p>
            <a:pPr marL="0" indent="0">
              <a:buNone/>
            </a:pPr>
            <a:r>
              <a:rPr lang="id-ID" sz="2000" b="1" i="1" dirty="0" smtClean="0"/>
              <a:t>Indicator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id-ID" sz="2000" dirty="0" smtClean="0"/>
              <a:t>1. </a:t>
            </a:r>
            <a:r>
              <a:rPr lang="en-US" sz="2000" dirty="0" smtClean="0"/>
              <a:t>License holders have plans, resources and mechanisms in place to ensure that negotiated</a:t>
            </a:r>
            <a:r>
              <a:rPr lang="id-ID" sz="2000" dirty="0" smtClean="0"/>
              <a:t> </a:t>
            </a:r>
            <a:r>
              <a:rPr lang="en-US" sz="2000" dirty="0" smtClean="0"/>
              <a:t>agreements with communities are respected and land is managed to minimize carbon emissions.</a:t>
            </a:r>
            <a:endParaRPr lang="id-ID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d-ID" sz="2000" i="1" dirty="0" smtClean="0"/>
              <a:t>2. </a:t>
            </a:r>
            <a:r>
              <a:rPr lang="en-US" sz="2000" i="1" dirty="0" smtClean="0"/>
              <a:t>Assessments show that communities understand and are involved in implementation of</a:t>
            </a:r>
            <a:r>
              <a:rPr lang="id-ID" sz="2000" i="1" dirty="0" smtClean="0"/>
              <a:t> </a:t>
            </a:r>
            <a:r>
              <a:rPr lang="en-US" sz="2000" dirty="0" smtClean="0"/>
              <a:t>agreed activities and are broadly satisfied with licensee performance</a:t>
            </a:r>
            <a:endParaRPr lang="id-ID" sz="2000" dirty="0" smtClean="0"/>
          </a:p>
          <a:p>
            <a:pPr>
              <a:spcBef>
                <a:spcPts val="0"/>
              </a:spcBef>
              <a:buNone/>
            </a:pPr>
            <a:endParaRPr lang="id-ID" sz="2000" dirty="0" smtClean="0"/>
          </a:p>
          <a:p>
            <a:pPr marL="0" indent="0">
              <a:buNone/>
            </a:pPr>
            <a:r>
              <a:rPr lang="en-US" sz="2000" b="1" dirty="0" smtClean="0"/>
              <a:t>Outcome 3.</a:t>
            </a:r>
            <a:r>
              <a:rPr lang="en-US" sz="2000" dirty="0" smtClean="0"/>
              <a:t> </a:t>
            </a:r>
            <a:endParaRPr lang="id-ID" sz="2000" dirty="0" smtClean="0"/>
          </a:p>
          <a:p>
            <a:pPr marL="0" indent="0">
              <a:buNone/>
            </a:pPr>
            <a:r>
              <a:rPr lang="id-ID" sz="2000" b="1" i="1" dirty="0" smtClean="0"/>
              <a:t>Indicator :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communities have sufficient legal rights over their land and resources, and the</a:t>
            </a:r>
            <a:endParaRPr lang="id-ID" sz="20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institutions and</a:t>
            </a:r>
            <a:r>
              <a:rPr lang="id-ID" sz="2000" dirty="0" smtClean="0"/>
              <a:t> </a:t>
            </a:r>
            <a:r>
              <a:rPr lang="en-US" sz="2000" dirty="0" smtClean="0"/>
              <a:t>resources to manage their land to minimize emissions.</a:t>
            </a:r>
            <a:endParaRPr lang="id-ID" sz="2000" dirty="0" smtClean="0"/>
          </a:p>
          <a:p>
            <a:pPr>
              <a:spcBef>
                <a:spcPts val="0"/>
              </a:spcBef>
              <a:buNone/>
            </a:pP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4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Expected m</a:t>
            </a:r>
            <a:r>
              <a:rPr lang="en-US" dirty="0" err="1" smtClean="0"/>
              <a:t>ain</a:t>
            </a:r>
            <a:r>
              <a:rPr lang="en-US" dirty="0" smtClean="0"/>
              <a:t> changes/developments </a:t>
            </a:r>
            <a:br>
              <a:rPr lang="en-US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285860"/>
            <a:ext cx="8229600" cy="482919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Greater </a:t>
            </a:r>
            <a:r>
              <a:rPr lang="en-US" sz="2400" b="1" dirty="0"/>
              <a:t>emphasis on </a:t>
            </a:r>
            <a:r>
              <a:rPr lang="en-US" sz="2400" b="1" dirty="0" smtClean="0"/>
              <a:t>incorporating</a:t>
            </a:r>
            <a:r>
              <a:rPr lang="id-ID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results of Indonesian local communities and NGO </a:t>
            </a:r>
            <a:r>
              <a:rPr lang="en-US" sz="2400" dirty="0" smtClean="0"/>
              <a:t>actors</a:t>
            </a:r>
            <a:r>
              <a:rPr lang="id-ID" sz="2400" dirty="0" smtClean="0"/>
              <a:t> </a:t>
            </a:r>
            <a:r>
              <a:rPr lang="en-US" sz="2400" dirty="0" smtClean="0"/>
              <a:t>on </a:t>
            </a:r>
            <a:r>
              <a:rPr lang="en-US" sz="2400" dirty="0"/>
              <a:t>rights and defense of territory, including maps, community forest management action </a:t>
            </a:r>
            <a:r>
              <a:rPr lang="en-US" sz="2400" dirty="0" smtClean="0"/>
              <a:t>plans</a:t>
            </a:r>
            <a:r>
              <a:rPr lang="id-ID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policy propositions into District, Provincial and National policy and land use </a:t>
            </a:r>
            <a:r>
              <a:rPr lang="en-US" sz="2400" dirty="0" smtClean="0"/>
              <a:t>planning</a:t>
            </a:r>
            <a:r>
              <a:rPr lang="id-ID" sz="2400" dirty="0" smtClean="0"/>
              <a:t> </a:t>
            </a:r>
            <a:r>
              <a:rPr lang="en-US" sz="2400" dirty="0" smtClean="0"/>
              <a:t>processes </a:t>
            </a:r>
            <a:r>
              <a:rPr lang="en-US" sz="2400" dirty="0"/>
              <a:t>to provide ‘pathways’ for land rights recognition and low emissions development;</a:t>
            </a:r>
          </a:p>
          <a:p>
            <a:r>
              <a:rPr lang="en-US" sz="2400" b="1" dirty="0" smtClean="0"/>
              <a:t>Expanding</a:t>
            </a:r>
            <a:r>
              <a:rPr lang="en-US" sz="2400" b="1" dirty="0"/>
              <a:t>, deepening and applying</a:t>
            </a:r>
            <a:r>
              <a:rPr lang="en-US" sz="2400" dirty="0"/>
              <a:t> lessons on conflict resolution, mediation and arbitration </a:t>
            </a:r>
            <a:r>
              <a:rPr lang="en-US" sz="2400" dirty="0" smtClean="0"/>
              <a:t>and</a:t>
            </a:r>
            <a:r>
              <a:rPr lang="id-ID" sz="2400" dirty="0" smtClean="0"/>
              <a:t> </a:t>
            </a:r>
            <a:r>
              <a:rPr lang="en-US" sz="2400" dirty="0" smtClean="0"/>
              <a:t>related </a:t>
            </a:r>
            <a:r>
              <a:rPr lang="en-US" sz="2400" dirty="0"/>
              <a:t>legal actions to engage with private sector actors and government policy processes </a:t>
            </a:r>
            <a:r>
              <a:rPr lang="en-US" sz="2400" dirty="0" smtClean="0"/>
              <a:t>on</a:t>
            </a:r>
            <a:r>
              <a:rPr lang="id-ID" sz="2400" dirty="0" smtClean="0"/>
              <a:t> community-private </a:t>
            </a:r>
            <a:r>
              <a:rPr lang="id-ID" sz="2400" dirty="0"/>
              <a:t>sector agreements and;</a:t>
            </a:r>
          </a:p>
          <a:p>
            <a:r>
              <a:rPr lang="en-US" sz="2400" b="1" dirty="0" smtClean="0"/>
              <a:t>Regional </a:t>
            </a:r>
            <a:r>
              <a:rPr lang="en-US" sz="2400" b="1" dirty="0"/>
              <a:t>cross-learning and expansion</a:t>
            </a:r>
            <a:r>
              <a:rPr lang="en-US" sz="2400" dirty="0"/>
              <a:t> into Myanmar, where Samdhana partnerships with </a:t>
            </a:r>
            <a:r>
              <a:rPr lang="en-US" sz="2400" dirty="0" smtClean="0"/>
              <a:t>local</a:t>
            </a:r>
            <a:r>
              <a:rPr lang="id-ID" sz="2400" dirty="0" smtClean="0"/>
              <a:t> actors </a:t>
            </a:r>
            <a:r>
              <a:rPr lang="id-ID" sz="2400" dirty="0"/>
              <a:t>exist.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82594"/>
          </a:xfrm>
        </p:spPr>
        <p:txBody>
          <a:bodyPr>
            <a:noAutofit/>
          </a:bodyPr>
          <a:lstStyle/>
          <a:p>
            <a:r>
              <a:rPr lang="id-ID" sz="6600" b="1" dirty="0" smtClean="0"/>
              <a:t>Partners</a:t>
            </a:r>
            <a:endParaRPr lang="id-ID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92922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à"/>
            </a:pPr>
            <a:endParaRPr lang="en-US" sz="2000" dirty="0" smtClean="0"/>
          </a:p>
          <a:p>
            <a:pPr>
              <a:buFont typeface="Wingdings" pitchFamily="2" charset="2"/>
              <a:buChar char="à"/>
            </a:pPr>
            <a:endParaRPr lang="en-US" sz="2000" dirty="0" smtClean="0"/>
          </a:p>
          <a:p>
            <a:pPr>
              <a:buFont typeface="Wingdings" pitchFamily="2" charset="2"/>
              <a:buChar char="à"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id-ID" sz="2000" dirty="0"/>
          </a:p>
        </p:txBody>
      </p:sp>
      <p:pic>
        <p:nvPicPr>
          <p:cNvPr id="4" name="Picture 3" descr="Jaringan Kerja Pemetaan Partisipat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1752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rumahalir.or.id/wp-content/uploads/2012/07/logo_ama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285992"/>
            <a:ext cx="257176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928670"/>
            <a:ext cx="339089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https://encrypted-tbn2.gstatic.com/images?q=tbn:ANd9GcRmT6Bz7lRuYIM9Sb2Wiyl_m8TaROHRDFp-B7hLeHvHXVQoPNJD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643446"/>
            <a:ext cx="2071702" cy="9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cale Up logo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714620"/>
            <a:ext cx="20717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pattiro.org/wp-content/uploads/2012/09/partnership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428868"/>
            <a:ext cx="21002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4.bp.blogspot.com/-YG_zlMhBizg/UTs2CEoOMOI/AAAAAAAAAFA/JeCB5Hb58R8/s200/foker_lsm_papua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4857760"/>
            <a:ext cx="1905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YKWS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4357694"/>
            <a:ext cx="1357322" cy="119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321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Goals</vt:lpstr>
      <vt:lpstr> Expected Outcome </vt:lpstr>
      <vt:lpstr>Indicators</vt:lpstr>
      <vt:lpstr> Expected main changes/developments  </vt:lpstr>
      <vt:lpstr>Partners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Marisa</dc:creator>
  <cp:lastModifiedBy>Andersen, Terje Fjeldsgård</cp:lastModifiedBy>
  <cp:revision>25</cp:revision>
  <dcterms:created xsi:type="dcterms:W3CDTF">2013-10-25T08:27:22Z</dcterms:created>
  <dcterms:modified xsi:type="dcterms:W3CDTF">2013-11-05T13:38:55Z</dcterms:modified>
</cp:coreProperties>
</file>