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1"/>
  </p:notesMasterIdLst>
  <p:sldIdLst>
    <p:sldId id="278" r:id="rId3"/>
    <p:sldId id="313" r:id="rId4"/>
    <p:sldId id="315" r:id="rId5"/>
    <p:sldId id="314" r:id="rId6"/>
    <p:sldId id="316" r:id="rId7"/>
    <p:sldId id="310" r:id="rId8"/>
    <p:sldId id="311" r:id="rId9"/>
    <p:sldId id="31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4892-C32E-4BF1-90C2-E20D79CBDD9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9F86-75CA-4C7C-AED5-206C4345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9F86-75CA-4C7C-AED5-206C43458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37BCC-F36F-49EB-BE09-7F0152BCAAB5}" type="slidenum">
              <a:rPr lang="pt-BR" smtClean="0"/>
              <a:pPr/>
              <a:t>2</a:t>
            </a:fld>
            <a:endParaRPr lang="pt-BR" dirty="0" smtClean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2318" tIns="46159" rIns="92318" bIns="46159"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9BA9034F-6139-476C-8BE6-4CF993D6CCC1}" type="slidenum">
              <a:rPr lang="en-US" sz="1200">
                <a:latin typeface="Calibri" pitchFamily="34" charset="0"/>
              </a:rPr>
              <a:pPr algn="r" defTabSz="92392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3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37BCC-F36F-49EB-BE09-7F0152BCAAB5}" type="slidenum">
              <a:rPr lang="pt-BR" smtClean="0"/>
              <a:pPr/>
              <a:t>3</a:t>
            </a:fld>
            <a:endParaRPr lang="pt-BR" dirty="0" smtClean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2318" tIns="46159" rIns="92318" bIns="46159"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18" tIns="46159" rIns="92318" bIns="46159" anchor="b"/>
          <a:lstStyle/>
          <a:p>
            <a:pPr algn="r" defTabSz="923925"/>
            <a:fld id="{9BA9034F-6139-476C-8BE6-4CF993D6CCC1}" type="slidenum">
              <a:rPr lang="en-US" sz="1200">
                <a:latin typeface="Calibri" pitchFamily="34" charset="0"/>
              </a:rPr>
              <a:pPr algn="r" defTabSz="923925"/>
              <a:t>3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1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2296" indent="-277806" defTabSz="9136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1225" indent="-222245" defTabSz="913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5714" indent="-222245" defTabSz="913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0204" indent="-222245" defTabSz="913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36031-DD55-4CFD-AAA6-10D4A97B1EF6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807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Again focus on better land management yet improved community livelihood</a:t>
            </a:r>
          </a:p>
          <a:p>
            <a:r>
              <a:rPr lang="en-US" altLang="en-US" smtClean="0">
                <a:latin typeface="Arial" pitchFamily="34" charset="0"/>
              </a:rPr>
              <a:t>Switch emission red with communities??</a:t>
            </a: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5081" y="8687019"/>
            <a:ext cx="2971321" cy="45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1" tIns="46590" rIns="93181" bIns="4659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19D2415-5333-46C3-9020-820513F24559}" type="slidenum">
              <a:rPr lang="en-US" altLang="en-US" sz="13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en-US" altLang="en-US" sz="80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DE340-EB7F-4BBA-9B62-74C13AB8480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7E84C9-C86F-423D-8365-28CA569334BD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9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82AE69-CF06-44B9-9C2D-956CF4BFD8E8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WOPA051012_D0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-14288" y="5576888"/>
            <a:ext cx="2162176" cy="1238250"/>
          </a:xfrm>
          <a:prstGeom prst="rect">
            <a:avLst/>
          </a:prstGeom>
          <a:solidFill>
            <a:srgbClr val="7FA65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2209800" y="5576888"/>
            <a:ext cx="6934200" cy="1243012"/>
          </a:xfrm>
          <a:prstGeom prst="rect">
            <a:avLst/>
          </a:prstGeom>
          <a:solidFill>
            <a:srgbClr val="007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010400" y="5181600"/>
            <a:ext cx="2057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smtClean="0">
                <a:solidFill>
                  <a:srgbClr val="FFFFFF"/>
                </a:solidFill>
                <a:latin typeface="ImagoLight" pitchFamily="2" charset="0"/>
              </a:rPr>
              <a:t>© Mark Godfrey</a:t>
            </a:r>
          </a:p>
        </p:txBody>
      </p:sp>
      <p:pic>
        <p:nvPicPr>
          <p:cNvPr id="8" name="Picture 17" descr="TNCLogoPrimary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843588"/>
            <a:ext cx="175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3908425" y="0"/>
            <a:ext cx="523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smtClean="0">
                <a:solidFill>
                  <a:srgbClr val="FFFF00"/>
                </a:solidFill>
              </a:rPr>
              <a:t>DRAFT – </a:t>
            </a:r>
            <a:r>
              <a:rPr lang="en-GB" altLang="en-US" sz="2000" b="1" smtClean="0">
                <a:solidFill>
                  <a:srgbClr val="FFFF00"/>
                </a:solidFill>
              </a:rPr>
              <a:t>for discussion purpose only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38400" y="5653088"/>
            <a:ext cx="6477000" cy="730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6230938"/>
            <a:ext cx="6400800" cy="304800"/>
          </a:xfrm>
        </p:spPr>
        <p:txBody>
          <a:bodyPr/>
          <a:lstStyle>
            <a:lvl1pPr marL="0" indent="0">
              <a:defRPr sz="1400">
                <a:latin typeface="Oakleaf Small Caps Bold" pitchFamily="2" charset="0"/>
              </a:defRPr>
            </a:lvl1pPr>
          </a:lstStyle>
          <a:p>
            <a:r>
              <a:rPr lang="en-GB"/>
              <a:t>SUBTITLE SHOULD BE IN CAPS</a:t>
            </a:r>
          </a:p>
        </p:txBody>
      </p:sp>
    </p:spTree>
    <p:extLst>
      <p:ext uri="{BB962C8B-B14F-4D97-AF65-F5344CB8AC3E}">
        <p14:creationId xmlns:p14="http://schemas.microsoft.com/office/powerpoint/2010/main" val="222723410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02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4186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717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41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392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64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2887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39639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977188" y="119063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FFFF00"/>
                </a:solidFill>
              </a:rPr>
              <a:t>DRAFT</a:t>
            </a:r>
            <a:endParaRPr lang="en-US" altLang="en-US" sz="2000" b="1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675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2775" y="47625"/>
            <a:ext cx="2166938" cy="635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"/>
            <a:ext cx="6353175" cy="6353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90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9085-2BFD-41BD-A5E4-26400FEB1F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3E1A5-0689-4925-B3F9-7F58384C2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 userDrawn="1"/>
        </p:nvSpPr>
        <p:spPr bwMode="auto">
          <a:xfrm>
            <a:off x="0" y="784225"/>
            <a:ext cx="9144000" cy="607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 userDrawn="1"/>
        </p:nvSpPr>
        <p:spPr bwMode="auto">
          <a:xfrm>
            <a:off x="0" y="0"/>
            <a:ext cx="2133600" cy="765175"/>
          </a:xfrm>
          <a:prstGeom prst="rect">
            <a:avLst/>
          </a:prstGeom>
          <a:solidFill>
            <a:srgbClr val="7FA65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 userDrawn="1"/>
        </p:nvSpPr>
        <p:spPr bwMode="auto">
          <a:xfrm>
            <a:off x="2195513" y="0"/>
            <a:ext cx="6962775" cy="774700"/>
          </a:xfrm>
          <a:prstGeom prst="rect">
            <a:avLst/>
          </a:prstGeom>
          <a:solidFill>
            <a:srgbClr val="007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4113" y="0"/>
            <a:ext cx="670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5127" name="Picture 13" descr="TNCLogoPrimary_CMY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050"/>
            <a:ext cx="17097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akleaf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10.1.31.14/netpub/server.np?original=21255&amp;site=WOPA&amp;catalog=cata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9" b="-189"/>
          <a:stretch/>
        </p:blipFill>
        <p:spPr bwMode="auto">
          <a:xfrm>
            <a:off x="0" y="0"/>
            <a:ext cx="9144000" cy="68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TextBox 1"/>
          <p:cNvSpPr txBox="1">
            <a:spLocks noChangeArrowheads="1"/>
          </p:cNvSpPr>
          <p:nvPr/>
        </p:nvSpPr>
        <p:spPr bwMode="auto">
          <a:xfrm>
            <a:off x="685800" y="1143000"/>
            <a:ext cx="76374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SUSTAINABLE LANDSCAPES IN BRAZIL AND INDONESIA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2013-2015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50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/>
            <a:endParaRPr lang="en-US" sz="3500" dirty="0">
              <a:solidFill>
                <a:schemeClr val="bg1"/>
              </a:solidFill>
              <a:latin typeface="+mj-lt"/>
            </a:endParaRPr>
          </a:p>
          <a:p>
            <a:pPr algn="ctr" eaLnBrk="1" hangingPunct="1"/>
            <a:endParaRPr lang="en-US" sz="2000" dirty="0" smtClean="0">
              <a:solidFill>
                <a:srgbClr val="FFFFFF"/>
              </a:solidFill>
              <a:latin typeface="Oakleaf Bold" pitchFamily="2" charset="0"/>
            </a:endParaRPr>
          </a:p>
          <a:p>
            <a:pPr algn="ctr" eaLnBrk="1" hangingPunct="1"/>
            <a:endParaRPr lang="en-US" sz="2000" dirty="0">
              <a:solidFill>
                <a:srgbClr val="FFFFFF"/>
              </a:solidFill>
              <a:latin typeface="Oakleaf Bold" pitchFamily="2" charset="0"/>
            </a:endParaRPr>
          </a:p>
          <a:p>
            <a:pPr algn="ctr" eaLnBrk="1" hangingPunct="1"/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Herlina Hartanto</a:t>
            </a:r>
          </a:p>
          <a:p>
            <a:pPr algn="ctr" eaLnBrk="1" hangingPunct="1"/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Indonesia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Terrestrial Program</a:t>
            </a:r>
          </a:p>
        </p:txBody>
      </p:sp>
      <p:pic>
        <p:nvPicPr>
          <p:cNvPr id="11" name="Picture 10" descr="TNCLogoPrimary_Rev_Wht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3440" y="5496594"/>
            <a:ext cx="2752560" cy="1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36825" y="228600"/>
            <a:ext cx="6215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São Felix do Xingu Green Economy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4117975" y="3333750"/>
            <a:ext cx="5508625" cy="3524250"/>
            <a:chOff x="158" y="618"/>
            <a:chExt cx="4400" cy="3100"/>
          </a:xfrm>
        </p:grpSpPr>
        <p:pic>
          <p:nvPicPr>
            <p:cNvPr id="7178" name="Picture 6" descr="0,,19704884-EX,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18"/>
              <a:ext cx="4354" cy="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58" y="663"/>
              <a:ext cx="273" cy="90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204" y="3475"/>
              <a:ext cx="862" cy="182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7172" name="Picture 4" descr="Map1_Brazilian_Ama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944563"/>
            <a:ext cx="45243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145088" y="1371600"/>
            <a:ext cx="3465512" cy="76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indent="-6350" algn="ctr">
              <a:spcBef>
                <a:spcPct val="50000"/>
              </a:spcBef>
              <a:spcAft>
                <a:spcPct val="40000"/>
              </a:spcAft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São Félix do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Xingu,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Para, Brazil, 8.4 million ha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4" name="Oval 10"/>
          <p:cNvSpPr>
            <a:spLocks noChangeArrowheads="1"/>
          </p:cNvSpPr>
          <p:nvPr/>
        </p:nvSpPr>
        <p:spPr bwMode="auto">
          <a:xfrm>
            <a:off x="7218363" y="5010150"/>
            <a:ext cx="504825" cy="1081088"/>
          </a:xfrm>
          <a:prstGeom prst="ellipse">
            <a:avLst/>
          </a:prstGeom>
          <a:noFill/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6338888" y="2646363"/>
            <a:ext cx="1077912" cy="23653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V="1">
            <a:off x="3140075" y="2401888"/>
            <a:ext cx="2801938" cy="3937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7" name="Oval 13"/>
          <p:cNvSpPr>
            <a:spLocks noChangeArrowheads="1"/>
          </p:cNvSpPr>
          <p:nvPr/>
        </p:nvSpPr>
        <p:spPr bwMode="auto">
          <a:xfrm>
            <a:off x="2732088" y="2601913"/>
            <a:ext cx="504825" cy="1081087"/>
          </a:xfrm>
          <a:prstGeom prst="ellipse">
            <a:avLst/>
          </a:prstGeom>
          <a:noFill/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6215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São Felix do Xingu Green Economy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8001000" cy="53707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1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Strategies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Increase responsibility along beef production chain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Restoration of degraded areas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Cocoa production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Agroforestry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Implement Territorial and Environmental Management Plans in Indigenous Lands</a:t>
            </a:r>
          </a:p>
          <a:p>
            <a:pPr marL="342900" indent="-342900">
              <a:spcBef>
                <a:spcPct val="5000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Long term, large scale financial mechanism: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ão Felix do Xingu Green Fund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erau_World_Location_Map_low__11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288"/>
            <a:ext cx="89916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38337" y="152400"/>
            <a:ext cx="62150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BERAU FOREST CARBON PROGRAM    </a:t>
            </a:r>
            <a:r>
              <a:rPr lang="en-US" sz="2000" b="1" dirty="0" err="1" smtClean="0"/>
              <a:t>Berau</a:t>
            </a:r>
            <a:r>
              <a:rPr lang="en-US" sz="2000" b="1" dirty="0" smtClean="0"/>
              <a:t> district, East Kalimantan Province, Indonesia</a:t>
            </a:r>
          </a:p>
          <a:p>
            <a:pPr algn="ctr"/>
            <a:r>
              <a:rPr lang="en-US" sz="2000" b="1" dirty="0" smtClean="0"/>
              <a:t>2.2 million ha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82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3_all landuse be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91440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Callout 7"/>
          <p:cNvSpPr/>
          <p:nvPr/>
        </p:nvSpPr>
        <p:spPr>
          <a:xfrm>
            <a:off x="1196975" y="1565275"/>
            <a:ext cx="1927225" cy="1490663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6350"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Production  Forests: RIL, HCVF, certification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3048000" y="2090738"/>
            <a:ext cx="1981200" cy="1651000"/>
          </a:xfrm>
          <a:prstGeom prst="leftArrowCallo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6350"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Oil Palm Plantations: better siting, land swap, HCVF, best practices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928688" y="3800475"/>
            <a:ext cx="1814512" cy="1533525"/>
          </a:xfrm>
          <a:prstGeom prst="upArrowCallou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6350"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Protection Forests: better management, incentives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3725" y="990600"/>
            <a:ext cx="4664075" cy="4724400"/>
          </a:xfrm>
          <a:prstGeom prst="ellipse">
            <a:avLst/>
          </a:prstGeom>
          <a:solidFill>
            <a:srgbClr val="000000">
              <a:alpha val="74902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6350" algn="ctr" eaLnBrk="0" hangingPunct="0"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Cross-Cutting:</a:t>
            </a:r>
          </a:p>
          <a:p>
            <a:pPr indent="6350" algn="ctr" eaLnBrk="0" hangingPunct="0">
              <a:defRPr/>
            </a:pPr>
            <a:r>
              <a:rPr lang="en-US" b="1" dirty="0">
                <a:latin typeface="Comic Sans MS" pitchFamily="66" charset="0"/>
              </a:rPr>
              <a:t>Improved spatial planning </a:t>
            </a:r>
          </a:p>
          <a:p>
            <a:pPr indent="6350" algn="ctr" eaLnBrk="0" hangingPunct="0">
              <a:defRPr/>
            </a:pPr>
            <a:r>
              <a:rPr lang="en-US" b="1" dirty="0">
                <a:latin typeface="Comic Sans MS" pitchFamily="66" charset="0"/>
              </a:rPr>
              <a:t>Improved governance (capacity building,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policy and legal framework)</a:t>
            </a:r>
          </a:p>
          <a:p>
            <a:pPr indent="6350" algn="ctr" eaLnBrk="0" hangingPunct="0">
              <a:defRPr/>
            </a:pPr>
            <a:r>
              <a:rPr lang="en-US" b="1" dirty="0">
                <a:latin typeface="Comic Sans MS" pitchFamily="66" charset="0"/>
              </a:rPr>
              <a:t>Community empowerment and engagement,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improved livelihood</a:t>
            </a:r>
          </a:p>
        </p:txBody>
      </p:sp>
      <p:sp>
        <p:nvSpPr>
          <p:cNvPr id="12" name="Curved Down Arrow 11"/>
          <p:cNvSpPr/>
          <p:nvPr/>
        </p:nvSpPr>
        <p:spPr>
          <a:xfrm rot="10800000">
            <a:off x="-76200" y="3340100"/>
            <a:ext cx="5511800" cy="2382838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5813" y="3287713"/>
            <a:ext cx="3289300" cy="2487612"/>
            <a:chOff x="0" y="0"/>
            <a:chExt cx="1860" cy="1406"/>
          </a:xfrm>
        </p:grpSpPr>
        <p:grpSp>
          <p:nvGrpSpPr>
            <p:cNvPr id="74774" name="Group 6"/>
            <p:cNvGrpSpPr>
              <a:grpSpLocks/>
            </p:cNvGrpSpPr>
            <p:nvPr/>
          </p:nvGrpSpPr>
          <p:grpSpPr bwMode="auto">
            <a:xfrm>
              <a:off x="0" y="0"/>
              <a:ext cx="1860" cy="1406"/>
              <a:chOff x="0" y="0"/>
              <a:chExt cx="1860" cy="1406"/>
            </a:xfrm>
          </p:grpSpPr>
          <p:sp>
            <p:nvSpPr>
              <p:cNvPr id="7477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0" cy="140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74778" name="Group 8"/>
              <p:cNvGrpSpPr>
                <a:grpSpLocks/>
              </p:cNvGrpSpPr>
              <p:nvPr/>
            </p:nvGrpSpPr>
            <p:grpSpPr bwMode="auto">
              <a:xfrm>
                <a:off x="49" y="13"/>
                <a:ext cx="690" cy="1324"/>
                <a:chOff x="3506" y="2321"/>
                <a:chExt cx="937" cy="1772"/>
              </a:xfrm>
            </p:grpSpPr>
            <p:sp>
              <p:nvSpPr>
                <p:cNvPr id="747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81" y="3740"/>
                  <a:ext cx="60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/>
                    <a:t>Historic</a:t>
                  </a:r>
                </a:p>
              </p:txBody>
            </p:sp>
            <p:sp>
              <p:nvSpPr>
                <p:cNvPr id="74782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4439" y="2476"/>
                  <a:ext cx="4" cy="16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83" name="Freeform 11"/>
                <p:cNvSpPr>
                  <a:spLocks/>
                </p:cNvSpPr>
                <p:nvPr/>
              </p:nvSpPr>
              <p:spPr bwMode="auto">
                <a:xfrm>
                  <a:off x="3506" y="2321"/>
                  <a:ext cx="937" cy="683"/>
                </a:xfrm>
                <a:custGeom>
                  <a:avLst/>
                  <a:gdLst>
                    <a:gd name="T0" fmla="*/ 0 w 1494"/>
                    <a:gd name="T1" fmla="*/ 1 h 1078"/>
                    <a:gd name="T2" fmla="*/ 1 w 1494"/>
                    <a:gd name="T3" fmla="*/ 1 h 1078"/>
                    <a:gd name="T4" fmla="*/ 1 w 1494"/>
                    <a:gd name="T5" fmla="*/ 1 h 1078"/>
                    <a:gd name="T6" fmla="*/ 1 w 1494"/>
                    <a:gd name="T7" fmla="*/ 1 h 1078"/>
                    <a:gd name="T8" fmla="*/ 1 w 1494"/>
                    <a:gd name="T9" fmla="*/ 1 h 1078"/>
                    <a:gd name="T10" fmla="*/ 1 w 1494"/>
                    <a:gd name="T11" fmla="*/ 1 h 1078"/>
                    <a:gd name="T12" fmla="*/ 1 w 1494"/>
                    <a:gd name="T13" fmla="*/ 1 h 1078"/>
                    <a:gd name="T14" fmla="*/ 1 w 1494"/>
                    <a:gd name="T15" fmla="*/ 1 h 1078"/>
                    <a:gd name="T16" fmla="*/ 1 w 1494"/>
                    <a:gd name="T17" fmla="*/ 1 h 1078"/>
                    <a:gd name="T18" fmla="*/ 1 w 1494"/>
                    <a:gd name="T19" fmla="*/ 1 h 10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4"/>
                    <a:gd name="T31" fmla="*/ 0 h 1078"/>
                    <a:gd name="T32" fmla="*/ 1494 w 1494"/>
                    <a:gd name="T33" fmla="*/ 1078 h 10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4" h="1078">
                      <a:moveTo>
                        <a:pt x="0" y="1067"/>
                      </a:moveTo>
                      <a:cubicBezTo>
                        <a:pt x="56" y="965"/>
                        <a:pt x="247" y="471"/>
                        <a:pt x="336" y="461"/>
                      </a:cubicBezTo>
                      <a:cubicBezTo>
                        <a:pt x="425" y="451"/>
                        <a:pt x="469" y="1078"/>
                        <a:pt x="534" y="1007"/>
                      </a:cubicBezTo>
                      <a:cubicBezTo>
                        <a:pt x="599" y="936"/>
                        <a:pt x="663" y="70"/>
                        <a:pt x="726" y="35"/>
                      </a:cubicBezTo>
                      <a:cubicBezTo>
                        <a:pt x="789" y="0"/>
                        <a:pt x="865" y="750"/>
                        <a:pt x="912" y="797"/>
                      </a:cubicBezTo>
                      <a:cubicBezTo>
                        <a:pt x="959" y="844"/>
                        <a:pt x="973" y="359"/>
                        <a:pt x="1008" y="317"/>
                      </a:cubicBezTo>
                      <a:cubicBezTo>
                        <a:pt x="1043" y="275"/>
                        <a:pt x="1082" y="561"/>
                        <a:pt x="1122" y="545"/>
                      </a:cubicBezTo>
                      <a:cubicBezTo>
                        <a:pt x="1162" y="529"/>
                        <a:pt x="1204" y="189"/>
                        <a:pt x="1248" y="221"/>
                      </a:cubicBezTo>
                      <a:cubicBezTo>
                        <a:pt x="1292" y="253"/>
                        <a:pt x="1345" y="683"/>
                        <a:pt x="1386" y="737"/>
                      </a:cubicBezTo>
                      <a:cubicBezTo>
                        <a:pt x="1427" y="791"/>
                        <a:pt x="1472" y="585"/>
                        <a:pt x="1494" y="54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779" name="Line 12"/>
              <p:cNvSpPr>
                <a:spLocks noChangeShapeType="1"/>
              </p:cNvSpPr>
              <p:nvPr/>
            </p:nvSpPr>
            <p:spPr bwMode="auto">
              <a:xfrm>
                <a:off x="45" y="1033"/>
                <a:ext cx="14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13"/>
              <p:cNvSpPr>
                <a:spLocks noChangeShapeType="1"/>
              </p:cNvSpPr>
              <p:nvPr/>
            </p:nvSpPr>
            <p:spPr bwMode="auto">
              <a:xfrm>
                <a:off x="45" y="1344"/>
                <a:ext cx="13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75" name="Text Box 14"/>
            <p:cNvSpPr txBox="1">
              <a:spLocks noChangeArrowheads="1"/>
            </p:cNvSpPr>
            <p:nvPr/>
          </p:nvSpPr>
          <p:spPr bwMode="auto">
            <a:xfrm>
              <a:off x="778" y="1018"/>
              <a:ext cx="6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Performance</a:t>
              </a:r>
            </a:p>
            <a:p>
              <a:pPr eaLnBrk="1" hangingPunct="1"/>
              <a:r>
                <a:rPr lang="en-US" altLang="en-US" sz="1400"/>
                <a:t>Period 1</a:t>
              </a:r>
            </a:p>
          </p:txBody>
        </p:sp>
        <p:sp>
          <p:nvSpPr>
            <p:cNvPr id="74776" name="Line 15"/>
            <p:cNvSpPr>
              <a:spLocks noChangeShapeType="1"/>
            </p:cNvSpPr>
            <p:nvPr/>
          </p:nvSpPr>
          <p:spPr bwMode="auto">
            <a:xfrm>
              <a:off x="45" y="99"/>
              <a:ext cx="0" cy="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183438" y="3675063"/>
            <a:ext cx="1928812" cy="277812"/>
            <a:chOff x="748" y="255"/>
            <a:chExt cx="1091" cy="157"/>
          </a:xfrm>
        </p:grpSpPr>
        <p:sp>
          <p:nvSpPr>
            <p:cNvPr id="74772" name="AutoShape 26"/>
            <p:cNvSpPr>
              <a:spLocks noChangeArrowheads="1"/>
            </p:cNvSpPr>
            <p:nvPr/>
          </p:nvSpPr>
          <p:spPr bwMode="auto">
            <a:xfrm rot="10800000">
              <a:off x="748" y="300"/>
              <a:ext cx="619" cy="96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773" name="Text Box 27"/>
            <p:cNvSpPr txBox="1">
              <a:spLocks noChangeArrowheads="1"/>
            </p:cNvSpPr>
            <p:nvPr/>
          </p:nvSpPr>
          <p:spPr bwMode="auto">
            <a:xfrm>
              <a:off x="1338" y="255"/>
              <a:ext cx="50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Strategy 1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183438" y="3746500"/>
            <a:ext cx="1928812" cy="563563"/>
            <a:chOff x="748" y="300"/>
            <a:chExt cx="1091" cy="318"/>
          </a:xfrm>
        </p:grpSpPr>
        <p:sp>
          <p:nvSpPr>
            <p:cNvPr id="74770" name="Freeform 29"/>
            <p:cNvSpPr>
              <a:spLocks/>
            </p:cNvSpPr>
            <p:nvPr/>
          </p:nvSpPr>
          <p:spPr bwMode="auto">
            <a:xfrm>
              <a:off x="748" y="300"/>
              <a:ext cx="620" cy="318"/>
            </a:xfrm>
            <a:custGeom>
              <a:avLst/>
              <a:gdLst>
                <a:gd name="T0" fmla="*/ 1 w 843"/>
                <a:gd name="T1" fmla="*/ 2 h 424"/>
                <a:gd name="T2" fmla="*/ 1 w 843"/>
                <a:gd name="T3" fmla="*/ 2 h 424"/>
                <a:gd name="T4" fmla="*/ 0 w 843"/>
                <a:gd name="T5" fmla="*/ 0 h 424"/>
                <a:gd name="T6" fmla="*/ 1 w 843"/>
                <a:gd name="T7" fmla="*/ 2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3"/>
                <a:gd name="T13" fmla="*/ 0 h 424"/>
                <a:gd name="T14" fmla="*/ 843 w 843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3" h="424">
                  <a:moveTo>
                    <a:pt x="842" y="243"/>
                  </a:moveTo>
                  <a:lnTo>
                    <a:pt x="843" y="424"/>
                  </a:lnTo>
                  <a:lnTo>
                    <a:pt x="0" y="0"/>
                  </a:lnTo>
                  <a:lnTo>
                    <a:pt x="842" y="24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Text Box 30"/>
            <p:cNvSpPr txBox="1">
              <a:spLocks noChangeArrowheads="1"/>
            </p:cNvSpPr>
            <p:nvPr/>
          </p:nvSpPr>
          <p:spPr bwMode="auto">
            <a:xfrm>
              <a:off x="1338" y="436"/>
              <a:ext cx="50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Strategy 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175500" y="3746500"/>
            <a:ext cx="2085975" cy="358775"/>
            <a:chOff x="748" y="300"/>
            <a:chExt cx="1179" cy="203"/>
          </a:xfrm>
        </p:grpSpPr>
        <p:sp>
          <p:nvSpPr>
            <p:cNvPr id="74768" name="Text Box 32"/>
            <p:cNvSpPr txBox="1">
              <a:spLocks noChangeArrowheads="1"/>
            </p:cNvSpPr>
            <p:nvPr/>
          </p:nvSpPr>
          <p:spPr bwMode="auto">
            <a:xfrm>
              <a:off x="1337" y="346"/>
              <a:ext cx="59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Strategy 2</a:t>
              </a:r>
            </a:p>
          </p:txBody>
        </p:sp>
        <p:sp>
          <p:nvSpPr>
            <p:cNvPr id="74769" name="Freeform 33"/>
            <p:cNvSpPr>
              <a:spLocks/>
            </p:cNvSpPr>
            <p:nvPr/>
          </p:nvSpPr>
          <p:spPr bwMode="auto">
            <a:xfrm>
              <a:off x="748" y="300"/>
              <a:ext cx="624" cy="183"/>
            </a:xfrm>
            <a:custGeom>
              <a:avLst/>
              <a:gdLst>
                <a:gd name="T0" fmla="*/ 0 w 840"/>
                <a:gd name="T1" fmla="*/ 0 h 244"/>
                <a:gd name="T2" fmla="*/ 1 w 840"/>
                <a:gd name="T3" fmla="*/ 2 h 244"/>
                <a:gd name="T4" fmla="*/ 1 w 840"/>
                <a:gd name="T5" fmla="*/ 2 h 244"/>
                <a:gd name="T6" fmla="*/ 0 w 840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244"/>
                <a:gd name="T14" fmla="*/ 840 w 840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244">
                  <a:moveTo>
                    <a:pt x="0" y="0"/>
                  </a:moveTo>
                  <a:lnTo>
                    <a:pt x="837" y="128"/>
                  </a:lnTo>
                  <a:lnTo>
                    <a:pt x="84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91375" y="3746500"/>
            <a:ext cx="10969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7662863" y="3459163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REL</a:t>
            </a:r>
          </a:p>
        </p:txBody>
      </p:sp>
      <p:sp>
        <p:nvSpPr>
          <p:cNvPr id="35" name="Curved Down Arrow 34"/>
          <p:cNvSpPr/>
          <p:nvPr/>
        </p:nvSpPr>
        <p:spPr>
          <a:xfrm>
            <a:off x="228600" y="947738"/>
            <a:ext cx="5511800" cy="2382837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0"/>
            <a:ext cx="3657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BFCP STRATEGIES</a:t>
            </a:r>
          </a:p>
        </p:txBody>
      </p:sp>
    </p:spTree>
    <p:extLst>
      <p:ext uri="{BB962C8B-B14F-4D97-AF65-F5344CB8AC3E}">
        <p14:creationId xmlns:p14="http://schemas.microsoft.com/office/powerpoint/2010/main" val="31912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3" grpId="0" animBg="1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6740" name="Content Placeholder 4" descr="WOPA080909_D1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875088"/>
            <a:ext cx="9144000" cy="29829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PROJECT GOAL</a:t>
            </a:r>
          </a:p>
          <a:p>
            <a:pPr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increase economic development and human well-being while minimizing carbon emissions and habitat loss in two important sub-national demonstration landscapes, and at the State, Province and National levels.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92D050"/>
              </a:solidFill>
              <a:latin typeface="Oakleaf Bol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92D050"/>
              </a:solidFill>
              <a:latin typeface="Oakleaf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1113"/>
            <a:ext cx="9144000" cy="6869113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BRAZIL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Indicators </a:t>
            </a:r>
            <a:r>
              <a:rPr lang="en-US" sz="2400" dirty="0">
                <a:solidFill>
                  <a:schemeClr val="bg1"/>
                </a:solidFill>
              </a:rPr>
              <a:t>for the five-year (2013-2017) demonstration phase of the Central Xingu REDD+ Pilot Program: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Tons of emission reductions (target: 41 million)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sz="2400" dirty="0">
                <a:solidFill>
                  <a:schemeClr val="bg1"/>
                </a:solidFill>
              </a:rPr>
              <a:t>of total expected area of legal reserves and riparian zones with forest, under restoration or compensated (target: legal reserves: 60%; riparian zones: 50%)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sz="2400" dirty="0">
                <a:solidFill>
                  <a:schemeClr val="bg1"/>
                </a:solidFill>
              </a:rPr>
              <a:t>farms/ranches associated with local union adopting improved practices (target: 50%)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# </a:t>
            </a:r>
            <a:r>
              <a:rPr lang="en-US" sz="2400" dirty="0">
                <a:solidFill>
                  <a:schemeClr val="bg1"/>
                </a:solidFill>
              </a:rPr>
              <a:t>territorial management/municipal land-use plans created (target: 3 in indigenous territories, 1 in protected areas, 2 municipal-level)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# </a:t>
            </a:r>
            <a:r>
              <a:rPr lang="en-US" sz="2400" dirty="0">
                <a:solidFill>
                  <a:schemeClr val="bg1"/>
                </a:solidFill>
              </a:rPr>
              <a:t>of Municipal, State, and National REDD+ programs that incorporate significant </a:t>
            </a:r>
            <a:r>
              <a:rPr lang="en-US" sz="2400" dirty="0" err="1">
                <a:solidFill>
                  <a:schemeClr val="bg1"/>
                </a:solidFill>
              </a:rPr>
              <a:t>learnings</a:t>
            </a:r>
            <a:r>
              <a:rPr lang="en-US" sz="2400" dirty="0">
                <a:solidFill>
                  <a:schemeClr val="bg1"/>
                </a:solidFill>
              </a:rPr>
              <a:t> from the Central Xingu program (target: municipal: 5; state: 1; national: 2) </a:t>
            </a:r>
          </a:p>
          <a:p>
            <a:pPr>
              <a:defRPr/>
            </a:pPr>
            <a:endParaRPr lang="en-US" sz="28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37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92D050"/>
              </a:solidFill>
              <a:latin typeface="Oakleaf Bol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92D050"/>
              </a:solidFill>
              <a:latin typeface="Oakleaf Bold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3352800" y="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Oakleaf" pitchFamily="2" charset="0"/>
              </a:rPr>
              <a:t>VISIONING</a:t>
            </a:r>
          </a:p>
        </p:txBody>
      </p:sp>
      <p:pic>
        <p:nvPicPr>
          <p:cNvPr id="1239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53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sz="3200" b="1" kern="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endParaRPr lang="en-US" sz="2800" b="1" kern="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prstClr val="white"/>
                </a:solidFill>
                <a:latin typeface="+mj-lt"/>
              </a:rPr>
              <a:t>INDONESIA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Indicators </a:t>
            </a:r>
            <a:r>
              <a:rPr lang="en-US" sz="2400" dirty="0">
                <a:solidFill>
                  <a:schemeClr val="bg1"/>
                </a:solidFill>
              </a:rPr>
              <a:t>for the five-year (2011-2015) demonstration phase of the BFCP: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Tons of emission reductions in </a:t>
            </a:r>
            <a:r>
              <a:rPr lang="en-US" sz="2400" dirty="0" err="1">
                <a:solidFill>
                  <a:schemeClr val="bg1"/>
                </a:solidFill>
              </a:rPr>
              <a:t>Berau</a:t>
            </a:r>
            <a:r>
              <a:rPr lang="en-US" sz="2400" dirty="0">
                <a:solidFill>
                  <a:schemeClr val="bg1"/>
                </a:solidFill>
              </a:rPr>
              <a:t> from 2011-2015 based on district-level carbon methods agreed between </a:t>
            </a:r>
            <a:r>
              <a:rPr lang="en-US" sz="2400" dirty="0" err="1">
                <a:solidFill>
                  <a:schemeClr val="bg1"/>
                </a:solidFill>
              </a:rPr>
              <a:t>Berau</a:t>
            </a:r>
            <a:r>
              <a:rPr lang="en-US" sz="2400" dirty="0">
                <a:solidFill>
                  <a:schemeClr val="bg1"/>
                </a:solidFill>
              </a:rPr>
              <a:t> and National MRV authority (target: 10 million)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# </a:t>
            </a:r>
            <a:r>
              <a:rPr lang="en-US" sz="2400" dirty="0">
                <a:solidFill>
                  <a:schemeClr val="bg1"/>
                </a:solidFill>
              </a:rPr>
              <a:t>hectares of land in </a:t>
            </a:r>
            <a:r>
              <a:rPr lang="en-US" sz="2400" dirty="0" err="1">
                <a:solidFill>
                  <a:schemeClr val="bg1"/>
                </a:solidFill>
              </a:rPr>
              <a:t>Berau</a:t>
            </a:r>
            <a:r>
              <a:rPr lang="en-US" sz="2400" dirty="0">
                <a:solidFill>
                  <a:schemeClr val="bg1"/>
                </a:solidFill>
              </a:rPr>
              <a:t> independently assessed to be under sustainable effective management (target: 800,000)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sz="2400" dirty="0">
                <a:solidFill>
                  <a:schemeClr val="bg1"/>
                </a:solidFill>
              </a:rPr>
              <a:t>of households in participating villages with increased income, livelihood opportunities, or improved access to basic services as a result of engaging in BFCP (target: 50%)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# </a:t>
            </a:r>
            <a:r>
              <a:rPr lang="en-US" sz="2400" dirty="0">
                <a:solidFill>
                  <a:schemeClr val="bg1"/>
                </a:solidFill>
              </a:rPr>
              <a:t>of District, Province, and National REDD+ programs that incorporate significant </a:t>
            </a:r>
            <a:r>
              <a:rPr lang="en-US" sz="2400" dirty="0" err="1">
                <a:solidFill>
                  <a:schemeClr val="bg1"/>
                </a:solidFill>
              </a:rPr>
              <a:t>learnings</a:t>
            </a:r>
            <a:r>
              <a:rPr lang="en-US" sz="2400" dirty="0">
                <a:solidFill>
                  <a:schemeClr val="bg1"/>
                </a:solidFill>
              </a:rPr>
              <a:t> from the </a:t>
            </a:r>
            <a:r>
              <a:rPr lang="en-US" sz="2400" dirty="0" err="1">
                <a:solidFill>
                  <a:schemeClr val="bg1"/>
                </a:solidFill>
              </a:rPr>
              <a:t>Berau</a:t>
            </a:r>
            <a:r>
              <a:rPr lang="en-US" sz="2400" dirty="0">
                <a:solidFill>
                  <a:schemeClr val="bg1"/>
                </a:solidFill>
              </a:rPr>
              <a:t> program by 2015 (target: 5 Districts, 3 Provinces, 3 National programs) </a:t>
            </a:r>
          </a:p>
          <a:p>
            <a:pPr>
              <a:defRPr/>
            </a:pPr>
            <a:endParaRPr lang="en-US" sz="2400" b="1" kern="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endParaRPr lang="en-US" sz="2800" b="1" kern="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endParaRPr lang="en-US" sz="3200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236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Oakleaf Bold"/>
        <a:ea typeface=""/>
        <a:cs typeface=""/>
      </a:majorFont>
      <a:minorFont>
        <a:latin typeface="Oaklea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457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ImagoLight</vt:lpstr>
      <vt:lpstr>Oakleaf</vt:lpstr>
      <vt:lpstr>Oakleaf Bold</vt:lpstr>
      <vt:lpstr>Oakleaf Small Caps Bold</vt:lpstr>
      <vt:lpstr>Arial</vt:lpstr>
      <vt:lpstr>Calibri</vt:lpstr>
      <vt:lpstr>Comic Sans MS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ASoekadis</dc:creator>
  <cp:lastModifiedBy>Andersen, Terje Fjeldsgård</cp:lastModifiedBy>
  <cp:revision>115</cp:revision>
  <dcterms:created xsi:type="dcterms:W3CDTF">2013-04-29T09:23:35Z</dcterms:created>
  <dcterms:modified xsi:type="dcterms:W3CDTF">2014-04-15T08:24:15Z</dcterms:modified>
</cp:coreProperties>
</file>