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DCB47-F73A-49F9-8F04-737E310E383C}" type="datetimeFigureOut">
              <a:rPr lang="en-GB" smtClean="0"/>
              <a:t>25/10/2013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688CB-899D-4B9F-9163-4F41FCFD0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51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112" indent="-228587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348DD04-F618-4287-8140-5D9CB267B920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Addressing Large-scale Drivers of Deforestation in the Mekong Region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133600"/>
            <a:ext cx="7086600" cy="4179661"/>
          </a:xfrm>
        </p:spPr>
        <p:txBody>
          <a:bodyPr>
            <a:normAutofit fontScale="85000" lnSpcReduction="20000"/>
          </a:bodyPr>
          <a:lstStyle/>
          <a:p>
            <a:pPr algn="r"/>
            <a:endParaRPr lang="en-GB" b="1" dirty="0" smtClean="0">
              <a:solidFill>
                <a:schemeClr val="tx1"/>
              </a:solidFill>
            </a:endParaRPr>
          </a:p>
          <a:p>
            <a:pPr algn="r"/>
            <a:r>
              <a:rPr lang="en-GB" b="1" dirty="0" smtClean="0">
                <a:solidFill>
                  <a:schemeClr val="tx1"/>
                </a:solidFill>
              </a:rPr>
              <a:t>Wildlife Conservation Society (WCS)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NICFI Grantees’ meeting, Oslo, 28 Oct. 2013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i="1" u="sng" dirty="0" smtClean="0">
                <a:solidFill>
                  <a:schemeClr val="tx1"/>
                </a:solidFill>
              </a:rPr>
              <a:t>Thematic areas</a:t>
            </a:r>
          </a:p>
          <a:p>
            <a:r>
              <a:rPr lang="en-GB" i="1" dirty="0" smtClean="0">
                <a:solidFill>
                  <a:schemeClr val="tx1"/>
                </a:solidFill>
              </a:rPr>
              <a:t>Sustainable landscapes</a:t>
            </a:r>
          </a:p>
          <a:p>
            <a:r>
              <a:rPr lang="en-GB" i="1" dirty="0" smtClean="0">
                <a:solidFill>
                  <a:schemeClr val="tx1"/>
                </a:solidFill>
              </a:rPr>
              <a:t>REDD+ relevant commodity supply chains</a:t>
            </a:r>
          </a:p>
          <a:p>
            <a:r>
              <a:rPr lang="en-GB" i="1" dirty="0" smtClean="0">
                <a:solidFill>
                  <a:schemeClr val="tx1"/>
                </a:solidFill>
              </a:rPr>
              <a:t>Planning and implementation of REDD+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8762" y="2286000"/>
            <a:ext cx="1071562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9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Goal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38514"/>
            <a:ext cx="8229600" cy="417648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5100" dirty="0"/>
              <a:t>Understand, plan and demonstrate appropriate </a:t>
            </a:r>
            <a:r>
              <a:rPr lang="en-GB" sz="5100" b="1" dirty="0"/>
              <a:t>policy and landscape-level responses</a:t>
            </a:r>
            <a:r>
              <a:rPr lang="en-GB" sz="5100" dirty="0"/>
              <a:t> </a:t>
            </a:r>
            <a:r>
              <a:rPr lang="en-GB" sz="5100" dirty="0" smtClean="0"/>
              <a:t>that… </a:t>
            </a:r>
          </a:p>
          <a:p>
            <a:pPr marL="0" indent="0">
              <a:buNone/>
            </a:pPr>
            <a:endParaRPr lang="en-GB" sz="5100" dirty="0" smtClean="0"/>
          </a:p>
          <a:p>
            <a:pPr marL="0" indent="0">
              <a:buNone/>
            </a:pPr>
            <a:r>
              <a:rPr lang="en-GB" sz="5100" dirty="0" smtClean="0"/>
              <a:t>..address </a:t>
            </a:r>
            <a:r>
              <a:rPr lang="en-GB" sz="5100" b="1" dirty="0" smtClean="0"/>
              <a:t>large-scale </a:t>
            </a:r>
            <a:r>
              <a:rPr lang="en-GB" sz="5100" b="1" dirty="0"/>
              <a:t>drivers </a:t>
            </a:r>
            <a:r>
              <a:rPr lang="en-GB" sz="5100" dirty="0"/>
              <a:t>of </a:t>
            </a:r>
            <a:r>
              <a:rPr lang="en-GB" sz="5100" dirty="0" smtClean="0"/>
              <a:t>deforestation.. </a:t>
            </a:r>
          </a:p>
          <a:p>
            <a:pPr marL="0" indent="0">
              <a:buNone/>
            </a:pPr>
            <a:endParaRPr lang="en-GB" sz="5100" dirty="0"/>
          </a:p>
          <a:p>
            <a:pPr marL="0" indent="0">
              <a:buNone/>
            </a:pPr>
            <a:r>
              <a:rPr lang="en-GB" sz="5100" dirty="0" smtClean="0"/>
              <a:t>…in </a:t>
            </a:r>
            <a:r>
              <a:rPr lang="en-GB" sz="5100" dirty="0"/>
              <a:t>particular the expansion of poorly planned and quasi-legal </a:t>
            </a:r>
            <a:r>
              <a:rPr lang="en-GB" sz="5100" b="1" dirty="0"/>
              <a:t>industrial agriculture and extractive industries</a:t>
            </a:r>
            <a:r>
              <a:rPr lang="en-GB" sz="5100" dirty="0"/>
              <a:t>, in the Mekong </a:t>
            </a:r>
            <a:r>
              <a:rPr lang="en-GB" sz="5100" dirty="0" smtClean="0"/>
              <a:t>region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5748322" cy="571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762000"/>
            <a:ext cx="521492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/>
              <a:t>5</a:t>
            </a:r>
            <a:r>
              <a:rPr lang="en-GB" sz="2400" b="1" dirty="0" smtClean="0"/>
              <a:t> focal landscapes across </a:t>
            </a:r>
          </a:p>
          <a:p>
            <a:r>
              <a:rPr lang="en-GB" sz="2400" b="1" dirty="0" smtClean="0"/>
              <a:t>3 countries – Lao, Cambodia, Myanmar</a:t>
            </a:r>
            <a:endParaRPr lang="en-GB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943600" y="152400"/>
            <a:ext cx="3048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Partners</a:t>
            </a:r>
            <a:endParaRPr lang="en-GB" b="1" dirty="0" smtClean="0"/>
          </a:p>
          <a:p>
            <a:endParaRPr lang="en-GB" dirty="0"/>
          </a:p>
          <a:p>
            <a:r>
              <a:rPr lang="en-GB" sz="2400" b="1" i="1" dirty="0" smtClean="0"/>
              <a:t>Regional</a:t>
            </a:r>
          </a:p>
          <a:p>
            <a:r>
              <a:rPr lang="en-GB" sz="2400" dirty="0" smtClean="0"/>
              <a:t>- Forest Trends</a:t>
            </a:r>
          </a:p>
          <a:p>
            <a:pPr marL="174625" indent="-174625"/>
            <a:r>
              <a:rPr lang="en-GB" sz="2400" dirty="0" smtClean="0"/>
              <a:t>- Global Environment Institute</a:t>
            </a:r>
          </a:p>
          <a:p>
            <a:endParaRPr lang="en-GB" sz="2400" dirty="0"/>
          </a:p>
          <a:p>
            <a:r>
              <a:rPr lang="en-GB" sz="2400" b="1" i="1" dirty="0" smtClean="0"/>
              <a:t>Lao</a:t>
            </a:r>
          </a:p>
          <a:p>
            <a:pPr marL="174625" indent="-174625"/>
            <a:r>
              <a:rPr lang="en-GB" sz="2400" dirty="0" smtClean="0"/>
              <a:t>- Land Issues Working Group</a:t>
            </a:r>
          </a:p>
          <a:p>
            <a:pPr marL="174625" indent="-174625"/>
            <a:r>
              <a:rPr lang="en-GB" sz="2400" dirty="0" smtClean="0"/>
              <a:t>- Village Focus International</a:t>
            </a:r>
          </a:p>
          <a:p>
            <a:endParaRPr lang="en-GB" sz="2400" dirty="0" smtClean="0"/>
          </a:p>
          <a:p>
            <a:r>
              <a:rPr lang="en-GB" sz="2400" b="1" i="1" dirty="0" smtClean="0"/>
              <a:t>Cambodia</a:t>
            </a:r>
          </a:p>
          <a:p>
            <a:r>
              <a:rPr lang="en-GB" sz="2400" dirty="0" smtClean="0"/>
              <a:t>- Vishnu Law Group</a:t>
            </a:r>
          </a:p>
          <a:p>
            <a:r>
              <a:rPr lang="en-GB" sz="2400" dirty="0" smtClean="0"/>
              <a:t>- </a:t>
            </a:r>
            <a:r>
              <a:rPr lang="en-GB" sz="2400" dirty="0" err="1" smtClean="0"/>
              <a:t>Sansom</a:t>
            </a:r>
            <a:r>
              <a:rPr lang="en-GB" sz="2400" dirty="0" smtClean="0"/>
              <a:t> </a:t>
            </a:r>
            <a:r>
              <a:rPr lang="en-GB" sz="2400" dirty="0" err="1" smtClean="0"/>
              <a:t>Mlup</a:t>
            </a:r>
            <a:r>
              <a:rPr lang="en-GB" sz="2400" dirty="0" smtClean="0"/>
              <a:t> Prey</a:t>
            </a:r>
            <a:endParaRPr lang="en-GB" sz="2400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874603"/>
            <a:ext cx="574832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 work builds on well-established WCS field programs and country offices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129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/>
              <a:t>Outcome 1: </a:t>
            </a:r>
            <a:r>
              <a:rPr lang="en-GB" sz="2800" dirty="0"/>
              <a:t>Improved </a:t>
            </a:r>
            <a:r>
              <a:rPr lang="en-GB" sz="2800" u="sng" dirty="0"/>
              <a:t>understanding of large-scale drivers of deforestation </a:t>
            </a:r>
            <a:r>
              <a:rPr lang="en-GB" sz="2800" dirty="0"/>
              <a:t>in the Mekong region and their impacts by governments, development partners, private sector actors and civil society.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136302"/>
              </p:ext>
            </p:extLst>
          </p:nvPr>
        </p:nvGraphicFramePr>
        <p:xfrm>
          <a:off x="457200" y="2133600"/>
          <a:ext cx="8229600" cy="43804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1.1: Country-specific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studies of the large-scale drivers </a:t>
                      </a:r>
                      <a:r>
                        <a:rPr lang="en-GB" sz="2800" dirty="0">
                          <a:effectLst/>
                        </a:rPr>
                        <a:t>of </a:t>
                      </a:r>
                      <a:r>
                        <a:rPr lang="en-GB" sz="2800" dirty="0" smtClean="0">
                          <a:effectLst/>
                        </a:rPr>
                        <a:t>deforestation</a:t>
                      </a:r>
                      <a:r>
                        <a:rPr lang="en-GB" sz="2800" baseline="0" dirty="0" smtClean="0">
                          <a:effectLst/>
                        </a:rPr>
                        <a:t> and regional linkages</a:t>
                      </a:r>
                      <a:endParaRPr lang="en-GB" sz="3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1.2: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Analyses of the commodity chains </a:t>
                      </a:r>
                      <a:r>
                        <a:rPr lang="en-GB" sz="2800" dirty="0">
                          <a:effectLst/>
                        </a:rPr>
                        <a:t>for </a:t>
                      </a:r>
                      <a:r>
                        <a:rPr lang="en-GB" sz="2800" dirty="0" smtClean="0">
                          <a:effectLst/>
                        </a:rPr>
                        <a:t>key commodities (e.g. oil </a:t>
                      </a:r>
                      <a:r>
                        <a:rPr lang="en-GB" sz="2800" dirty="0">
                          <a:effectLst/>
                        </a:rPr>
                        <a:t>palm and rubber in particular</a:t>
                      </a:r>
                      <a:r>
                        <a:rPr lang="en-GB" sz="2800" dirty="0" smtClean="0">
                          <a:effectLst/>
                        </a:rPr>
                        <a:t>)</a:t>
                      </a:r>
                      <a:endParaRPr lang="en-GB" sz="3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7669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1.3: 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Increased availability of information </a:t>
                      </a:r>
                      <a:r>
                        <a:rPr lang="en-GB" sz="2800" dirty="0">
                          <a:effectLst/>
                        </a:rPr>
                        <a:t>on planned and existing development </a:t>
                      </a:r>
                      <a:r>
                        <a:rPr lang="en-GB" sz="2800" dirty="0" smtClean="0">
                          <a:effectLst/>
                        </a:rPr>
                        <a:t>activities</a:t>
                      </a:r>
                      <a:endParaRPr lang="en-GB" sz="3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1.4: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Profiles of companies </a:t>
                      </a:r>
                      <a:r>
                        <a:rPr lang="en-GB" sz="2800" dirty="0">
                          <a:effectLst/>
                        </a:rPr>
                        <a:t>that are causing large-scale deforestation in the region</a:t>
                      </a:r>
                      <a:endParaRPr lang="en-GB" sz="3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1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GB" sz="2800" b="1" dirty="0"/>
              <a:t>Outcome </a:t>
            </a:r>
            <a:r>
              <a:rPr lang="en-GB" sz="2800" b="1" dirty="0" smtClean="0"/>
              <a:t>2: </a:t>
            </a:r>
            <a:r>
              <a:rPr lang="en-GB" sz="2800" u="sng" dirty="0"/>
              <a:t>Formulation of policies to reduce the impact </a:t>
            </a:r>
            <a:r>
              <a:rPr lang="en-GB" sz="2800" dirty="0"/>
              <a:t>of large-scale drivers of deforestation by government and private sector actors and pilot implementation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755025"/>
              </p:ext>
            </p:extLst>
          </p:nvPr>
        </p:nvGraphicFramePr>
        <p:xfrm>
          <a:off x="457200" y="2209800"/>
          <a:ext cx="8229600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2.1: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Improvements in policies</a:t>
                      </a:r>
                      <a:r>
                        <a:rPr lang="en-GB" sz="2800" dirty="0">
                          <a:effectLst/>
                        </a:rPr>
                        <a:t> across the region to regulate concessions and land-use </a:t>
                      </a:r>
                      <a:r>
                        <a:rPr lang="en-GB" sz="2800" dirty="0" smtClean="0">
                          <a:effectLst/>
                        </a:rPr>
                        <a:t>planning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2.2: Development </a:t>
                      </a:r>
                      <a:r>
                        <a:rPr lang="en-GB" sz="2800" dirty="0" smtClean="0">
                          <a:effectLst/>
                        </a:rPr>
                        <a:t>of </a:t>
                      </a:r>
                      <a:r>
                        <a:rPr lang="en-GB" sz="2800" dirty="0">
                          <a:effectLst/>
                        </a:rPr>
                        <a:t>the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new Environmental and Social Impact Assessment (ESIA) law for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Cambodia</a:t>
                      </a:r>
                      <a:endParaRPr lang="en-GB" sz="2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2.3: Stronger sustainability policies for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Chinese State-Owned Enterprises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2.4: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Examples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of best practice in forest conservation offsets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r>
                        <a:rPr lang="en-GB" sz="2800" dirty="0" smtClean="0">
                          <a:effectLst/>
                        </a:rPr>
                        <a:t>used to </a:t>
                      </a:r>
                      <a:r>
                        <a:rPr lang="en-GB" sz="2800" dirty="0">
                          <a:effectLst/>
                        </a:rPr>
                        <a:t>inform </a:t>
                      </a:r>
                      <a:r>
                        <a:rPr lang="en-GB" sz="2800" dirty="0" err="1" smtClean="0">
                          <a:effectLst/>
                        </a:rPr>
                        <a:t>sectoral</a:t>
                      </a:r>
                      <a:r>
                        <a:rPr lang="en-GB" sz="2800" dirty="0" smtClean="0">
                          <a:effectLst/>
                        </a:rPr>
                        <a:t> </a:t>
                      </a:r>
                      <a:r>
                        <a:rPr lang="en-GB" sz="2800" dirty="0">
                          <a:effectLst/>
                        </a:rPr>
                        <a:t>policies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7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b="1" dirty="0"/>
              <a:t>Outcome (3) </a:t>
            </a:r>
            <a:r>
              <a:rPr lang="en-GB" sz="2800" dirty="0"/>
              <a:t>Implementation of </a:t>
            </a:r>
            <a:r>
              <a:rPr lang="en-GB" sz="2800" u="sng" dirty="0"/>
              <a:t>multi-stakeholder land-use plans</a:t>
            </a:r>
            <a:r>
              <a:rPr lang="en-GB" sz="2800" dirty="0"/>
              <a:t> to meet economic development and forest conservation goals across four critical landscapes covering 2.0 million hectares of forests in the region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268148"/>
              </p:ext>
            </p:extLst>
          </p:nvPr>
        </p:nvGraphicFramePr>
        <p:xfrm>
          <a:off x="457200" y="2286000"/>
          <a:ext cx="8229600" cy="4343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3.1: Development or revision of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government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land-use plans </a:t>
                      </a:r>
                      <a:r>
                        <a:rPr lang="en-GB" sz="2800" dirty="0">
                          <a:effectLst/>
                        </a:rPr>
                        <a:t>for each </a:t>
                      </a:r>
                      <a:r>
                        <a:rPr lang="en-GB" sz="2800" dirty="0" smtClean="0">
                          <a:effectLst/>
                        </a:rPr>
                        <a:t>landscape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3.2: Effective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implementation systems </a:t>
                      </a:r>
                      <a:r>
                        <a:rPr lang="en-GB" sz="2800" dirty="0">
                          <a:effectLst/>
                        </a:rPr>
                        <a:t>for landscape level plans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3.3: Establishment of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partnerships with major private sector entities </a:t>
                      </a:r>
                      <a:r>
                        <a:rPr lang="en-GB" sz="2800" dirty="0">
                          <a:effectLst/>
                        </a:rPr>
                        <a:t>in and around the </a:t>
                      </a:r>
                      <a:r>
                        <a:rPr lang="en-GB" sz="2800" dirty="0" smtClean="0">
                          <a:effectLst/>
                        </a:rPr>
                        <a:t>landscapes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3.4: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Long-term monitoring </a:t>
                      </a:r>
                      <a:r>
                        <a:rPr lang="en-GB" sz="2800" dirty="0">
                          <a:effectLst/>
                        </a:rPr>
                        <a:t>of drivers of deforestation and the impacts of project </a:t>
                      </a:r>
                      <a:r>
                        <a:rPr lang="en-GB" sz="2800" dirty="0" smtClean="0">
                          <a:effectLst/>
                        </a:rPr>
                        <a:t>activities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1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>
            <a:noAutofit/>
          </a:bodyPr>
          <a:lstStyle/>
          <a:p>
            <a:r>
              <a:rPr lang="en-GB" sz="2800" b="1" dirty="0"/>
              <a:t>Outcome (4) </a:t>
            </a:r>
            <a:r>
              <a:rPr lang="en-GB" sz="2800" dirty="0"/>
              <a:t>Established models and policy guidance for </a:t>
            </a:r>
            <a:r>
              <a:rPr lang="en-GB" sz="2800" u="sng" dirty="0"/>
              <a:t>site-level multi-stakeholder approaches </a:t>
            </a:r>
            <a:r>
              <a:rPr lang="en-GB" sz="2800" dirty="0"/>
              <a:t>to protecting forests and reducing rural poverty, benefiting at least 80 villages and 5000 households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545428"/>
              </p:ext>
            </p:extLst>
          </p:nvPr>
        </p:nvGraphicFramePr>
        <p:xfrm>
          <a:off x="457200" y="2286000"/>
          <a:ext cx="8229600" cy="4191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4.1: </a:t>
                      </a:r>
                      <a:r>
                        <a:rPr lang="en-GB" sz="2800" dirty="0" smtClean="0">
                          <a:effectLst/>
                        </a:rPr>
                        <a:t>Villages develop land-use plans </a:t>
                      </a:r>
                      <a:r>
                        <a:rPr lang="en-GB" sz="2800" dirty="0">
                          <a:effectLst/>
                        </a:rPr>
                        <a:t>and obtain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land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titles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and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tenure </a:t>
                      </a:r>
                      <a:r>
                        <a:rPr lang="en-GB" sz="2800" dirty="0">
                          <a:effectLst/>
                        </a:rPr>
                        <a:t>over </a:t>
                      </a:r>
                      <a:r>
                        <a:rPr lang="en-GB" sz="2800" dirty="0" smtClean="0">
                          <a:effectLst/>
                        </a:rPr>
                        <a:t>natural resources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4.2: Established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conflict resolution mechanisms </a:t>
                      </a:r>
                      <a:r>
                        <a:rPr lang="en-GB" sz="2800" dirty="0">
                          <a:effectLst/>
                        </a:rPr>
                        <a:t>to resolve land and forest disputes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4.3: Implementation and scaling-up of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incentive-based schemes</a:t>
                      </a:r>
                      <a:r>
                        <a:rPr lang="en-GB" sz="2800" dirty="0">
                          <a:effectLst/>
                        </a:rPr>
                        <a:t>, such as </a:t>
                      </a:r>
                      <a:r>
                        <a:rPr lang="en-GB" sz="2800" dirty="0" smtClean="0">
                          <a:effectLst/>
                        </a:rPr>
                        <a:t>PES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06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800" dirty="0">
                          <a:effectLst/>
                        </a:rPr>
                        <a:t>Output 4.4: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  <a:effectLst/>
                        </a:rPr>
                        <a:t>Monitoring</a:t>
                      </a:r>
                      <a:r>
                        <a:rPr lang="en-GB" sz="2800" dirty="0" smtClean="0">
                          <a:effectLst/>
                        </a:rPr>
                        <a:t> </a:t>
                      </a:r>
                      <a:r>
                        <a:rPr lang="en-GB" sz="2800" dirty="0">
                          <a:effectLst/>
                        </a:rPr>
                        <a:t>of site-level </a:t>
                      </a:r>
                      <a:r>
                        <a:rPr lang="en-GB" sz="2800" dirty="0" smtClean="0">
                          <a:effectLst/>
                        </a:rPr>
                        <a:t>impacts </a:t>
                      </a:r>
                      <a:r>
                        <a:rPr lang="en-GB" sz="2800" dirty="0">
                          <a:effectLst/>
                        </a:rPr>
                        <a:t>and </a:t>
                      </a:r>
                      <a:r>
                        <a:rPr lang="en-GB" sz="2800" dirty="0">
                          <a:solidFill>
                            <a:srgbClr val="FFFF00"/>
                          </a:solidFill>
                          <a:effectLst/>
                        </a:rPr>
                        <a:t>documentation </a:t>
                      </a:r>
                      <a:r>
                        <a:rPr lang="en-GB" sz="2800" dirty="0">
                          <a:effectLst/>
                        </a:rPr>
                        <a:t>of lessons learned</a:t>
                      </a:r>
                      <a:endParaRPr lang="en-GB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7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DK_230904_okhmeneview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1" y="-26988"/>
            <a:ext cx="9180513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3716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FF00"/>
                </a:solidFill>
              </a:rPr>
              <a:t>Thank you</a:t>
            </a:r>
            <a:r>
              <a:rPr lang="en-GB" b="1" smtClean="0">
                <a:solidFill>
                  <a:srgbClr val="FFFF00"/>
                </a:solidFill>
              </a:rPr>
              <a:t/>
            </a:r>
            <a:br>
              <a:rPr lang="en-GB" b="1" smtClean="0">
                <a:solidFill>
                  <a:srgbClr val="FFFF00"/>
                </a:solidFill>
              </a:rPr>
            </a:br>
            <a:endParaRPr lang="en-GB" sz="31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4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478</Words>
  <Application>Microsoft Office PowerPoint</Application>
  <PresentationFormat>On-screen Show (4:3)</PresentationFormat>
  <Paragraphs>55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Addressing Large-scale Drivers of Deforestation in the Mekong Region</vt:lpstr>
      <vt:lpstr>PowerPoint Presentation</vt:lpstr>
      <vt:lpstr>PowerPoint Presentation</vt:lpstr>
      <vt:lpstr>Outcome 1: Improved understanding of large-scale drivers of deforestation in the Mekong region and their impacts by governments, development partners, private sector actors and civil society.</vt:lpstr>
      <vt:lpstr>Outcome 2: Formulation of policies to reduce the impact of large-scale drivers of deforestation by government and private sector actors and pilot implementation</vt:lpstr>
      <vt:lpstr>Outcome (3) Implementation of multi-stakeholder land-use plans to meet economic development and forest conservation goals across four critical landscapes covering 2.0 million hectares of forests in the region</vt:lpstr>
      <vt:lpstr>Outcome (4) Established models and policy guidance for site-level multi-stakeholder approaches to protecting forests and reducing rural poverty, benefiting at least 80 villages and 5000 households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Large-scale Drivers of Deforestation in the Mekong Region</dc:title>
  <dc:creator>T.Evans</dc:creator>
  <cp:lastModifiedBy>Haugh Marianne</cp:lastModifiedBy>
  <cp:revision>25</cp:revision>
  <dcterms:created xsi:type="dcterms:W3CDTF">2006-08-16T00:00:00Z</dcterms:created>
  <dcterms:modified xsi:type="dcterms:W3CDTF">2013-10-25T06:44:46Z</dcterms:modified>
</cp:coreProperties>
</file>