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4"/>
  </p:notesMasterIdLst>
  <p:handoutMasterIdLst>
    <p:handoutMasterId r:id="rId25"/>
  </p:handoutMasterIdLst>
  <p:sldIdLst>
    <p:sldId id="261" r:id="rId2"/>
    <p:sldId id="317" r:id="rId3"/>
    <p:sldId id="319" r:id="rId4"/>
    <p:sldId id="329" r:id="rId5"/>
    <p:sldId id="320" r:id="rId6"/>
    <p:sldId id="330" r:id="rId7"/>
    <p:sldId id="321" r:id="rId8"/>
    <p:sldId id="322" r:id="rId9"/>
    <p:sldId id="323" r:id="rId10"/>
    <p:sldId id="331" r:id="rId11"/>
    <p:sldId id="334" r:id="rId12"/>
    <p:sldId id="339" r:id="rId13"/>
    <p:sldId id="332" r:id="rId14"/>
    <p:sldId id="333" r:id="rId15"/>
    <p:sldId id="326" r:id="rId16"/>
    <p:sldId id="341" r:id="rId17"/>
    <p:sldId id="327" r:id="rId18"/>
    <p:sldId id="328" r:id="rId19"/>
    <p:sldId id="342" r:id="rId20"/>
    <p:sldId id="335" r:id="rId21"/>
    <p:sldId id="338" r:id="rId22"/>
    <p:sldId id="295" r:id="rId23"/>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5E"/>
    <a:srgbClr val="FF5050"/>
    <a:srgbClr val="91AECE"/>
    <a:srgbClr val="68B9C0"/>
    <a:srgbClr val="0317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27" autoAdjust="0"/>
    <p:restoredTop sz="90764" autoAdjust="0"/>
  </p:normalViewPr>
  <p:slideViewPr>
    <p:cSldViewPr>
      <p:cViewPr>
        <p:scale>
          <a:sx n="82" d="100"/>
          <a:sy n="82" d="100"/>
        </p:scale>
        <p:origin x="-2586" y="-606"/>
      </p:cViewPr>
      <p:guideLst>
        <p:guide orient="horz" pos="255"/>
        <p:guide pos="20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520" y="-96"/>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e10458527\Dropbox\Norad\ODA\Total%20to%20education%20by%20region.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e10458527\Dropbox\Norad\ODA\Sector%20report-%20civil%20soc.xls"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Users\e10458527\Dropbox\Norad\ODA\Sector%20report-%20civil%20soc.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1F497D">
                <a:lumMod val="75000"/>
              </a:srgbClr>
            </a:solidFill>
            <a:ln>
              <a:solidFill>
                <a:sysClr val="windowText" lastClr="000000">
                  <a:tint val="75000"/>
                  <a:shade val="95000"/>
                  <a:satMod val="105000"/>
                </a:sysClr>
              </a:solidFill>
              <a:prstDash val="sysDash"/>
            </a:ln>
          </c:spPr>
          <c:invertIfNegative val="0"/>
          <c:dLbls>
            <c:dLbl>
              <c:idx val="0"/>
              <c:layout/>
              <c:tx>
                <c:rich>
                  <a:bodyPr/>
                  <a:lstStyle/>
                  <a:p>
                    <a:r>
                      <a:rPr lang="en-US"/>
                      <a:t>637</a:t>
                    </a:r>
                  </a:p>
                </c:rich>
              </c:tx>
              <c:showLegendKey val="0"/>
              <c:showVal val="1"/>
              <c:showCatName val="0"/>
              <c:showSerName val="0"/>
              <c:showPercent val="0"/>
              <c:showBubbleSize val="0"/>
            </c:dLbl>
            <c:dLbl>
              <c:idx val="1"/>
              <c:layout/>
              <c:tx>
                <c:rich>
                  <a:bodyPr/>
                  <a:lstStyle/>
                  <a:p>
                    <a:r>
                      <a:rPr lang="en-US"/>
                      <a:t>24</a:t>
                    </a:r>
                  </a:p>
                </c:rich>
              </c:tx>
              <c:showLegendKey val="0"/>
              <c:showVal val="1"/>
              <c:showCatName val="0"/>
              <c:showSerName val="0"/>
              <c:showPercent val="0"/>
              <c:showBubbleSize val="0"/>
            </c:dLbl>
            <c:dLbl>
              <c:idx val="2"/>
              <c:layout/>
              <c:tx>
                <c:rich>
                  <a:bodyPr/>
                  <a:lstStyle/>
                  <a:p>
                    <a:r>
                      <a:rPr lang="en-US"/>
                      <a:t>394</a:t>
                    </a:r>
                  </a:p>
                </c:rich>
              </c:tx>
              <c:showLegendKey val="0"/>
              <c:showVal val="1"/>
              <c:showCatName val="0"/>
              <c:showSerName val="0"/>
              <c:showPercent val="0"/>
              <c:showBubbleSize val="0"/>
            </c:dLbl>
            <c:dLbl>
              <c:idx val="3"/>
              <c:layout/>
              <c:tx>
                <c:rich>
                  <a:bodyPr/>
                  <a:lstStyle/>
                  <a:p>
                    <a:r>
                      <a:rPr lang="en-US"/>
                      <a:t>90</a:t>
                    </a:r>
                  </a:p>
                </c:rich>
              </c:tx>
              <c:showLegendKey val="0"/>
              <c:showVal val="1"/>
              <c:showCatName val="0"/>
              <c:showSerName val="0"/>
              <c:showPercent val="0"/>
              <c:showBubbleSize val="0"/>
            </c:dLbl>
            <c:dLbl>
              <c:idx val="4"/>
              <c:layout/>
              <c:tx>
                <c:rich>
                  <a:bodyPr/>
                  <a:lstStyle/>
                  <a:p>
                    <a:r>
                      <a:rPr lang="en-US"/>
                      <a:t>138</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Sheet1!$A$12:$A$16</c:f>
              <c:strCache>
                <c:ptCount val="5"/>
                <c:pt idx="0">
                  <c:v>Africa</c:v>
                </c:pt>
                <c:pt idx="1">
                  <c:v>America</c:v>
                </c:pt>
                <c:pt idx="2">
                  <c:v>Asia</c:v>
                </c:pt>
                <c:pt idx="3">
                  <c:v>Europe</c:v>
                </c:pt>
                <c:pt idx="4">
                  <c:v>Middle East</c:v>
                </c:pt>
              </c:strCache>
            </c:strRef>
          </c:cat>
          <c:val>
            <c:numRef>
              <c:f>Sheet1!$B$12:$B$16</c:f>
              <c:numCache>
                <c:formatCode>General</c:formatCode>
                <c:ptCount val="5"/>
                <c:pt idx="0">
                  <c:v>637327000</c:v>
                </c:pt>
                <c:pt idx="1">
                  <c:v>24054000</c:v>
                </c:pt>
                <c:pt idx="2">
                  <c:v>394266000</c:v>
                </c:pt>
                <c:pt idx="3">
                  <c:v>90222000</c:v>
                </c:pt>
                <c:pt idx="4">
                  <c:v>138324000</c:v>
                </c:pt>
              </c:numCache>
            </c:numRef>
          </c:val>
        </c:ser>
        <c:dLbls>
          <c:showLegendKey val="0"/>
          <c:showVal val="0"/>
          <c:showCatName val="0"/>
          <c:showSerName val="0"/>
          <c:showPercent val="0"/>
          <c:showBubbleSize val="0"/>
        </c:dLbls>
        <c:gapWidth val="150"/>
        <c:axId val="149079936"/>
        <c:axId val="149081472"/>
      </c:barChart>
      <c:catAx>
        <c:axId val="149079936"/>
        <c:scaling>
          <c:orientation val="minMax"/>
        </c:scaling>
        <c:delete val="0"/>
        <c:axPos val="b"/>
        <c:majorTickMark val="out"/>
        <c:minorTickMark val="none"/>
        <c:tickLblPos val="nextTo"/>
        <c:crossAx val="149081472"/>
        <c:crosses val="autoZero"/>
        <c:auto val="1"/>
        <c:lblAlgn val="ctr"/>
        <c:lblOffset val="100"/>
        <c:noMultiLvlLbl val="0"/>
      </c:catAx>
      <c:valAx>
        <c:axId val="149081472"/>
        <c:scaling>
          <c:orientation val="minMax"/>
        </c:scaling>
        <c:delete val="0"/>
        <c:axPos val="l"/>
        <c:majorGridlines>
          <c:spPr>
            <a:ln>
              <a:prstDash val="dash"/>
            </a:ln>
          </c:spPr>
        </c:majorGridlines>
        <c:title>
          <c:tx>
            <c:rich>
              <a:bodyPr rot="-5400000" vert="horz"/>
              <a:lstStyle/>
              <a:p>
                <a:pPr>
                  <a:defRPr sz="1000" b="0"/>
                </a:pPr>
                <a:r>
                  <a:rPr lang="en-US" sz="1000" b="0"/>
                  <a:t>NOK Million</a:t>
                </a:r>
              </a:p>
            </c:rich>
          </c:tx>
          <c:layout/>
          <c:overlay val="0"/>
        </c:title>
        <c:numFmt formatCode="General" sourceLinked="1"/>
        <c:majorTickMark val="out"/>
        <c:minorTickMark val="none"/>
        <c:tickLblPos val="nextTo"/>
        <c:crossAx val="149079936"/>
        <c:crosses val="autoZero"/>
        <c:crossBetween val="between"/>
        <c:dispUnits>
          <c:builtInUnit val="millions"/>
        </c:dispUnits>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bar"/>
        <c:grouping val="clustered"/>
        <c:varyColors val="0"/>
        <c:ser>
          <c:idx val="0"/>
          <c:order val="0"/>
          <c:invertIfNegative val="0"/>
          <c:dLbls>
            <c:dLbl>
              <c:idx val="0"/>
              <c:tx>
                <c:rich>
                  <a:bodyPr/>
                  <a:lstStyle/>
                  <a:p>
                    <a:r>
                      <a:rPr lang="en-US"/>
                      <a:t>5.6</a:t>
                    </a:r>
                  </a:p>
                </c:rich>
              </c:tx>
              <c:showLegendKey val="0"/>
              <c:showVal val="1"/>
              <c:showCatName val="0"/>
              <c:showSerName val="0"/>
              <c:showPercent val="0"/>
              <c:showBubbleSize val="0"/>
            </c:dLbl>
            <c:dLbl>
              <c:idx val="1"/>
              <c:tx>
                <c:rich>
                  <a:bodyPr/>
                  <a:lstStyle/>
                  <a:p>
                    <a:r>
                      <a:rPr lang="en-US"/>
                      <a:t>1.2</a:t>
                    </a:r>
                  </a:p>
                </c:rich>
              </c:tx>
              <c:showLegendKey val="0"/>
              <c:showVal val="1"/>
              <c:showCatName val="0"/>
              <c:showSerName val="0"/>
              <c:showPercent val="0"/>
              <c:showBubbleSize val="0"/>
            </c:dLbl>
            <c:dLbl>
              <c:idx val="2"/>
              <c:tx>
                <c:rich>
                  <a:bodyPr/>
                  <a:lstStyle/>
                  <a:p>
                    <a:r>
                      <a:rPr lang="en-US"/>
                      <a:t>5.4</a:t>
                    </a:r>
                  </a:p>
                </c:rich>
              </c:tx>
              <c:showLegendKey val="0"/>
              <c:showVal val="1"/>
              <c:showCatName val="0"/>
              <c:showSerName val="0"/>
              <c:showPercent val="0"/>
              <c:showBubbleSize val="0"/>
            </c:dLbl>
            <c:dLbl>
              <c:idx val="3"/>
              <c:tx>
                <c:rich>
                  <a:bodyPr/>
                  <a:lstStyle/>
                  <a:p>
                    <a:r>
                      <a:rPr lang="en-US"/>
                      <a:t>29.9</a:t>
                    </a:r>
                  </a:p>
                </c:rich>
              </c:tx>
              <c:showLegendKey val="0"/>
              <c:showVal val="1"/>
              <c:showCatName val="0"/>
              <c:showSerName val="0"/>
              <c:showPercent val="0"/>
              <c:showBubbleSize val="0"/>
            </c:dLbl>
            <c:dLbl>
              <c:idx val="4"/>
              <c:tx>
                <c:rich>
                  <a:bodyPr/>
                  <a:lstStyle/>
                  <a:p>
                    <a:r>
                      <a:rPr lang="en-US"/>
                      <a:t>12.8</a:t>
                    </a:r>
                  </a:p>
                </c:rich>
              </c:tx>
              <c:showLegendKey val="0"/>
              <c:showVal val="1"/>
              <c:showCatName val="0"/>
              <c:showSerName val="0"/>
              <c:showPercent val="0"/>
              <c:showBubbleSize val="0"/>
            </c:dLbl>
            <c:dLbl>
              <c:idx val="5"/>
              <c:tx>
                <c:rich>
                  <a:bodyPr/>
                  <a:lstStyle/>
                  <a:p>
                    <a:r>
                      <a:rPr lang="en-US"/>
                      <a:t>21.2</a:t>
                    </a:r>
                  </a:p>
                </c:rich>
              </c:tx>
              <c:showLegendKey val="0"/>
              <c:showVal val="1"/>
              <c:showCatName val="0"/>
              <c:showSerName val="0"/>
              <c:showPercent val="0"/>
              <c:showBubbleSize val="0"/>
            </c:dLbl>
            <c:dLbl>
              <c:idx val="6"/>
              <c:tx>
                <c:rich>
                  <a:bodyPr/>
                  <a:lstStyle/>
                  <a:p>
                    <a:r>
                      <a:rPr lang="en-US"/>
                      <a:t>78.2</a:t>
                    </a:r>
                  </a:p>
                </c:rich>
              </c:tx>
              <c:showLegendKey val="0"/>
              <c:showVal val="1"/>
              <c:showCatName val="0"/>
              <c:showSerName val="0"/>
              <c:showPercent val="0"/>
              <c:showBubbleSize val="0"/>
            </c:dLbl>
            <c:dLbl>
              <c:idx val="7"/>
              <c:tx>
                <c:rich>
                  <a:bodyPr/>
                  <a:lstStyle/>
                  <a:p>
                    <a:r>
                      <a:rPr lang="en-US"/>
                      <a:t>3.4</a:t>
                    </a:r>
                  </a:p>
                </c:rich>
              </c:tx>
              <c:showLegendKey val="0"/>
              <c:showVal val="1"/>
              <c:showCatName val="0"/>
              <c:showSerName val="0"/>
              <c:showPercent val="0"/>
              <c:showBubbleSize val="0"/>
            </c:dLbl>
            <c:dLbl>
              <c:idx val="8"/>
              <c:tx>
                <c:rich>
                  <a:bodyPr/>
                  <a:lstStyle/>
                  <a:p>
                    <a:r>
                      <a:rPr lang="en-US"/>
                      <a:t>34.1</a:t>
                    </a:r>
                  </a:p>
                </c:rich>
              </c:tx>
              <c:showLegendKey val="0"/>
              <c:showVal val="1"/>
              <c:showCatName val="0"/>
              <c:showSerName val="0"/>
              <c:showPercent val="0"/>
              <c:showBubbleSize val="0"/>
            </c:dLbl>
            <c:dLbl>
              <c:idx val="9"/>
              <c:tx>
                <c:rich>
                  <a:bodyPr/>
                  <a:lstStyle/>
                  <a:p>
                    <a:r>
                      <a:rPr lang="en-US"/>
                      <a:t>12.4</a:t>
                    </a:r>
                  </a:p>
                </c:rich>
              </c:tx>
              <c:showLegendKey val="0"/>
              <c:showVal val="1"/>
              <c:showCatName val="0"/>
              <c:showSerName val="0"/>
              <c:showPercent val="0"/>
              <c:showBubbleSize val="0"/>
            </c:dLbl>
            <c:dLbl>
              <c:idx val="10"/>
              <c:tx>
                <c:rich>
                  <a:bodyPr/>
                  <a:lstStyle/>
                  <a:p>
                    <a:r>
                      <a:rPr lang="en-US"/>
                      <a:t>17.4</a:t>
                    </a:r>
                  </a:p>
                </c:rich>
              </c:tx>
              <c:showLegendKey val="0"/>
              <c:showVal val="1"/>
              <c:showCatName val="0"/>
              <c:showSerName val="0"/>
              <c:showPercent val="0"/>
              <c:showBubbleSize val="0"/>
            </c:dLbl>
            <c:dLbl>
              <c:idx val="11"/>
              <c:tx>
                <c:rich>
                  <a:bodyPr/>
                  <a:lstStyle/>
                  <a:p>
                    <a:r>
                      <a:rPr lang="en-US"/>
                      <a:t>2.5</a:t>
                    </a:r>
                  </a:p>
                </c:rich>
              </c:tx>
              <c:showLegendKey val="0"/>
              <c:showVal val="1"/>
              <c:showCatName val="0"/>
              <c:showSerName val="0"/>
              <c:showPercent val="0"/>
              <c:showBubbleSize val="0"/>
            </c:dLbl>
            <c:dLbl>
              <c:idx val="12"/>
              <c:tx>
                <c:rich>
                  <a:bodyPr/>
                  <a:lstStyle/>
                  <a:p>
                    <a:r>
                      <a:rPr lang="en-US"/>
                      <a:t>20.0</a:t>
                    </a:r>
                  </a:p>
                </c:rich>
              </c:tx>
              <c:showLegendKey val="0"/>
              <c:showVal val="1"/>
              <c:showCatName val="0"/>
              <c:showSerName val="0"/>
              <c:showPercent val="0"/>
              <c:showBubbleSize val="0"/>
            </c:dLbl>
            <c:dLbl>
              <c:idx val="14"/>
              <c:tx>
                <c:rich>
                  <a:bodyPr/>
                  <a:lstStyle/>
                  <a:p>
                    <a:r>
                      <a:rPr lang="en-US"/>
                      <a:t>9.6</a:t>
                    </a:r>
                  </a:p>
                </c:rich>
              </c:tx>
              <c:showLegendKey val="0"/>
              <c:showVal val="1"/>
              <c:showCatName val="0"/>
              <c:showSerName val="0"/>
              <c:showPercent val="0"/>
              <c:showBubbleSize val="0"/>
            </c:dLbl>
            <c:dLbl>
              <c:idx val="15"/>
              <c:tx>
                <c:rich>
                  <a:bodyPr/>
                  <a:lstStyle/>
                  <a:p>
                    <a:r>
                      <a:rPr lang="en-US"/>
                      <a:t>5.1</a:t>
                    </a:r>
                  </a:p>
                </c:rich>
              </c:tx>
              <c:showLegendKey val="0"/>
              <c:showVal val="1"/>
              <c:showCatName val="0"/>
              <c:showSerName val="0"/>
              <c:showPercent val="0"/>
              <c:showBubbleSize val="0"/>
            </c:dLbl>
            <c:dLbl>
              <c:idx val="16"/>
              <c:tx>
                <c:rich>
                  <a:bodyPr/>
                  <a:lstStyle/>
                  <a:p>
                    <a:r>
                      <a:rPr lang="en-US"/>
                      <a:t>2.7</a:t>
                    </a:r>
                  </a:p>
                </c:rich>
              </c:tx>
              <c:showLegendKey val="0"/>
              <c:showVal val="1"/>
              <c:showCatName val="0"/>
              <c:showSerName val="0"/>
              <c:showPercent val="0"/>
              <c:showBubbleSize val="0"/>
            </c:dLbl>
            <c:dLbl>
              <c:idx val="17"/>
              <c:tx>
                <c:rich>
                  <a:bodyPr/>
                  <a:lstStyle/>
                  <a:p>
                    <a:r>
                      <a:rPr lang="en-US"/>
                      <a:t>0.8</a:t>
                    </a:r>
                  </a:p>
                </c:rich>
              </c:tx>
              <c:showLegendKey val="0"/>
              <c:showVal val="1"/>
              <c:showCatName val="0"/>
              <c:showSerName val="0"/>
              <c:showPercent val="0"/>
              <c:showBubbleSize val="0"/>
            </c:dLbl>
            <c:dLbl>
              <c:idx val="18"/>
              <c:tx>
                <c:rich>
                  <a:bodyPr/>
                  <a:lstStyle/>
                  <a:p>
                    <a:r>
                      <a:rPr lang="en-US"/>
                      <a:t>0.5</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Sheet4!$A$54:$A$72</c:f>
              <c:strCache>
                <c:ptCount val="19"/>
                <c:pt idx="0">
                  <c:v>Afghanistan</c:v>
                </c:pt>
                <c:pt idx="1">
                  <c:v>Angola</c:v>
                </c:pt>
                <c:pt idx="2">
                  <c:v>Bangladesh</c:v>
                </c:pt>
                <c:pt idx="3">
                  <c:v>Ethiopia</c:v>
                </c:pt>
                <c:pt idx="4">
                  <c:v>Nepal</c:v>
                </c:pt>
                <c:pt idx="5">
                  <c:v>Colombia</c:v>
                </c:pt>
                <c:pt idx="6">
                  <c:v>Somalia</c:v>
                </c:pt>
                <c:pt idx="7">
                  <c:v>Liberia</c:v>
                </c:pt>
                <c:pt idx="8">
                  <c:v>Uganda</c:v>
                </c:pt>
                <c:pt idx="9">
                  <c:v>Sudan</c:v>
                </c:pt>
                <c:pt idx="10">
                  <c:v>South Sudan</c:v>
                </c:pt>
                <c:pt idx="11">
                  <c:v>Sri Lanka</c:v>
                </c:pt>
                <c:pt idx="12">
                  <c:v>Zimbabwe</c:v>
                </c:pt>
                <c:pt idx="13">
                  <c:v>Burundi</c:v>
                </c:pt>
                <c:pt idx="14">
                  <c:v>Palestine</c:v>
                </c:pt>
                <c:pt idx="15">
                  <c:v>Pakistan</c:v>
                </c:pt>
                <c:pt idx="16">
                  <c:v>Kenya</c:v>
                </c:pt>
                <c:pt idx="17">
                  <c:v>Niger</c:v>
                </c:pt>
                <c:pt idx="18">
                  <c:v>Eritrea</c:v>
                </c:pt>
              </c:strCache>
            </c:strRef>
          </c:cat>
          <c:val>
            <c:numRef>
              <c:f>Sheet4!$B$54:$B$72</c:f>
              <c:numCache>
                <c:formatCode>General</c:formatCode>
                <c:ptCount val="19"/>
                <c:pt idx="0">
                  <c:v>5681000</c:v>
                </c:pt>
                <c:pt idx="1">
                  <c:v>1230000</c:v>
                </c:pt>
                <c:pt idx="2">
                  <c:v>5473000</c:v>
                </c:pt>
                <c:pt idx="3">
                  <c:v>29937000</c:v>
                </c:pt>
                <c:pt idx="4">
                  <c:v>12841000</c:v>
                </c:pt>
                <c:pt idx="5">
                  <c:v>21185000</c:v>
                </c:pt>
                <c:pt idx="6">
                  <c:v>78213000</c:v>
                </c:pt>
                <c:pt idx="7">
                  <c:v>3414000</c:v>
                </c:pt>
                <c:pt idx="8">
                  <c:v>34143000</c:v>
                </c:pt>
                <c:pt idx="9">
                  <c:v>12410000</c:v>
                </c:pt>
                <c:pt idx="10">
                  <c:v>17446000</c:v>
                </c:pt>
                <c:pt idx="11">
                  <c:v>2506000</c:v>
                </c:pt>
                <c:pt idx="12">
                  <c:v>20003000</c:v>
                </c:pt>
                <c:pt idx="13">
                  <c:v>5600000</c:v>
                </c:pt>
                <c:pt idx="14">
                  <c:v>9651000</c:v>
                </c:pt>
                <c:pt idx="15">
                  <c:v>5069000</c:v>
                </c:pt>
                <c:pt idx="16">
                  <c:v>2676000</c:v>
                </c:pt>
                <c:pt idx="17">
                  <c:v>797000</c:v>
                </c:pt>
                <c:pt idx="18">
                  <c:v>465000</c:v>
                </c:pt>
              </c:numCache>
            </c:numRef>
          </c:val>
        </c:ser>
        <c:dLbls>
          <c:showLegendKey val="0"/>
          <c:showVal val="0"/>
          <c:showCatName val="0"/>
          <c:showSerName val="0"/>
          <c:showPercent val="0"/>
          <c:showBubbleSize val="0"/>
        </c:dLbls>
        <c:gapWidth val="150"/>
        <c:axId val="150760832"/>
        <c:axId val="150938752"/>
      </c:barChart>
      <c:catAx>
        <c:axId val="150760832"/>
        <c:scaling>
          <c:orientation val="minMax"/>
        </c:scaling>
        <c:delete val="0"/>
        <c:axPos val="l"/>
        <c:majorTickMark val="out"/>
        <c:minorTickMark val="none"/>
        <c:tickLblPos val="nextTo"/>
        <c:crossAx val="150938752"/>
        <c:crosses val="autoZero"/>
        <c:auto val="1"/>
        <c:lblAlgn val="ctr"/>
        <c:lblOffset val="100"/>
        <c:noMultiLvlLbl val="0"/>
      </c:catAx>
      <c:valAx>
        <c:axId val="150938752"/>
        <c:scaling>
          <c:orientation val="minMax"/>
          <c:max val="80000000"/>
        </c:scaling>
        <c:delete val="0"/>
        <c:axPos val="b"/>
        <c:majorGridlines/>
        <c:title>
          <c:tx>
            <c:rich>
              <a:bodyPr/>
              <a:lstStyle/>
              <a:p>
                <a:pPr>
                  <a:defRPr/>
                </a:pPr>
                <a:r>
                  <a:rPr lang="en-US"/>
                  <a:t>NOK Million</a:t>
                </a:r>
              </a:p>
            </c:rich>
          </c:tx>
          <c:overlay val="0"/>
        </c:title>
        <c:numFmt formatCode="General" sourceLinked="1"/>
        <c:majorTickMark val="out"/>
        <c:minorTickMark val="none"/>
        <c:tickLblPos val="nextTo"/>
        <c:crossAx val="150760832"/>
        <c:crosses val="autoZero"/>
        <c:crossBetween val="between"/>
        <c:dispUnits>
          <c:builtInUnit val="millions"/>
        </c:dispUnits>
      </c:valAx>
    </c:plotArea>
    <c:plotVisOnly val="1"/>
    <c:dispBlanksAs val="gap"/>
    <c:showDLblsOverMax val="0"/>
  </c:chart>
  <c:spPr>
    <a:solidFill>
      <a:schemeClr val="accent2">
        <a:lumMod val="40000"/>
        <a:lumOff val="60000"/>
      </a:schemeClr>
    </a:solidFill>
  </c:spPr>
  <c:txPr>
    <a:bodyPr/>
    <a:lstStyle/>
    <a:p>
      <a:pPr>
        <a:defRPr sz="1800"/>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spPr>
            <a:solidFill>
              <a:srgbClr val="00005E"/>
            </a:solidFill>
          </c:spPr>
          <c:invertIfNegative val="0"/>
          <c:dPt>
            <c:idx val="0"/>
            <c:invertIfNegative val="0"/>
            <c:bubble3D val="0"/>
            <c:spPr>
              <a:solidFill>
                <a:srgbClr val="00005E"/>
              </a:solidFill>
              <a:ln>
                <a:solidFill>
                  <a:srgbClr val="333399">
                    <a:lumMod val="75000"/>
                  </a:srgbClr>
                </a:solidFill>
              </a:ln>
            </c:spPr>
          </c:dPt>
          <c:dLbls>
            <c:dLbl>
              <c:idx val="0"/>
              <c:tx>
                <c:rich>
                  <a:bodyPr/>
                  <a:lstStyle/>
                  <a:p>
                    <a:r>
                      <a:rPr lang="en-US"/>
                      <a:t>239</a:t>
                    </a:r>
                  </a:p>
                </c:rich>
              </c:tx>
              <c:showLegendKey val="0"/>
              <c:showVal val="1"/>
              <c:showCatName val="0"/>
              <c:showSerName val="0"/>
              <c:showPercent val="0"/>
              <c:showBubbleSize val="0"/>
            </c:dLbl>
            <c:dLbl>
              <c:idx val="1"/>
              <c:tx>
                <c:rich>
                  <a:bodyPr/>
                  <a:lstStyle/>
                  <a:p>
                    <a:r>
                      <a:rPr lang="en-US"/>
                      <a:t>30</a:t>
                    </a:r>
                  </a:p>
                </c:rich>
              </c:tx>
              <c:showLegendKey val="0"/>
              <c:showVal val="1"/>
              <c:showCatName val="0"/>
              <c:showSerName val="0"/>
              <c:showPercent val="0"/>
              <c:showBubbleSize val="0"/>
            </c:dLbl>
            <c:dLbl>
              <c:idx val="2"/>
              <c:tx>
                <c:rich>
                  <a:bodyPr/>
                  <a:lstStyle/>
                  <a:p>
                    <a:r>
                      <a:rPr lang="en-US"/>
                      <a:t>3.6</a:t>
                    </a:r>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Sheet5!$B$11:$B$13</c:f>
              <c:strCache>
                <c:ptCount val="3"/>
                <c:pt idx="0">
                  <c:v>Primary education</c:v>
                </c:pt>
                <c:pt idx="1">
                  <c:v>Life skills for Youth and Adults</c:v>
                </c:pt>
                <c:pt idx="2">
                  <c:v>Early Childhood Development</c:v>
                </c:pt>
              </c:strCache>
            </c:strRef>
          </c:cat>
          <c:val>
            <c:numRef>
              <c:f>Sheet5!$C$11:$C$13</c:f>
              <c:numCache>
                <c:formatCode>General</c:formatCode>
                <c:ptCount val="3"/>
                <c:pt idx="0">
                  <c:v>239188000</c:v>
                </c:pt>
                <c:pt idx="1">
                  <c:v>30094000</c:v>
                </c:pt>
                <c:pt idx="2">
                  <c:v>3699000</c:v>
                </c:pt>
              </c:numCache>
            </c:numRef>
          </c:val>
        </c:ser>
        <c:dLbls>
          <c:showLegendKey val="0"/>
          <c:showVal val="0"/>
          <c:showCatName val="0"/>
          <c:showSerName val="0"/>
          <c:showPercent val="0"/>
          <c:showBubbleSize val="0"/>
        </c:dLbls>
        <c:gapWidth val="150"/>
        <c:axId val="158603904"/>
        <c:axId val="158605696"/>
      </c:barChart>
      <c:catAx>
        <c:axId val="158603904"/>
        <c:scaling>
          <c:orientation val="minMax"/>
        </c:scaling>
        <c:delete val="0"/>
        <c:axPos val="l"/>
        <c:majorTickMark val="out"/>
        <c:minorTickMark val="none"/>
        <c:tickLblPos val="nextTo"/>
        <c:txPr>
          <a:bodyPr/>
          <a:lstStyle/>
          <a:p>
            <a:pPr>
              <a:defRPr sz="1400"/>
            </a:pPr>
            <a:endParaRPr lang="nb-NO"/>
          </a:p>
        </c:txPr>
        <c:crossAx val="158605696"/>
        <c:crosses val="autoZero"/>
        <c:auto val="1"/>
        <c:lblAlgn val="ctr"/>
        <c:lblOffset val="100"/>
        <c:noMultiLvlLbl val="0"/>
      </c:catAx>
      <c:valAx>
        <c:axId val="158605696"/>
        <c:scaling>
          <c:orientation val="minMax"/>
        </c:scaling>
        <c:delete val="0"/>
        <c:axPos val="b"/>
        <c:majorGridlines>
          <c:spPr>
            <a:ln>
              <a:prstDash val="dash"/>
            </a:ln>
          </c:spPr>
        </c:majorGridlines>
        <c:title>
          <c:tx>
            <c:rich>
              <a:bodyPr/>
              <a:lstStyle/>
              <a:p>
                <a:pPr>
                  <a:defRPr/>
                </a:pPr>
                <a:r>
                  <a:rPr lang="en-US"/>
                  <a:t>NOK Million</a:t>
                </a:r>
              </a:p>
            </c:rich>
          </c:tx>
          <c:overlay val="0"/>
        </c:title>
        <c:numFmt formatCode="General" sourceLinked="1"/>
        <c:majorTickMark val="out"/>
        <c:minorTickMark val="none"/>
        <c:tickLblPos val="nextTo"/>
        <c:crossAx val="158603904"/>
        <c:crosses val="autoZero"/>
        <c:crossBetween val="between"/>
        <c:dispUnits>
          <c:builtInUnit val="millions"/>
        </c:dispUnits>
      </c:valAx>
      <c:spPr>
        <a:solidFill>
          <a:srgbClr val="CCB400">
            <a:lumMod val="40000"/>
            <a:lumOff val="60000"/>
          </a:srgbClr>
        </a:solidFill>
      </c:spPr>
    </c:plotArea>
    <c:plotVisOnly val="1"/>
    <c:dispBlanksAs val="gap"/>
    <c:showDLblsOverMax val="0"/>
  </c:chart>
  <c:externalData r:id="rId2">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680008-AC38-4991-9549-0D02427F5CF9}" type="doc">
      <dgm:prSet loTypeId="urn:microsoft.com/office/officeart/2005/8/layout/vList2" loCatId="list" qsTypeId="urn:microsoft.com/office/officeart/2005/8/quickstyle/simple1" qsCatId="simple" csTypeId="urn:microsoft.com/office/officeart/2005/8/colors/accent0_3" csCatId="mainScheme" phldr="1"/>
      <dgm:spPr/>
      <dgm:t>
        <a:bodyPr/>
        <a:lstStyle/>
        <a:p>
          <a:endParaRPr lang="en-GB"/>
        </a:p>
      </dgm:t>
    </dgm:pt>
    <dgm:pt modelId="{34E79D05-B412-4E24-85F3-77D9F2174DE4}">
      <dgm:prSet/>
      <dgm:spPr/>
      <dgm:t>
        <a:bodyPr/>
        <a:lstStyle/>
        <a:p>
          <a:pPr rtl="0"/>
          <a:r>
            <a:rPr lang="en-GB" dirty="0" smtClean="0"/>
            <a:t>‘A fragile region or state has weak capacity to carry out basic governance functions, and lacks the ability to develop mutually constructive relations with society. Fragile states are also more vulnerable to internal or external shocks such as economic crises or natural disasters. More resilient states exhibit the capacity and legitimacy of governing a population and its territory. They can manage and adapt to changing social needs and expectations, shifts in elite and other political agreements, and growing institutional complexity. Fragility and resilience should be seen as shifting points along a spectrum’ (OECD, 2012)</a:t>
          </a:r>
          <a:endParaRPr lang="en-GB" dirty="0"/>
        </a:p>
      </dgm:t>
    </dgm:pt>
    <dgm:pt modelId="{843F0A60-861C-4C1B-8807-FCBDCF6C7CCE}" type="parTrans" cxnId="{9D3B31D9-9F33-4EB6-9064-85A4608968D2}">
      <dgm:prSet/>
      <dgm:spPr/>
      <dgm:t>
        <a:bodyPr/>
        <a:lstStyle/>
        <a:p>
          <a:endParaRPr lang="en-GB"/>
        </a:p>
      </dgm:t>
    </dgm:pt>
    <dgm:pt modelId="{36E64DA2-6DB0-49DC-8E56-5E38DEBDC7CF}" type="sibTrans" cxnId="{9D3B31D9-9F33-4EB6-9064-85A4608968D2}">
      <dgm:prSet/>
      <dgm:spPr/>
      <dgm:t>
        <a:bodyPr/>
        <a:lstStyle/>
        <a:p>
          <a:endParaRPr lang="en-GB"/>
        </a:p>
      </dgm:t>
    </dgm:pt>
    <dgm:pt modelId="{3A5A884C-DC5F-4C94-98E8-8AFEAA0EE00A}" type="pres">
      <dgm:prSet presAssocID="{04680008-AC38-4991-9549-0D02427F5CF9}" presName="linear" presStyleCnt="0">
        <dgm:presLayoutVars>
          <dgm:animLvl val="lvl"/>
          <dgm:resizeHandles val="exact"/>
        </dgm:presLayoutVars>
      </dgm:prSet>
      <dgm:spPr/>
      <dgm:t>
        <a:bodyPr/>
        <a:lstStyle/>
        <a:p>
          <a:endParaRPr lang="en-GB"/>
        </a:p>
      </dgm:t>
    </dgm:pt>
    <dgm:pt modelId="{2ECEF696-C6C7-4E1F-B39D-BA352CA19C3F}" type="pres">
      <dgm:prSet presAssocID="{34E79D05-B412-4E24-85F3-77D9F2174DE4}" presName="parentText" presStyleLbl="node1" presStyleIdx="0" presStyleCnt="1">
        <dgm:presLayoutVars>
          <dgm:chMax val="0"/>
          <dgm:bulletEnabled val="1"/>
        </dgm:presLayoutVars>
      </dgm:prSet>
      <dgm:spPr/>
      <dgm:t>
        <a:bodyPr/>
        <a:lstStyle/>
        <a:p>
          <a:endParaRPr lang="en-GB"/>
        </a:p>
      </dgm:t>
    </dgm:pt>
  </dgm:ptLst>
  <dgm:cxnLst>
    <dgm:cxn modelId="{9D3B31D9-9F33-4EB6-9064-85A4608968D2}" srcId="{04680008-AC38-4991-9549-0D02427F5CF9}" destId="{34E79D05-B412-4E24-85F3-77D9F2174DE4}" srcOrd="0" destOrd="0" parTransId="{843F0A60-861C-4C1B-8807-FCBDCF6C7CCE}" sibTransId="{36E64DA2-6DB0-49DC-8E56-5E38DEBDC7CF}"/>
    <dgm:cxn modelId="{18B116AD-2FF4-431A-97FF-7A5EC497B307}" type="presOf" srcId="{34E79D05-B412-4E24-85F3-77D9F2174DE4}" destId="{2ECEF696-C6C7-4E1F-B39D-BA352CA19C3F}" srcOrd="0" destOrd="0" presId="urn:microsoft.com/office/officeart/2005/8/layout/vList2"/>
    <dgm:cxn modelId="{C5A0B143-E75A-4FD1-AD96-37F18621C0F1}" type="presOf" srcId="{04680008-AC38-4991-9549-0D02427F5CF9}" destId="{3A5A884C-DC5F-4C94-98E8-8AFEAA0EE00A}" srcOrd="0" destOrd="0" presId="urn:microsoft.com/office/officeart/2005/8/layout/vList2"/>
    <dgm:cxn modelId="{2C699515-41A3-4BC7-AE74-08B57C3401B5}" type="presParOf" srcId="{3A5A884C-DC5F-4C94-98E8-8AFEAA0EE00A}" destId="{2ECEF696-C6C7-4E1F-B39D-BA352CA19C3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EF696-C6C7-4E1F-B39D-BA352CA19C3F}">
      <dsp:nvSpPr>
        <dsp:cNvPr id="0" name=""/>
        <dsp:cNvSpPr/>
      </dsp:nvSpPr>
      <dsp:spPr>
        <a:xfrm>
          <a:off x="0" y="128161"/>
          <a:ext cx="7272809" cy="4015440"/>
        </a:xfrm>
        <a:prstGeom prst="roundRect">
          <a:avLst/>
        </a:prstGeom>
        <a:solidFill>
          <a:schemeClr val="dk2">
            <a:hueOff val="0"/>
            <a:satOff val="0"/>
            <a:lumOff val="0"/>
            <a:alphaOff val="0"/>
          </a:schemeClr>
        </a:solidFill>
        <a:ln w="11429" cap="flat" cmpd="sng" algn="ctr">
          <a:solidFill>
            <a:schemeClr val="lt2">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GB" sz="2200" kern="1200" dirty="0" smtClean="0"/>
            <a:t>‘A fragile region or state has weak capacity to carry out basic governance functions, and lacks the ability to develop mutually constructive relations with society. Fragile states are also more vulnerable to internal or external shocks such as economic crises or natural disasters. More resilient states exhibit the capacity and legitimacy of governing a population and its territory. They can manage and adapt to changing social needs and expectations, shifts in elite and other political agreements, and growing institutional complexity. Fragility and resilience should be seen as shifting points along a spectrum’ (OECD, 2012)</a:t>
          </a:r>
          <a:endParaRPr lang="en-GB" sz="2200" kern="1200" dirty="0"/>
        </a:p>
      </dsp:txBody>
      <dsp:txXfrm>
        <a:off x="196018" y="324179"/>
        <a:ext cx="6880773" cy="36234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400" cy="496492"/>
          </a:xfrm>
          <a:prstGeom prst="rect">
            <a:avLst/>
          </a:prstGeom>
        </p:spPr>
        <p:txBody>
          <a:bodyPr vert="horz" lIns="91735" tIns="45868" rIns="91735" bIns="45868"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492"/>
          </a:xfrm>
          <a:prstGeom prst="rect">
            <a:avLst/>
          </a:prstGeom>
        </p:spPr>
        <p:txBody>
          <a:bodyPr vert="horz" lIns="91735" tIns="45868" rIns="91735" bIns="45868" rtlCol="0"/>
          <a:lstStyle>
            <a:lvl1pPr algn="r">
              <a:defRPr sz="1200"/>
            </a:lvl1pPr>
          </a:lstStyle>
          <a:p>
            <a:fld id="{B67F970E-ABE7-41A5-943F-69F9CE82C552}" type="datetimeFigureOut">
              <a:rPr lang="en-GB" smtClean="0"/>
              <a:pPr/>
              <a:t>05/11/2013</a:t>
            </a:fld>
            <a:endParaRPr lang="en-GB"/>
          </a:p>
        </p:txBody>
      </p:sp>
      <p:sp>
        <p:nvSpPr>
          <p:cNvPr id="4" name="Footer Placeholder 3"/>
          <p:cNvSpPr>
            <a:spLocks noGrp="1"/>
          </p:cNvSpPr>
          <p:nvPr>
            <p:ph type="ftr" sz="quarter" idx="2"/>
          </p:nvPr>
        </p:nvSpPr>
        <p:spPr>
          <a:xfrm>
            <a:off x="1" y="9430137"/>
            <a:ext cx="2946400" cy="496491"/>
          </a:xfrm>
          <a:prstGeom prst="rect">
            <a:avLst/>
          </a:prstGeom>
        </p:spPr>
        <p:txBody>
          <a:bodyPr vert="horz" lIns="91735" tIns="45868" rIns="91735" bIns="45868"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30137"/>
            <a:ext cx="2946400" cy="496491"/>
          </a:xfrm>
          <a:prstGeom prst="rect">
            <a:avLst/>
          </a:prstGeom>
        </p:spPr>
        <p:txBody>
          <a:bodyPr vert="horz" lIns="91735" tIns="45868" rIns="91735" bIns="45868" rtlCol="0" anchor="b"/>
          <a:lstStyle>
            <a:lvl1pPr algn="r">
              <a:defRPr sz="1200"/>
            </a:lvl1pPr>
          </a:lstStyle>
          <a:p>
            <a:fld id="{957BCBC1-1EB7-4474-9FE7-3FA5F7349B43}" type="slidenum">
              <a:rPr lang="en-GB" smtClean="0"/>
              <a:pPr/>
              <a:t>‹#›</a:t>
            </a:fld>
            <a:endParaRPr lang="en-GB"/>
          </a:p>
        </p:txBody>
      </p:sp>
    </p:spTree>
    <p:extLst>
      <p:ext uri="{BB962C8B-B14F-4D97-AF65-F5344CB8AC3E}">
        <p14:creationId xmlns:p14="http://schemas.microsoft.com/office/powerpoint/2010/main" val="2491416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735" tIns="45868" rIns="91735" bIns="45868"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735" tIns="45868" rIns="91735" bIns="45868" rtlCol="0"/>
          <a:lstStyle>
            <a:lvl1pPr algn="r">
              <a:defRPr sz="1200"/>
            </a:lvl1pPr>
          </a:lstStyle>
          <a:p>
            <a:fld id="{A888A65A-6184-4F71-89DA-43EB04979159}" type="datetimeFigureOut">
              <a:rPr lang="en-GB" smtClean="0"/>
              <a:pPr/>
              <a:t>05/11/2013</a:t>
            </a:fld>
            <a:endParaRPr lang="en-GB"/>
          </a:p>
        </p:txBody>
      </p:sp>
      <p:sp>
        <p:nvSpPr>
          <p:cNvPr id="4" name="Slide Image Placeholder 3"/>
          <p:cNvSpPr>
            <a:spLocks noGrp="1" noRot="1" noChangeAspect="1"/>
          </p:cNvSpPr>
          <p:nvPr>
            <p:ph type="sldImg" idx="2"/>
          </p:nvPr>
        </p:nvSpPr>
        <p:spPr>
          <a:xfrm>
            <a:off x="914400" y="742950"/>
            <a:ext cx="4968875" cy="3725863"/>
          </a:xfrm>
          <a:prstGeom prst="rect">
            <a:avLst/>
          </a:prstGeom>
          <a:noFill/>
          <a:ln w="12700">
            <a:solidFill>
              <a:prstClr val="black"/>
            </a:solidFill>
          </a:ln>
        </p:spPr>
        <p:txBody>
          <a:bodyPr vert="horz" lIns="91735" tIns="45868" rIns="91735" bIns="45868"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735" tIns="45868" rIns="91735" bIns="458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735" tIns="45868" rIns="91735" bIns="45868"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735" tIns="45868" rIns="91735" bIns="45868" rtlCol="0" anchor="b"/>
          <a:lstStyle>
            <a:lvl1pPr algn="r">
              <a:defRPr sz="1200"/>
            </a:lvl1pPr>
          </a:lstStyle>
          <a:p>
            <a:fld id="{1D66C673-CA6C-4060-9A96-4DD5EFB73744}" type="slidenum">
              <a:rPr lang="en-GB" smtClean="0"/>
              <a:pPr/>
              <a:t>‹#›</a:t>
            </a:fld>
            <a:endParaRPr lang="en-GB"/>
          </a:p>
        </p:txBody>
      </p:sp>
    </p:spTree>
    <p:extLst>
      <p:ext uri="{BB962C8B-B14F-4D97-AF65-F5344CB8AC3E}">
        <p14:creationId xmlns:p14="http://schemas.microsoft.com/office/powerpoint/2010/main" val="1758138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1D66C673-CA6C-4060-9A96-4DD5EFB73744}" type="slidenum">
              <a:rPr lang="en-GB" smtClean="0"/>
              <a:pPr/>
              <a:t>1</a:t>
            </a:fld>
            <a:endParaRPr lang="en-GB"/>
          </a:p>
        </p:txBody>
      </p:sp>
    </p:spTree>
    <p:extLst>
      <p:ext uri="{BB962C8B-B14F-4D97-AF65-F5344CB8AC3E}">
        <p14:creationId xmlns:p14="http://schemas.microsoft.com/office/powerpoint/2010/main" val="1838788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A43662-1BBB-4F5F-AACC-3B5F162A1370}" type="slidenum">
              <a:rPr lang="en-GB" smtClean="0"/>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A99BEF-C5FF-41C6-BBC5-EF1A82881262}" type="slidenum">
              <a:rPr lang="en-GB" smtClean="0"/>
              <a:pPr/>
              <a:t>5</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smtClean="0"/>
              <a:t>Multilaterals- 9%</a:t>
            </a:r>
          </a:p>
          <a:p>
            <a:r>
              <a:rPr lang="en-GB" smtClean="0"/>
              <a:t>Support to gov- quarter</a:t>
            </a:r>
          </a:p>
          <a:p>
            <a:r>
              <a:rPr lang="en-GB" smtClean="0"/>
              <a:t>CSOs- half</a:t>
            </a:r>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B2149C-EC58-44D2-8972-4FF77647B59D}" type="slidenum">
              <a:rPr lang="en-GB" smtClean="0"/>
              <a:pPr/>
              <a:t>9</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AAD55E-546F-4E01-A145-DB5233719AA0}" type="slidenum">
              <a:rPr lang="en-GB" smtClean="0"/>
              <a:pPr/>
              <a:t>15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BAAD55E-546F-4E01-A145-DB5233719AA0}" type="slidenum">
              <a:rPr lang="en-GB" smtClean="0"/>
              <a:pPr/>
              <a:t>16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D66C673-CA6C-4060-9A96-4DD5EFB73744}" type="slidenum">
              <a:rPr lang="en-GB" smtClean="0"/>
              <a:pPr/>
              <a:t>19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1D66C673-CA6C-4060-9A96-4DD5EFB73744}" type="slidenum">
              <a:rPr lang="en-GB" smtClean="0"/>
              <a:pPr/>
              <a:t>22</a:t>
            </a:fld>
            <a:endParaRPr lang="en-GB"/>
          </a:p>
        </p:txBody>
      </p:sp>
    </p:spTree>
    <p:extLst>
      <p:ext uri="{BB962C8B-B14F-4D97-AF65-F5344CB8AC3E}">
        <p14:creationId xmlns:p14="http://schemas.microsoft.com/office/powerpoint/2010/main" val="18387887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323528" y="4149080"/>
            <a:ext cx="6400800" cy="1104528"/>
          </a:xfrm>
        </p:spPr>
        <p:txBody>
          <a:bodyPr>
            <a:normAutofit/>
          </a:bodyPr>
          <a:lstStyle>
            <a:lvl1pPr marL="0" indent="0" algn="l">
              <a:buNone/>
              <a:defRPr sz="2400" b="0" cap="none" spc="0" baseline="0">
                <a:solidFill>
                  <a:srgbClr val="00005E"/>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8" name="Title 7"/>
          <p:cNvSpPr>
            <a:spLocks noGrp="1"/>
          </p:cNvSpPr>
          <p:nvPr>
            <p:ph type="ctrTitle"/>
          </p:nvPr>
        </p:nvSpPr>
        <p:spPr>
          <a:xfrm>
            <a:off x="323528" y="1988840"/>
            <a:ext cx="7772400" cy="1800200"/>
          </a:xfrm>
        </p:spPr>
        <p:txBody>
          <a:bodyPr anchor="b">
            <a:noAutofit/>
          </a:bodyPr>
          <a:lstStyle>
            <a:lvl1pPr algn="l">
              <a:defRPr sz="4400">
                <a:solidFill>
                  <a:srgbClr val="00005E"/>
                </a:solidFill>
                <a:latin typeface="Arial" pitchFamily="34" charset="0"/>
                <a:cs typeface="Arial" pitchFamily="34" charset="0"/>
              </a:defRPr>
            </a:lvl1pPr>
          </a:lstStyle>
          <a:p>
            <a:r>
              <a:rPr kumimoji="0" lang="en-US" dirty="0" smtClean="0"/>
              <a:t>Click to edit Master title style</a:t>
            </a:r>
            <a:endParaRPr kumimoji="0" lang="en-US" dirty="0"/>
          </a:p>
        </p:txBody>
      </p:sp>
      <p:pic>
        <p:nvPicPr>
          <p:cNvPr id="23" name="Picture 11" descr="OPM master logo 23.11.10.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6459" y="404813"/>
            <a:ext cx="2466999" cy="1038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0" hasCustomPrompt="1"/>
          </p:nvPr>
        </p:nvSpPr>
        <p:spPr>
          <a:xfrm>
            <a:off x="323528" y="5837202"/>
            <a:ext cx="1904880" cy="400110"/>
          </a:xfrm>
        </p:spPr>
        <p:txBody>
          <a:bodyPr wrap="none">
            <a:spAutoFit/>
          </a:bodyPr>
          <a:lstStyle>
            <a:lvl1pPr marL="0" indent="0">
              <a:buNone/>
              <a:defRPr sz="1800">
                <a:solidFill>
                  <a:srgbClr val="00005E"/>
                </a:solidFill>
                <a:latin typeface="Arial" pitchFamily="34" charset="0"/>
                <a:cs typeface="Arial" pitchFamily="34" charset="0"/>
              </a:defRPr>
            </a:lvl1pPr>
          </a:lstStyle>
          <a:p>
            <a:pPr lvl="0"/>
            <a:r>
              <a:rPr lang="en-US" sz="2000" dirty="0" smtClean="0">
                <a:solidFill>
                  <a:srgbClr val="91AECE"/>
                </a:solidFill>
              </a:rPr>
              <a:t>D Month YYYY</a:t>
            </a:r>
            <a:endParaRPr lang="en-GB" dirty="0"/>
          </a:p>
        </p:txBody>
      </p:sp>
      <p:pic>
        <p:nvPicPr>
          <p:cNvPr id="1026" name="Picture 2" descr="C:\Users\e55786\Desktop\ulster_cymk_navy_50mm.jpg"/>
          <p:cNvPicPr>
            <a:picLocks noChangeAspect="1" noChangeArrowheads="1"/>
          </p:cNvPicPr>
          <p:nvPr userDrawn="1"/>
        </p:nvPicPr>
        <p:blipFill>
          <a:blip r:embed="rId3" cstate="print"/>
          <a:srcRect/>
          <a:stretch>
            <a:fillRect/>
          </a:stretch>
        </p:blipFill>
        <p:spPr bwMode="auto">
          <a:xfrm>
            <a:off x="6156176" y="620688"/>
            <a:ext cx="2293353" cy="671320"/>
          </a:xfrm>
          <a:prstGeom prst="rect">
            <a:avLst/>
          </a:prstGeom>
          <a:noFill/>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 and Picture/Chart">
    <p:spTree>
      <p:nvGrpSpPr>
        <p:cNvPr id="1" name=""/>
        <p:cNvGrpSpPr/>
        <p:nvPr/>
      </p:nvGrpSpPr>
      <p:grpSpPr>
        <a:xfrm>
          <a:off x="0" y="0"/>
          <a:ext cx="0" cy="0"/>
          <a:chOff x="0" y="0"/>
          <a:chExt cx="0" cy="0"/>
        </a:xfrm>
      </p:grpSpPr>
      <p:sp>
        <p:nvSpPr>
          <p:cNvPr id="2" name="Title 1"/>
          <p:cNvSpPr>
            <a:spLocks noGrp="1"/>
          </p:cNvSpPr>
          <p:nvPr>
            <p:ph type="title"/>
          </p:nvPr>
        </p:nvSpPr>
        <p:spPr>
          <a:xfrm>
            <a:off x="307738" y="404813"/>
            <a:ext cx="8368718" cy="758952"/>
          </a:xfrm>
        </p:spPr>
        <p:txBody>
          <a:bodyPr/>
          <a:lstStyle/>
          <a:p>
            <a:r>
              <a:rPr lang="en-US" smtClean="0"/>
              <a:t>Click to edit Master title style</a:t>
            </a:r>
            <a:endParaRPr lang="en-GB" dirty="0"/>
          </a:p>
        </p:txBody>
      </p:sp>
      <p:sp>
        <p:nvSpPr>
          <p:cNvPr id="6" name="Text Placeholder 4"/>
          <p:cNvSpPr>
            <a:spLocks noGrp="1"/>
          </p:cNvSpPr>
          <p:nvPr>
            <p:ph type="body" sz="quarter" idx="12"/>
          </p:nvPr>
        </p:nvSpPr>
        <p:spPr>
          <a:xfrm>
            <a:off x="324173" y="1484785"/>
            <a:ext cx="4103811" cy="4752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Content Placeholder 11"/>
          <p:cNvSpPr>
            <a:spLocks noGrp="1"/>
          </p:cNvSpPr>
          <p:nvPr>
            <p:ph sz="half" idx="2"/>
          </p:nvPr>
        </p:nvSpPr>
        <p:spPr>
          <a:xfrm>
            <a:off x="4572000" y="1484784"/>
            <a:ext cx="4104000" cy="4752528"/>
          </a:xfrm>
        </p:spPr>
        <p:txBody>
          <a:bodyPr>
            <a:normAutofit/>
          </a:bodyPr>
          <a:lstStyle>
            <a:lvl1pPr marL="274320" marR="0" indent="-274320" algn="l" defTabSz="914400" rtl="0" eaLnBrk="1" fontAlgn="auto" latinLnBrk="0" hangingPunct="1">
              <a:lnSpc>
                <a:spcPct val="100000"/>
              </a:lnSpc>
              <a:spcBef>
                <a:spcPct val="20000"/>
              </a:spcBef>
              <a:spcAft>
                <a:spcPts val="0"/>
              </a:spcAft>
              <a:buClr>
                <a:srgbClr val="00005E"/>
              </a:buClr>
              <a:buSzPct val="85000"/>
              <a:buFont typeface="Wingdings 2"/>
              <a:buChar char=""/>
              <a:tabLst/>
              <a:defRPr sz="1800">
                <a:solidFill>
                  <a:srgbClr val="00005E"/>
                </a:solidFill>
              </a:defRPr>
            </a:lvl1pPr>
            <a:lvl2pPr marL="548640" marR="0" indent="-274320" algn="l" defTabSz="914400" rtl="0" eaLnBrk="1" fontAlgn="auto" latinLnBrk="0" hangingPunct="1">
              <a:lnSpc>
                <a:spcPct val="100000"/>
              </a:lnSpc>
              <a:spcBef>
                <a:spcPct val="20000"/>
              </a:spcBef>
              <a:spcAft>
                <a:spcPts val="0"/>
              </a:spcAft>
              <a:buClr>
                <a:srgbClr val="00005E"/>
              </a:buClr>
              <a:buSzPct val="70000"/>
              <a:buFont typeface="Arial" pitchFamily="34" charset="0"/>
              <a:buChar char="–"/>
              <a:tabLst/>
              <a:defRPr>
                <a:solidFill>
                  <a:schemeClr val="bg1"/>
                </a:solidFill>
              </a:defRPr>
            </a:lvl2pPr>
            <a:lvl3pPr marL="822960" marR="0" indent="-228600" algn="l" defTabSz="914400" rtl="0" eaLnBrk="1" fontAlgn="auto" latinLnBrk="0" hangingPunct="1">
              <a:lnSpc>
                <a:spcPct val="100000"/>
              </a:lnSpc>
              <a:spcBef>
                <a:spcPct val="20000"/>
              </a:spcBef>
              <a:spcAft>
                <a:spcPts val="0"/>
              </a:spcAft>
              <a:buClr>
                <a:srgbClr val="00005E"/>
              </a:buClr>
              <a:buSzPct val="75000"/>
              <a:buFont typeface="Wingdings 2"/>
              <a:buChar char=""/>
              <a:tabLst/>
              <a:defRPr>
                <a:solidFill>
                  <a:schemeClr val="bg1"/>
                </a:solidFill>
              </a:defRPr>
            </a:lvl3pPr>
            <a:lvl4pPr marL="1097280" marR="0" indent="-228600" algn="l" defTabSz="914400" rtl="0" eaLnBrk="1" fontAlgn="auto" latinLnBrk="0" hangingPunct="1">
              <a:lnSpc>
                <a:spcPct val="100000"/>
              </a:lnSpc>
              <a:spcBef>
                <a:spcPct val="20000"/>
              </a:spcBef>
              <a:spcAft>
                <a:spcPts val="0"/>
              </a:spcAft>
              <a:buClr>
                <a:srgbClr val="00005E"/>
              </a:buClr>
              <a:buSzPct val="70000"/>
              <a:buFont typeface="Wingdings"/>
              <a:buChar char=""/>
              <a:tabLst/>
              <a:defRPr>
                <a:solidFill>
                  <a:schemeClr val="bg1"/>
                </a:solidFill>
              </a:defRPr>
            </a:lvl4pPr>
            <a:lvl5pPr marL="1371600" marR="0" indent="-228600" algn="l" defTabSz="914400" rtl="0" eaLnBrk="1" fontAlgn="auto" latinLnBrk="0" hangingPunct="1">
              <a:lnSpc>
                <a:spcPct val="100000"/>
              </a:lnSpc>
              <a:spcBef>
                <a:spcPct val="20000"/>
              </a:spcBef>
              <a:spcAft>
                <a:spcPts val="0"/>
              </a:spcAft>
              <a:buClr>
                <a:srgbClr val="00005E"/>
              </a:buClr>
              <a:buSzTx/>
              <a:buFontTx/>
              <a:buChar char="•"/>
              <a:tabLst/>
              <a:defRPr>
                <a:solidFill>
                  <a:schemeClr val="bg1"/>
                </a:solidFill>
              </a:defRPr>
            </a:lvl5pPr>
          </a:lstStyle>
          <a:p>
            <a:pPr marL="274320" marR="0" lvl="0" indent="-274320" algn="l" defTabSz="914400" rtl="0" eaLnBrk="1" fontAlgn="auto" latinLnBrk="0" hangingPunct="1">
              <a:lnSpc>
                <a:spcPct val="100000"/>
              </a:lnSpc>
              <a:spcBef>
                <a:spcPct val="20000"/>
              </a:spcBef>
              <a:spcAft>
                <a:spcPts val="0"/>
              </a:spcAft>
              <a:buClr>
                <a:srgbClr val="00005E"/>
              </a:buClr>
              <a:buSzPct val="85000"/>
              <a:buFont typeface="Wingdings 2"/>
              <a:buChar char=""/>
              <a:tabLst/>
              <a:defRPr/>
            </a:pPr>
            <a:r>
              <a:rPr kumimoji="0" lang="en-US" sz="1800" b="0" i="0" u="none" strike="noStrike" kern="1200" cap="none" spc="0" normalizeH="0" baseline="0" noProof="0" dirty="0" smtClean="0">
                <a:ln>
                  <a:noFill/>
                </a:ln>
                <a:solidFill>
                  <a:srgbClr val="00005E"/>
                </a:solidFill>
                <a:effectLst/>
                <a:uLnTx/>
                <a:uFillTx/>
                <a:latin typeface="Arial" pitchFamily="34" charset="0"/>
                <a:ea typeface="+mn-ea"/>
                <a:cs typeface="Arial" pitchFamily="34" charset="0"/>
              </a:rPr>
              <a:t>Click to edit Master text styles</a:t>
            </a:r>
          </a:p>
          <a:p>
            <a:pPr marL="274320" marR="0" lvl="1" indent="-274320" algn="l" defTabSz="914400" rtl="0" eaLnBrk="1" fontAlgn="auto" latinLnBrk="0" hangingPunct="1">
              <a:lnSpc>
                <a:spcPct val="100000"/>
              </a:lnSpc>
              <a:spcBef>
                <a:spcPct val="20000"/>
              </a:spcBef>
              <a:spcAft>
                <a:spcPts val="0"/>
              </a:spcAft>
              <a:buClr>
                <a:srgbClr val="00005E"/>
              </a:buClr>
              <a:buSzPct val="85000"/>
              <a:buFont typeface="Wingdings 2"/>
              <a:buChar char=""/>
              <a:tabLst/>
              <a:defRPr/>
            </a:pPr>
            <a:r>
              <a:rPr kumimoji="0" lang="en-US" sz="1800" b="0" i="0" u="none" strike="noStrike" kern="1200" cap="none" spc="0" normalizeH="0" baseline="0" noProof="0" dirty="0" smtClean="0">
                <a:ln>
                  <a:noFill/>
                </a:ln>
                <a:solidFill>
                  <a:srgbClr val="00005E"/>
                </a:solidFill>
                <a:effectLst/>
                <a:uLnTx/>
                <a:uFillTx/>
                <a:latin typeface="Arial" pitchFamily="34" charset="0"/>
                <a:ea typeface="+mn-ea"/>
                <a:cs typeface="Arial" pitchFamily="34" charset="0"/>
              </a:rPr>
              <a:t>Second level</a:t>
            </a:r>
          </a:p>
          <a:p>
            <a:pPr marL="274320" marR="0" lvl="2" indent="-274320" algn="l" defTabSz="914400" rtl="0" eaLnBrk="1" fontAlgn="auto" latinLnBrk="0" hangingPunct="1">
              <a:lnSpc>
                <a:spcPct val="100000"/>
              </a:lnSpc>
              <a:spcBef>
                <a:spcPct val="20000"/>
              </a:spcBef>
              <a:spcAft>
                <a:spcPts val="0"/>
              </a:spcAft>
              <a:buClr>
                <a:srgbClr val="00005E"/>
              </a:buClr>
              <a:buSzPct val="85000"/>
              <a:buFont typeface="Wingdings 2"/>
              <a:buChar char=""/>
              <a:tabLst/>
              <a:defRPr/>
            </a:pPr>
            <a:r>
              <a:rPr kumimoji="0" lang="en-US" sz="1800" b="0" i="0" u="none" strike="noStrike" kern="1200" cap="none" spc="0" normalizeH="0" baseline="0" noProof="0" dirty="0" smtClean="0">
                <a:ln>
                  <a:noFill/>
                </a:ln>
                <a:solidFill>
                  <a:srgbClr val="00005E"/>
                </a:solidFill>
                <a:effectLst/>
                <a:uLnTx/>
                <a:uFillTx/>
                <a:latin typeface="Arial" pitchFamily="34" charset="0"/>
                <a:ea typeface="+mn-ea"/>
                <a:cs typeface="Arial" pitchFamily="34" charset="0"/>
              </a:rPr>
              <a:t>Third level</a:t>
            </a:r>
          </a:p>
          <a:p>
            <a:pPr marL="274320" marR="0" lvl="3" indent="-274320" algn="l" defTabSz="914400" rtl="0" eaLnBrk="1" fontAlgn="auto" latinLnBrk="0" hangingPunct="1">
              <a:lnSpc>
                <a:spcPct val="100000"/>
              </a:lnSpc>
              <a:spcBef>
                <a:spcPct val="20000"/>
              </a:spcBef>
              <a:spcAft>
                <a:spcPts val="0"/>
              </a:spcAft>
              <a:buClr>
                <a:srgbClr val="00005E"/>
              </a:buClr>
              <a:buSzPct val="85000"/>
              <a:buFont typeface="Wingdings 2"/>
              <a:buChar char=""/>
              <a:tabLst/>
              <a:defRPr/>
            </a:pPr>
            <a:r>
              <a:rPr kumimoji="0" lang="en-US" sz="1800" b="0" i="0" u="none" strike="noStrike" kern="1200" cap="none" spc="0" normalizeH="0" baseline="0" noProof="0" dirty="0" smtClean="0">
                <a:ln>
                  <a:noFill/>
                </a:ln>
                <a:solidFill>
                  <a:srgbClr val="00005E"/>
                </a:solidFill>
                <a:effectLst/>
                <a:uLnTx/>
                <a:uFillTx/>
                <a:latin typeface="Arial" pitchFamily="34" charset="0"/>
                <a:ea typeface="+mn-ea"/>
                <a:cs typeface="Arial" pitchFamily="34" charset="0"/>
              </a:rPr>
              <a:t>Fourth level</a:t>
            </a:r>
          </a:p>
          <a:p>
            <a:pPr marL="274320" marR="0" lvl="4" indent="-274320" algn="l" defTabSz="914400" rtl="0" eaLnBrk="1" fontAlgn="auto" latinLnBrk="0" hangingPunct="1">
              <a:lnSpc>
                <a:spcPct val="100000"/>
              </a:lnSpc>
              <a:spcBef>
                <a:spcPct val="20000"/>
              </a:spcBef>
              <a:spcAft>
                <a:spcPts val="0"/>
              </a:spcAft>
              <a:buClr>
                <a:srgbClr val="00005E"/>
              </a:buClr>
              <a:buSzPct val="85000"/>
              <a:buFont typeface="Wingdings 2"/>
              <a:buChar char=""/>
              <a:tabLst/>
              <a:defRPr/>
            </a:pPr>
            <a:r>
              <a:rPr kumimoji="0" lang="en-US" sz="1800" b="0" i="0" u="none" strike="noStrike" kern="1200" cap="none" spc="0" normalizeH="0" baseline="0" noProof="0" dirty="0" smtClean="0">
                <a:ln>
                  <a:noFill/>
                </a:ln>
                <a:solidFill>
                  <a:srgbClr val="00005E"/>
                </a:solidFill>
                <a:effectLst/>
                <a:uLnTx/>
                <a:uFillTx/>
                <a:latin typeface="Arial" pitchFamily="34" charset="0"/>
                <a:ea typeface="+mn-ea"/>
                <a:cs typeface="Arial" pitchFamily="34" charset="0"/>
              </a:rPr>
              <a:t>Fifth level</a:t>
            </a:r>
            <a:endParaRPr kumimoji="0" lang="en-GB" sz="1800" b="0" i="0" u="none" strike="noStrike" kern="1200" cap="none" spc="0" normalizeH="0" baseline="0" noProof="0" dirty="0">
              <a:ln>
                <a:noFill/>
              </a:ln>
              <a:solidFill>
                <a:srgbClr val="00005E"/>
              </a:solidFill>
              <a:effectLst/>
              <a:uLnTx/>
              <a:uFillTx/>
              <a:latin typeface="Arial" pitchFamily="34" charset="0"/>
              <a:ea typeface="+mn-ea"/>
              <a:cs typeface="Arial" pitchFamily="34" charset="0"/>
            </a:endParaRPr>
          </a:p>
        </p:txBody>
      </p:sp>
      <p:sp>
        <p:nvSpPr>
          <p:cNvPr id="5" name="Line 6"/>
          <p:cNvSpPr>
            <a:spLocks noChangeShapeType="1"/>
          </p:cNvSpPr>
          <p:nvPr userDrawn="1"/>
        </p:nvSpPr>
        <p:spPr bwMode="auto">
          <a:xfrm>
            <a:off x="323851" y="6309320"/>
            <a:ext cx="8496622" cy="0"/>
          </a:xfrm>
          <a:prstGeom prst="line">
            <a:avLst/>
          </a:prstGeom>
          <a:noFill/>
          <a:ln w="12700">
            <a:solidFill>
              <a:srgbClr val="00005E"/>
            </a:solidFill>
            <a:miter lim="800000"/>
            <a:headEnd/>
            <a:tailEnd/>
          </a:ln>
          <a:extLst>
            <a:ext uri="{909E8E84-426E-40DD-AFC4-6F175D3DCCD1}">
              <a14:hiddenFill xmlns:a14="http://schemas.microsoft.com/office/drawing/2010/main">
                <a:noFill/>
              </a14:hiddenFill>
            </a:ext>
          </a:extLst>
        </p:spPr>
        <p:txBody>
          <a:bodyPr lIns="0" tIns="0" rIns="0" bIns="0"/>
          <a:lstStyle/>
          <a:p>
            <a:endParaRPr lang="en-GB"/>
          </a:p>
        </p:txBody>
      </p:sp>
      <p:sp>
        <p:nvSpPr>
          <p:cNvPr id="11" name="Date Placeholder 3"/>
          <p:cNvSpPr>
            <a:spLocks noGrp="1"/>
          </p:cNvSpPr>
          <p:nvPr>
            <p:ph type="dt" sz="half" idx="13"/>
          </p:nvPr>
        </p:nvSpPr>
        <p:spPr>
          <a:xfrm>
            <a:off x="457200" y="6356351"/>
            <a:ext cx="2133600" cy="241002"/>
          </a:xfrm>
          <a:prstGeom prst="rect">
            <a:avLst/>
          </a:prstGeom>
        </p:spPr>
        <p:txBody>
          <a:bodyPr/>
          <a:lstStyle>
            <a:lvl1pPr>
              <a:defRPr sz="1000">
                <a:solidFill>
                  <a:srgbClr val="00005E"/>
                </a:solidFill>
                <a:latin typeface="Arial" pitchFamily="34" charset="0"/>
                <a:cs typeface="Arial" pitchFamily="34" charset="0"/>
              </a:defRPr>
            </a:lvl1pPr>
          </a:lstStyle>
          <a:p>
            <a:r>
              <a:rPr lang="en-US" smtClean="0"/>
              <a:t>DD Month YYYY</a:t>
            </a:r>
            <a:endParaRPr lang="en-GB" dirty="0"/>
          </a:p>
        </p:txBody>
      </p:sp>
      <p:sp>
        <p:nvSpPr>
          <p:cNvPr id="12" name="Footer Placeholder 4"/>
          <p:cNvSpPr>
            <a:spLocks noGrp="1"/>
          </p:cNvSpPr>
          <p:nvPr>
            <p:ph type="ftr" sz="quarter" idx="3"/>
          </p:nvPr>
        </p:nvSpPr>
        <p:spPr>
          <a:xfrm>
            <a:off x="3124200" y="6356351"/>
            <a:ext cx="2895600" cy="241002"/>
          </a:xfrm>
          <a:prstGeom prst="rect">
            <a:avLst/>
          </a:prstGeom>
        </p:spPr>
        <p:txBody>
          <a:bodyPr/>
          <a:lstStyle>
            <a:lvl1pPr algn="l">
              <a:defRPr sz="1000">
                <a:solidFill>
                  <a:srgbClr val="00005E"/>
                </a:solidFill>
                <a:latin typeface="Arial" pitchFamily="34" charset="0"/>
                <a:cs typeface="Arial" pitchFamily="34" charset="0"/>
              </a:defRPr>
            </a:lvl1pPr>
          </a:lstStyle>
          <a:p>
            <a:pPr algn="ctr"/>
            <a:r>
              <a:rPr lang="en-GB" smtClean="0">
                <a:latin typeface="Arial" charset="0"/>
                <a:cs typeface="Arial" charset="0"/>
                <a:sym typeface="Arial" charset="0"/>
              </a:rPr>
              <a:t>© 2011 Oxford Policy Management Ltd</a:t>
            </a:r>
            <a:endParaRPr lang="en-GB" dirty="0">
              <a:latin typeface="Arial" charset="0"/>
              <a:cs typeface="Arial" charset="0"/>
              <a:sym typeface="Arial" charset="0"/>
            </a:endParaRPr>
          </a:p>
        </p:txBody>
      </p:sp>
      <p:sp>
        <p:nvSpPr>
          <p:cNvPr id="13" name="Slide Number Placeholder 5"/>
          <p:cNvSpPr>
            <a:spLocks noGrp="1"/>
          </p:cNvSpPr>
          <p:nvPr>
            <p:ph type="sldNum" sz="quarter" idx="4"/>
          </p:nvPr>
        </p:nvSpPr>
        <p:spPr>
          <a:xfrm>
            <a:off x="6553200" y="6356351"/>
            <a:ext cx="2133600" cy="241002"/>
          </a:xfrm>
          <a:prstGeom prst="rect">
            <a:avLst/>
          </a:prstGeom>
        </p:spPr>
        <p:txBody>
          <a:bodyPr/>
          <a:lstStyle>
            <a:lvl1pPr algn="r">
              <a:defRPr sz="1000">
                <a:solidFill>
                  <a:srgbClr val="00005E"/>
                </a:solidFill>
                <a:latin typeface="Arial" pitchFamily="34" charset="0"/>
                <a:cs typeface="Arial" pitchFamily="34" charset="0"/>
              </a:defRPr>
            </a:lvl1pPr>
          </a:lstStyle>
          <a:p>
            <a:fld id="{C7D21672-89B5-484A-831D-06775DE06882}" type="slidenum">
              <a:rPr lang="en-GB" smtClean="0"/>
              <a:pPr/>
              <a:t>‹#›</a:t>
            </a:fld>
            <a:endParaRPr lang="en-GB" dirty="0"/>
          </a:p>
        </p:txBody>
      </p:sp>
    </p:spTree>
    <p:extLst>
      <p:ext uri="{BB962C8B-B14F-4D97-AF65-F5344CB8AC3E}">
        <p14:creationId xmlns:p14="http://schemas.microsoft.com/office/powerpoint/2010/main" val="1005411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8" name="Rectangle 2"/>
          <p:cNvSpPr>
            <a:spLocks/>
          </p:cNvSpPr>
          <p:nvPr userDrawn="1"/>
        </p:nvSpPr>
        <p:spPr bwMode="auto">
          <a:xfrm>
            <a:off x="323528" y="2636912"/>
            <a:ext cx="7806432"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ctr"/>
          <a:lstStyle/>
          <a:p>
            <a:pPr algn="l"/>
            <a:r>
              <a:rPr lang="en-GB" sz="4700" dirty="0" smtClean="0">
                <a:solidFill>
                  <a:srgbClr val="00005E"/>
                </a:solidFill>
                <a:latin typeface="Arial" pitchFamily="34" charset="0"/>
                <a:cs typeface="Arial" pitchFamily="34" charset="0"/>
                <a:sym typeface="Georgia" charset="0"/>
              </a:rPr>
              <a:t>Thank you</a:t>
            </a:r>
            <a:endParaRPr lang="en-GB" sz="4700" dirty="0">
              <a:solidFill>
                <a:srgbClr val="00005E"/>
              </a:solidFill>
              <a:latin typeface="Arial" pitchFamily="34" charset="0"/>
              <a:cs typeface="Arial" pitchFamily="34" charset="0"/>
              <a:sym typeface="Georgia" charset="0"/>
            </a:endParaRPr>
          </a:p>
        </p:txBody>
      </p:sp>
      <p:pic>
        <p:nvPicPr>
          <p:cNvPr id="5" name="Picture 11" descr="OPM master logo 23.11.10.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6459" y="404813"/>
            <a:ext cx="2466999" cy="1038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80350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ln>
            <a:solidFill>
              <a:schemeClr val="accent3"/>
            </a:solid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53361" y="429287"/>
            <a:ext cx="8534400" cy="576064"/>
          </a:xfrm>
          <a:prstGeom prst="rect">
            <a:avLst/>
          </a:prstGeom>
        </p:spPr>
        <p:txBody>
          <a:bodyPr vert="horz" anchor="ctr" anchorCtr="0">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323528" y="1268760"/>
            <a:ext cx="8534400" cy="48546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0" name="Date Placeholder 3"/>
          <p:cNvSpPr>
            <a:spLocks noGrp="1"/>
          </p:cNvSpPr>
          <p:nvPr>
            <p:ph type="dt" sz="half" idx="2"/>
          </p:nvPr>
        </p:nvSpPr>
        <p:spPr>
          <a:xfrm>
            <a:off x="457200" y="6356351"/>
            <a:ext cx="2133600" cy="241002"/>
          </a:xfrm>
          <a:prstGeom prst="rect">
            <a:avLst/>
          </a:prstGeom>
        </p:spPr>
        <p:txBody>
          <a:bodyPr/>
          <a:lstStyle>
            <a:lvl1pPr>
              <a:defRPr sz="1000">
                <a:solidFill>
                  <a:srgbClr val="00005E"/>
                </a:solidFill>
                <a:latin typeface="Arial" pitchFamily="34" charset="0"/>
                <a:cs typeface="Arial" pitchFamily="34" charset="0"/>
              </a:defRPr>
            </a:lvl1pPr>
          </a:lstStyle>
          <a:p>
            <a:r>
              <a:rPr lang="en-US" smtClean="0"/>
              <a:t>DD Month YYYY</a:t>
            </a:r>
            <a:endParaRPr lang="en-GB" dirty="0"/>
          </a:p>
        </p:txBody>
      </p:sp>
      <p:sp>
        <p:nvSpPr>
          <p:cNvPr id="11" name="Footer Placeholder 4"/>
          <p:cNvSpPr>
            <a:spLocks noGrp="1"/>
          </p:cNvSpPr>
          <p:nvPr>
            <p:ph type="ftr" sz="quarter" idx="3"/>
          </p:nvPr>
        </p:nvSpPr>
        <p:spPr>
          <a:xfrm>
            <a:off x="3124200" y="6356351"/>
            <a:ext cx="2895600" cy="241002"/>
          </a:xfrm>
          <a:prstGeom prst="rect">
            <a:avLst/>
          </a:prstGeom>
        </p:spPr>
        <p:txBody>
          <a:bodyPr/>
          <a:lstStyle>
            <a:lvl1pPr algn="l">
              <a:defRPr sz="1000">
                <a:solidFill>
                  <a:srgbClr val="00005E"/>
                </a:solidFill>
                <a:latin typeface="Arial" pitchFamily="34" charset="0"/>
                <a:cs typeface="Arial" pitchFamily="34" charset="0"/>
              </a:defRPr>
            </a:lvl1pPr>
          </a:lstStyle>
          <a:p>
            <a:pPr algn="ctr"/>
            <a:r>
              <a:rPr lang="en-GB" smtClean="0">
                <a:latin typeface="Arial" charset="0"/>
                <a:cs typeface="Arial" charset="0"/>
                <a:sym typeface="Arial" charset="0"/>
              </a:rPr>
              <a:t>© 2011 Oxford Policy Management Ltd</a:t>
            </a:r>
            <a:endParaRPr lang="en-GB" dirty="0">
              <a:latin typeface="Arial" charset="0"/>
              <a:cs typeface="Arial" charset="0"/>
              <a:sym typeface="Arial" charset="0"/>
            </a:endParaRPr>
          </a:p>
        </p:txBody>
      </p:sp>
      <p:sp>
        <p:nvSpPr>
          <p:cNvPr id="12" name="Slide Number Placeholder 5"/>
          <p:cNvSpPr>
            <a:spLocks noGrp="1"/>
          </p:cNvSpPr>
          <p:nvPr>
            <p:ph type="sldNum" sz="quarter" idx="4"/>
          </p:nvPr>
        </p:nvSpPr>
        <p:spPr>
          <a:xfrm>
            <a:off x="6553200" y="6356351"/>
            <a:ext cx="2133600" cy="241002"/>
          </a:xfrm>
          <a:prstGeom prst="rect">
            <a:avLst/>
          </a:prstGeom>
        </p:spPr>
        <p:txBody>
          <a:bodyPr/>
          <a:lstStyle>
            <a:lvl1pPr algn="r">
              <a:defRPr sz="1000">
                <a:solidFill>
                  <a:srgbClr val="00005E"/>
                </a:solidFill>
                <a:latin typeface="Arial" pitchFamily="34" charset="0"/>
                <a:cs typeface="Arial" pitchFamily="34" charset="0"/>
              </a:defRPr>
            </a:lvl1pPr>
          </a:lstStyle>
          <a:p>
            <a:fld id="{C7D21672-89B5-484A-831D-06775DE06882}"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73" r:id="rId1"/>
    <p:sldLayoutId id="2147483678" r:id="rId2"/>
    <p:sldLayoutId id="2147483679" r:id="rId3"/>
    <p:sldLayoutId id="2147483681" r:id="rId4"/>
  </p:sldLayoutIdLst>
  <p:timing>
    <p:tnLst>
      <p:par>
        <p:cTn id="1" dur="indefinite" restart="never" nodeType="tmRoot"/>
      </p:par>
    </p:tnLst>
  </p:timing>
  <p:hf hdr="0"/>
  <p:txStyles>
    <p:titleStyle>
      <a:lvl1pPr algn="l" rtl="0" eaLnBrk="1" latinLnBrk="0" hangingPunct="1">
        <a:spcBef>
          <a:spcPct val="0"/>
        </a:spcBef>
        <a:buNone/>
        <a:defRPr kumimoji="0" sz="2400" kern="1200">
          <a:solidFill>
            <a:srgbClr val="00005E"/>
          </a:solidFill>
          <a:latin typeface="Arial" pitchFamily="34" charset="0"/>
          <a:ea typeface="+mj-ea"/>
          <a:cs typeface="Arial" pitchFamily="34" charset="0"/>
        </a:defRPr>
      </a:lvl1pPr>
    </p:titleStyle>
    <p:bodyStyle>
      <a:lvl1pPr marL="274320" indent="-274320" algn="l" rtl="0" eaLnBrk="1" latinLnBrk="0" hangingPunct="1">
        <a:spcBef>
          <a:spcPct val="20000"/>
        </a:spcBef>
        <a:buClr>
          <a:srgbClr val="00005E"/>
        </a:buClr>
        <a:buSzPct val="85000"/>
        <a:buFont typeface="Wingdings 2"/>
        <a:buChar char=""/>
        <a:defRPr kumimoji="0" sz="1800" kern="1200">
          <a:solidFill>
            <a:srgbClr val="00005E"/>
          </a:solidFill>
          <a:latin typeface="Arial" pitchFamily="34" charset="0"/>
          <a:ea typeface="+mn-ea"/>
          <a:cs typeface="Arial" pitchFamily="34" charset="0"/>
        </a:defRPr>
      </a:lvl1pPr>
      <a:lvl2pPr marL="548640" indent="-274320" algn="l" rtl="0" eaLnBrk="1" latinLnBrk="0" hangingPunct="1">
        <a:spcBef>
          <a:spcPct val="20000"/>
        </a:spcBef>
        <a:buClr>
          <a:srgbClr val="00005E"/>
        </a:buClr>
        <a:buSzPct val="70000"/>
        <a:buFont typeface="Arial" pitchFamily="34" charset="0"/>
        <a:buChar char="–"/>
        <a:defRPr kumimoji="0" sz="1800" kern="1200">
          <a:solidFill>
            <a:srgbClr val="00005E"/>
          </a:solidFill>
          <a:latin typeface="Arial" pitchFamily="34" charset="0"/>
          <a:ea typeface="+mn-ea"/>
          <a:cs typeface="Arial" pitchFamily="34" charset="0"/>
        </a:defRPr>
      </a:lvl2pPr>
      <a:lvl3pPr marL="822960" indent="-228600" algn="l" rtl="0" eaLnBrk="1" latinLnBrk="0" hangingPunct="1">
        <a:spcBef>
          <a:spcPct val="20000"/>
        </a:spcBef>
        <a:buClr>
          <a:srgbClr val="00005E"/>
        </a:buClr>
        <a:buSzPct val="75000"/>
        <a:buFont typeface="Wingdings 2"/>
        <a:buChar char=""/>
        <a:defRPr kumimoji="0" sz="1800" kern="1200">
          <a:solidFill>
            <a:srgbClr val="00005E"/>
          </a:solidFill>
          <a:latin typeface="Arial" pitchFamily="34" charset="0"/>
          <a:ea typeface="+mn-ea"/>
          <a:cs typeface="Arial" pitchFamily="34" charset="0"/>
        </a:defRPr>
      </a:lvl3pPr>
      <a:lvl4pPr marL="1097280" indent="-228600" algn="l" rtl="0" eaLnBrk="1" latinLnBrk="0" hangingPunct="1">
        <a:spcBef>
          <a:spcPct val="20000"/>
        </a:spcBef>
        <a:buClr>
          <a:srgbClr val="00005E"/>
        </a:buClr>
        <a:buSzPct val="70000"/>
        <a:buFont typeface="Wingdings"/>
        <a:buChar char=""/>
        <a:defRPr kumimoji="0" sz="1800" kern="1200">
          <a:solidFill>
            <a:srgbClr val="00005E"/>
          </a:solidFill>
          <a:latin typeface="Arial" pitchFamily="34" charset="0"/>
          <a:ea typeface="+mn-ea"/>
          <a:cs typeface="Arial" pitchFamily="34" charset="0"/>
        </a:defRPr>
      </a:lvl4pPr>
      <a:lvl5pPr marL="1371600" indent="-228600" algn="l" rtl="0" eaLnBrk="1" latinLnBrk="0" hangingPunct="1">
        <a:spcBef>
          <a:spcPct val="20000"/>
        </a:spcBef>
        <a:buClr>
          <a:srgbClr val="00005E"/>
        </a:buClr>
        <a:buFontTx/>
        <a:buChar char="•"/>
        <a:defRPr kumimoji="0" sz="1800" kern="1200">
          <a:solidFill>
            <a:srgbClr val="00005E"/>
          </a:solidFill>
          <a:latin typeface="Arial" pitchFamily="34" charset="0"/>
          <a:ea typeface="+mn-ea"/>
          <a:cs typeface="Arial"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323528" y="4149080"/>
            <a:ext cx="8136904" cy="1296144"/>
          </a:xfrm>
        </p:spPr>
        <p:txBody>
          <a:bodyPr/>
          <a:lstStyle/>
          <a:p>
            <a:endParaRPr lang="en-GB" i="1" dirty="0" smtClean="0"/>
          </a:p>
          <a:p>
            <a:r>
              <a:rPr lang="en-GB" spc="0" dirty="0" smtClean="0">
                <a:latin typeface="Arial" pitchFamily="34" charset="0"/>
              </a:rPr>
              <a:t>Christine Smith Ellison &amp; Alan Smith, University of Ulster</a:t>
            </a:r>
          </a:p>
          <a:p>
            <a:endParaRPr lang="en-GB" spc="0" dirty="0" smtClean="0">
              <a:latin typeface="Arial" pitchFamily="34" charset="0"/>
            </a:endParaRPr>
          </a:p>
          <a:p>
            <a:endParaRPr lang="en-GB" dirty="0" smtClean="0"/>
          </a:p>
          <a:p>
            <a:endParaRPr lang="en-GB" spc="0" dirty="0">
              <a:latin typeface="Arial" pitchFamily="34" charset="0"/>
            </a:endParaRPr>
          </a:p>
          <a:p>
            <a:endParaRPr lang="en-GB" i="1" dirty="0"/>
          </a:p>
        </p:txBody>
      </p:sp>
      <p:sp>
        <p:nvSpPr>
          <p:cNvPr id="3" name="Title 2"/>
          <p:cNvSpPr>
            <a:spLocks noGrp="1"/>
          </p:cNvSpPr>
          <p:nvPr>
            <p:ph type="ctrTitle"/>
          </p:nvPr>
        </p:nvSpPr>
        <p:spPr>
          <a:xfrm>
            <a:off x="323528" y="2132856"/>
            <a:ext cx="8820472" cy="2016224"/>
          </a:xfrm>
        </p:spPr>
        <p:txBody>
          <a:bodyPr/>
          <a:lstStyle/>
          <a:p>
            <a:r>
              <a:rPr lang="en-GB" sz="4400" dirty="0" smtClean="0">
                <a:latin typeface="Arial" pitchFamily="34" charset="0"/>
              </a:rPr>
              <a:t>A Review for </a:t>
            </a:r>
            <a:r>
              <a:rPr lang="en-GB" sz="4400" dirty="0" err="1" smtClean="0">
                <a:latin typeface="Arial" pitchFamily="34" charset="0"/>
              </a:rPr>
              <a:t>Norad</a:t>
            </a:r>
            <a:r>
              <a:rPr lang="en-GB" sz="4400" dirty="0" smtClean="0">
                <a:latin typeface="Arial" pitchFamily="34" charset="0"/>
              </a:rPr>
              <a:t>:</a:t>
            </a:r>
            <a:br>
              <a:rPr lang="en-GB" sz="4400" dirty="0" smtClean="0">
                <a:latin typeface="Arial" pitchFamily="34" charset="0"/>
              </a:rPr>
            </a:br>
            <a:r>
              <a:rPr lang="en-GB" sz="4400" dirty="0" smtClean="0">
                <a:latin typeface="Arial" pitchFamily="34" charset="0"/>
              </a:rPr>
              <a:t>Education in Fragile Situations</a:t>
            </a:r>
            <a:endParaRPr lang="en-GB" sz="4400" dirty="0">
              <a:latin typeface="Arial" pitchFamily="34" charset="0"/>
            </a:endParaRPr>
          </a:p>
        </p:txBody>
      </p:sp>
      <p:sp>
        <p:nvSpPr>
          <p:cNvPr id="5" name="Text Placeholder 4"/>
          <p:cNvSpPr>
            <a:spLocks noGrp="1"/>
          </p:cNvSpPr>
          <p:nvPr>
            <p:ph type="body" sz="quarter" idx="10"/>
          </p:nvPr>
        </p:nvSpPr>
        <p:spPr>
          <a:xfrm>
            <a:off x="323528" y="5085184"/>
            <a:ext cx="2505814" cy="701731"/>
          </a:xfrm>
        </p:spPr>
        <p:txBody>
          <a:bodyPr/>
          <a:lstStyle/>
          <a:p>
            <a:endParaRPr lang="en-GB" dirty="0" smtClean="0">
              <a:solidFill>
                <a:srgbClr val="002060"/>
              </a:solidFill>
              <a:latin typeface="Arial" pitchFamily="34" charset="0"/>
            </a:endParaRPr>
          </a:p>
          <a:p>
            <a:r>
              <a:rPr lang="en-GB" dirty="0" smtClean="0">
                <a:solidFill>
                  <a:srgbClr val="002060"/>
                </a:solidFill>
                <a:latin typeface="Arial" pitchFamily="34" charset="0"/>
              </a:rPr>
              <a:t>Oslo, 31 October 2013</a:t>
            </a:r>
            <a:endParaRPr lang="en-GB" dirty="0">
              <a:solidFill>
                <a:srgbClr val="002060"/>
              </a:solidFill>
              <a:latin typeface="Arial" pitchFamily="34" charset="0"/>
            </a:endParaRPr>
          </a:p>
        </p:txBody>
      </p:sp>
    </p:spTree>
    <p:extLst>
      <p:ext uri="{BB962C8B-B14F-4D97-AF65-F5344CB8AC3E}">
        <p14:creationId xmlns:p14="http://schemas.microsoft.com/office/powerpoint/2010/main" val="3957396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552" y="620688"/>
            <a:ext cx="7794749" cy="677862"/>
          </a:xfrm>
        </p:spPr>
        <p:txBody>
          <a:bodyPr>
            <a:normAutofit/>
          </a:bodyPr>
          <a:lstStyle/>
          <a:p>
            <a:r>
              <a:rPr lang="en-GB" b="1" dirty="0" smtClean="0"/>
              <a:t>Norwegian support to multilaterals, 2010-2012</a:t>
            </a:r>
          </a:p>
        </p:txBody>
      </p:sp>
      <p:graphicFrame>
        <p:nvGraphicFramePr>
          <p:cNvPr id="4" name="Content Placeholder 3"/>
          <p:cNvGraphicFramePr>
            <a:graphicFrameLocks noGrp="1"/>
          </p:cNvGraphicFramePr>
          <p:nvPr>
            <p:ph idx="1"/>
          </p:nvPr>
        </p:nvGraphicFramePr>
        <p:xfrm>
          <a:off x="611560" y="1412776"/>
          <a:ext cx="7632848" cy="3726883"/>
        </p:xfrm>
        <a:graphic>
          <a:graphicData uri="http://schemas.openxmlformats.org/drawingml/2006/table">
            <a:tbl>
              <a:tblPr firstRow="1" bandRow="1">
                <a:tableStyleId>{F5AB1C69-6EDB-4FF4-983F-18BD219EF322}</a:tableStyleId>
              </a:tblPr>
              <a:tblGrid>
                <a:gridCol w="1872208"/>
                <a:gridCol w="2668398"/>
                <a:gridCol w="3092242"/>
              </a:tblGrid>
              <a:tr h="1554844">
                <a:tc>
                  <a:txBody>
                    <a:bodyPr/>
                    <a:lstStyle/>
                    <a:p>
                      <a:endParaRPr lang="en-GB" dirty="0"/>
                    </a:p>
                  </a:txBody>
                  <a:tcPr>
                    <a:solidFill>
                      <a:srgbClr val="00B0F0"/>
                    </a:solidFill>
                  </a:tcPr>
                </a:tc>
                <a:tc>
                  <a:txBody>
                    <a:bodyPr/>
                    <a:lstStyle/>
                    <a:p>
                      <a:pPr algn="ctr"/>
                      <a:r>
                        <a:rPr lang="en-GB" dirty="0" smtClean="0"/>
                        <a:t>Norwegian contribution to education</a:t>
                      </a:r>
                    </a:p>
                    <a:p>
                      <a:pPr algn="ctr"/>
                      <a:r>
                        <a:rPr lang="en-GB" dirty="0" smtClean="0"/>
                        <a:t>‘global unspecified’</a:t>
                      </a:r>
                    </a:p>
                    <a:p>
                      <a:pPr algn="ctr"/>
                      <a:r>
                        <a:rPr lang="en-GB" dirty="0" smtClean="0"/>
                        <a:t>NOK 1000</a:t>
                      </a:r>
                      <a:endParaRPr lang="en-GB" dirty="0"/>
                    </a:p>
                  </a:txBody>
                  <a:tcPr>
                    <a:solidFill>
                      <a:srgbClr val="00B0F0"/>
                    </a:solidFill>
                  </a:tcPr>
                </a:tc>
                <a:tc>
                  <a:txBody>
                    <a:bodyPr/>
                    <a:lstStyle/>
                    <a:p>
                      <a:pPr algn="ctr"/>
                      <a:r>
                        <a:rPr lang="en-GB" dirty="0" smtClean="0"/>
                        <a:t>Amount NOK 1000</a:t>
                      </a:r>
                      <a:r>
                        <a:rPr lang="en-GB" baseline="0" dirty="0" smtClean="0"/>
                        <a:t> </a:t>
                      </a:r>
                    </a:p>
                    <a:p>
                      <a:pPr algn="ctr"/>
                      <a:r>
                        <a:rPr lang="en-GB" baseline="0" dirty="0" smtClean="0"/>
                        <a:t>and (</a:t>
                      </a:r>
                      <a:r>
                        <a:rPr lang="en-GB" dirty="0" smtClean="0"/>
                        <a:t>%) to education in fragile situations</a:t>
                      </a:r>
                    </a:p>
                    <a:p>
                      <a:pPr algn="ctr"/>
                      <a:r>
                        <a:rPr lang="en-GB" dirty="0" smtClean="0"/>
                        <a:t>(estimates)</a:t>
                      </a:r>
                      <a:endParaRPr lang="en-GB" dirty="0"/>
                    </a:p>
                  </a:txBody>
                  <a:tcPr>
                    <a:solidFill>
                      <a:srgbClr val="00B0F0"/>
                    </a:solidFill>
                  </a:tcPr>
                </a:tc>
              </a:tr>
              <a:tr h="724013">
                <a:tc>
                  <a:txBody>
                    <a:bodyPr/>
                    <a:lstStyle/>
                    <a:p>
                      <a:r>
                        <a:rPr lang="en-GB" dirty="0" smtClean="0"/>
                        <a:t>UNICEF</a:t>
                      </a:r>
                      <a:endParaRPr lang="en-GB" dirty="0"/>
                    </a:p>
                  </a:txBody>
                  <a:tcPr/>
                </a:tc>
                <a:tc>
                  <a:txBody>
                    <a:bodyPr/>
                    <a:lstStyle/>
                    <a:p>
                      <a:r>
                        <a:rPr lang="en-GB" dirty="0" smtClean="0"/>
                        <a:t>            1</a:t>
                      </a:r>
                      <a:r>
                        <a:rPr lang="en-GB" baseline="0" dirty="0" smtClean="0"/>
                        <a:t>,</a:t>
                      </a:r>
                      <a:r>
                        <a:rPr lang="en-GB" dirty="0" smtClean="0"/>
                        <a:t>550,000</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868</a:t>
                      </a:r>
                      <a:r>
                        <a:rPr lang="en-GB" baseline="0" dirty="0" smtClean="0"/>
                        <a:t>,000   </a:t>
                      </a:r>
                      <a:r>
                        <a:rPr lang="en-GB" dirty="0" smtClean="0"/>
                        <a:t>(56%)</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r>
              <a:tr h="724013">
                <a:tc>
                  <a:txBody>
                    <a:bodyPr/>
                    <a:lstStyle/>
                    <a:p>
                      <a:r>
                        <a:rPr lang="en-GB" dirty="0" smtClean="0"/>
                        <a:t>GPE</a:t>
                      </a:r>
                      <a:endParaRPr lang="en-GB" dirty="0"/>
                    </a:p>
                  </a:txBody>
                  <a:tcPr/>
                </a:tc>
                <a:tc>
                  <a:txBody>
                    <a:bodyPr/>
                    <a:lstStyle/>
                    <a:p>
                      <a:r>
                        <a:rPr lang="en-GB" dirty="0" smtClean="0"/>
                        <a:t>                527</a:t>
                      </a:r>
                      <a:r>
                        <a:rPr lang="en-GB" baseline="0" dirty="0" smtClean="0"/>
                        <a:t>,</a:t>
                      </a:r>
                      <a:r>
                        <a:rPr lang="en-GB" dirty="0" smtClean="0"/>
                        <a:t>500</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211</a:t>
                      </a:r>
                      <a:r>
                        <a:rPr lang="en-GB" baseline="0" dirty="0" smtClean="0"/>
                        <a:t>,000    </a:t>
                      </a:r>
                      <a:r>
                        <a:rPr lang="en-GB" dirty="0" smtClean="0"/>
                        <a:t>(40%)</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r>
              <a:tr h="724013">
                <a:tc>
                  <a:txBody>
                    <a:bodyPr/>
                    <a:lstStyle/>
                    <a:p>
                      <a:r>
                        <a:rPr lang="en-GB" dirty="0" smtClean="0"/>
                        <a:t>UNESCO</a:t>
                      </a:r>
                      <a:endParaRPr lang="en-GB" dirty="0"/>
                    </a:p>
                  </a:txBody>
                  <a:tcPr/>
                </a:tc>
                <a:tc>
                  <a:txBody>
                    <a:bodyPr/>
                    <a:lstStyle/>
                    <a:p>
                      <a:r>
                        <a:rPr lang="en-GB" dirty="0" smtClean="0"/>
                        <a:t>                138,400</a:t>
                      </a:r>
                      <a:endParaRPr lang="en-GB" dirty="0"/>
                    </a:p>
                  </a:txBody>
                  <a:tcPr/>
                </a:tc>
                <a:tc>
                  <a:txBody>
                    <a:bodyPr/>
                    <a:lstStyle/>
                    <a:p>
                      <a:endParaRPr lang="en-GB" dirty="0" smtClean="0"/>
                    </a:p>
                    <a:p>
                      <a:endParaRPr lang="en-GB"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23850" y="1268413"/>
          <a:ext cx="8640638" cy="4521200"/>
        </p:xfrm>
        <a:graphic>
          <a:graphicData uri="http://schemas.openxmlformats.org/drawingml/2006/table">
            <a:tbl>
              <a:tblPr firstRow="1" bandRow="1">
                <a:tableStyleId>{F5AB1C69-6EDB-4FF4-983F-18BD219EF322}</a:tableStyleId>
              </a:tblPr>
              <a:tblGrid>
                <a:gridCol w="5977832"/>
                <a:gridCol w="2662806"/>
              </a:tblGrid>
              <a:tr h="370840">
                <a:tc>
                  <a:txBody>
                    <a:bodyPr/>
                    <a:lstStyle/>
                    <a:p>
                      <a:r>
                        <a:rPr lang="en-GB" dirty="0" smtClean="0"/>
                        <a:t>Breakdown of funding</a:t>
                      </a:r>
                      <a:r>
                        <a:rPr lang="en-GB" baseline="0" dirty="0" smtClean="0"/>
                        <a:t> to UNESCO</a:t>
                      </a:r>
                    </a:p>
                    <a:p>
                      <a:endParaRPr lang="en-GB" dirty="0"/>
                    </a:p>
                  </a:txBody>
                  <a:tcPr>
                    <a:solidFill>
                      <a:srgbClr val="00B0F0"/>
                    </a:solidFill>
                  </a:tcPr>
                </a:tc>
                <a:tc>
                  <a:txBody>
                    <a:bodyPr/>
                    <a:lstStyle/>
                    <a:p>
                      <a:r>
                        <a:rPr lang="en-GB" dirty="0" smtClean="0"/>
                        <a:t>Amount (NOK 1000)</a:t>
                      </a:r>
                      <a:endParaRPr lang="en-GB" dirty="0"/>
                    </a:p>
                  </a:txBody>
                  <a:tcPr>
                    <a:solidFill>
                      <a:srgbClr val="00B0F0"/>
                    </a:solidFill>
                  </a:tcPr>
                </a:tc>
              </a:tr>
              <a:tr h="370840">
                <a:tc>
                  <a:txBody>
                    <a:bodyPr/>
                    <a:lstStyle/>
                    <a:p>
                      <a:pPr algn="l">
                        <a:spcAft>
                          <a:spcPts val="0"/>
                        </a:spcAft>
                      </a:pPr>
                      <a:r>
                        <a:rPr lang="en-GB" sz="1800" dirty="0"/>
                        <a:t>International Institute for Educational  Planning (IIEP)</a:t>
                      </a:r>
                      <a:endParaRPr lang="en-GB" sz="1800" dirty="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46,050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a:t>UNESCO Institute for Lifelong Learning (UIL)</a:t>
                      </a:r>
                      <a:endParaRPr lang="en-GB" sz="180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7,500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dirty="0"/>
                        <a:t>International Bureau of Education (IBE)</a:t>
                      </a:r>
                      <a:endParaRPr lang="en-GB" sz="1800" dirty="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4,000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dirty="0"/>
                        <a:t>UNESCO Institute for Statistics (UIS)</a:t>
                      </a:r>
                      <a:endParaRPr lang="en-GB" sz="1800" dirty="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12,000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a:t>Education for All (EFA) Global Monitoring Report</a:t>
                      </a:r>
                      <a:endParaRPr lang="en-GB" sz="180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9,000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a:t>Capacity Development for EFA (CapEFA)</a:t>
                      </a:r>
                      <a:endParaRPr lang="en-GB" sz="180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57,200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dirty="0" smtClean="0"/>
                        <a:t>Education: </a:t>
                      </a:r>
                      <a:r>
                        <a:rPr lang="en-GB" sz="1800" dirty="0"/>
                        <a:t>Post-conflict and post disaster (PCPD)</a:t>
                      </a:r>
                      <a:endParaRPr lang="en-GB" sz="1800" dirty="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2,200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r>
                        <a:rPr lang="en-GB" sz="1800"/>
                        <a:t>External evaluation of UNESCO</a:t>
                      </a:r>
                      <a:endParaRPr lang="en-GB" sz="1800">
                        <a:solidFill>
                          <a:srgbClr val="365F91"/>
                        </a:solidFill>
                        <a:latin typeface="Arial"/>
                        <a:ea typeface="Times New Roman"/>
                        <a:cs typeface="Times New Roman"/>
                      </a:endParaRPr>
                    </a:p>
                  </a:txBody>
                  <a:tcPr marL="68580" marR="68580" marT="0" marB="0"/>
                </a:tc>
                <a:tc>
                  <a:txBody>
                    <a:bodyPr/>
                    <a:lstStyle/>
                    <a:p>
                      <a:pPr algn="l" fontAlgn="b"/>
                      <a:r>
                        <a:rPr lang="en-GB" sz="1800" u="none" strike="noStrike" dirty="0" smtClean="0"/>
                        <a:t>                   450</a:t>
                      </a:r>
                      <a:endParaRPr lang="en-GB" sz="1800" b="0" i="0" u="none" strike="noStrike" dirty="0">
                        <a:solidFill>
                          <a:srgbClr val="000000"/>
                        </a:solidFill>
                        <a:latin typeface="+mn-lt"/>
                      </a:endParaRPr>
                    </a:p>
                  </a:txBody>
                  <a:tcPr marL="9525" marR="9525" marT="9525" marB="0" anchor="b"/>
                </a:tc>
              </a:tr>
              <a:tr h="370840">
                <a:tc>
                  <a:txBody>
                    <a:bodyPr/>
                    <a:lstStyle/>
                    <a:p>
                      <a:pPr algn="l">
                        <a:spcAft>
                          <a:spcPts val="0"/>
                        </a:spcAft>
                      </a:pPr>
                      <a:endParaRPr lang="en-GB" sz="1800" dirty="0" smtClean="0"/>
                    </a:p>
                    <a:p>
                      <a:pPr algn="l">
                        <a:spcAft>
                          <a:spcPts val="0"/>
                        </a:spcAft>
                      </a:pPr>
                      <a:r>
                        <a:rPr lang="en-GB" sz="1800" dirty="0" smtClean="0"/>
                        <a:t>Total</a:t>
                      </a:r>
                      <a:endParaRPr lang="en-GB" sz="1800" dirty="0">
                        <a:solidFill>
                          <a:srgbClr val="365F91"/>
                        </a:solidFill>
                        <a:latin typeface="Arial"/>
                        <a:ea typeface="Times New Roman"/>
                        <a:cs typeface="Times New Roman"/>
                      </a:endParaRPr>
                    </a:p>
                  </a:txBody>
                  <a:tcPr marL="68580" marR="68580" marT="0" marB="0"/>
                </a:tc>
                <a:tc>
                  <a:txBody>
                    <a:bodyPr/>
                    <a:lstStyle/>
                    <a:p>
                      <a:endParaRPr lang="en-GB" dirty="0" smtClean="0"/>
                    </a:p>
                    <a:p>
                      <a:r>
                        <a:rPr lang="en-GB" dirty="0" smtClean="0"/>
                        <a:t>          138,400</a:t>
                      </a:r>
                    </a:p>
                    <a:p>
                      <a:endParaRPr lang="en-GB" dirty="0"/>
                    </a:p>
                  </a:txBody>
                  <a:tcPr/>
                </a:tc>
              </a:tr>
            </a:tbl>
          </a:graphicData>
        </a:graphic>
      </p:graphicFrame>
      <p:sp>
        <p:nvSpPr>
          <p:cNvPr id="3" name="Title 2"/>
          <p:cNvSpPr>
            <a:spLocks noGrp="1"/>
          </p:cNvSpPr>
          <p:nvPr>
            <p:ph type="title"/>
          </p:nvPr>
        </p:nvSpPr>
        <p:spPr>
          <a:xfrm>
            <a:off x="323528" y="0"/>
            <a:ext cx="8564233" cy="1005351"/>
          </a:xfrm>
        </p:spPr>
        <p:txBody>
          <a:bodyPr>
            <a:normAutofit fontScale="90000"/>
          </a:bodyPr>
          <a:lstStyle/>
          <a:p>
            <a:r>
              <a:rPr lang="en-GB" sz="2700" b="1" dirty="0" smtClean="0"/>
              <a:t/>
            </a:r>
            <a:br>
              <a:rPr lang="en-GB" sz="2700" b="1" dirty="0" smtClean="0"/>
            </a:br>
            <a:r>
              <a:rPr lang="en-GB" sz="2700" b="1" dirty="0" smtClean="0"/>
              <a:t/>
            </a:r>
            <a:br>
              <a:rPr lang="en-GB" sz="2700" b="1" dirty="0" smtClean="0"/>
            </a:br>
            <a:r>
              <a:rPr lang="en-GB" sz="2700" b="1" dirty="0" smtClean="0"/>
              <a:t>Norwegian Support to UNESCO, 2010-2012 </a:t>
            </a:r>
            <a:r>
              <a:rPr lang="en-GB" b="1" dirty="0" smtClean="0"/>
              <a:t/>
            </a:r>
            <a:br>
              <a:rPr lang="en-GB" b="1" dirty="0" smtClean="0"/>
            </a:b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39552" y="620688"/>
            <a:ext cx="7794749" cy="677862"/>
          </a:xfrm>
        </p:spPr>
        <p:txBody>
          <a:bodyPr>
            <a:normAutofit fontScale="90000"/>
          </a:bodyPr>
          <a:lstStyle/>
          <a:p>
            <a:r>
              <a:rPr lang="en-GB" b="1" dirty="0" smtClean="0"/>
              <a:t>Norwegian funding to Multilaterals, 2010-12 </a:t>
            </a:r>
            <a:br>
              <a:rPr lang="en-GB" b="1" dirty="0" smtClean="0"/>
            </a:br>
            <a:r>
              <a:rPr lang="en-GB" b="1" dirty="0" smtClean="0"/>
              <a:t>not recorded as ‘education’</a:t>
            </a:r>
          </a:p>
        </p:txBody>
      </p:sp>
      <p:graphicFrame>
        <p:nvGraphicFramePr>
          <p:cNvPr id="4" name="Content Placeholder 3"/>
          <p:cNvGraphicFramePr>
            <a:graphicFrameLocks noGrp="1"/>
          </p:cNvGraphicFramePr>
          <p:nvPr>
            <p:ph idx="1"/>
          </p:nvPr>
        </p:nvGraphicFramePr>
        <p:xfrm>
          <a:off x="611560" y="1556793"/>
          <a:ext cx="7632848" cy="5484014"/>
        </p:xfrm>
        <a:graphic>
          <a:graphicData uri="http://schemas.openxmlformats.org/drawingml/2006/table">
            <a:tbl>
              <a:tblPr firstRow="1" bandRow="1">
                <a:tableStyleId>{F5AB1C69-6EDB-4FF4-983F-18BD219EF322}</a:tableStyleId>
              </a:tblPr>
              <a:tblGrid>
                <a:gridCol w="2016224"/>
                <a:gridCol w="2664296"/>
                <a:gridCol w="2952328"/>
              </a:tblGrid>
              <a:tr h="1220779">
                <a:tc>
                  <a:txBody>
                    <a:bodyPr/>
                    <a:lstStyle/>
                    <a:p>
                      <a:endParaRPr lang="en-GB" dirty="0"/>
                    </a:p>
                  </a:txBody>
                  <a:tcPr>
                    <a:solidFill>
                      <a:srgbClr val="00B0F0"/>
                    </a:solidFill>
                  </a:tcPr>
                </a:tc>
                <a:tc>
                  <a:txBody>
                    <a:bodyPr/>
                    <a:lstStyle/>
                    <a:p>
                      <a:pPr algn="ctr"/>
                      <a:r>
                        <a:rPr lang="en-GB" dirty="0" smtClean="0"/>
                        <a:t>Norwegian Contribution</a:t>
                      </a:r>
                    </a:p>
                    <a:p>
                      <a:pPr algn="ctr"/>
                      <a:r>
                        <a:rPr lang="en-GB" dirty="0" smtClean="0"/>
                        <a:t>‘global unspecified’</a:t>
                      </a:r>
                    </a:p>
                    <a:p>
                      <a:pPr algn="ctr"/>
                      <a:r>
                        <a:rPr lang="en-GB" dirty="0" smtClean="0"/>
                        <a:t>NOK 1000</a:t>
                      </a:r>
                      <a:endParaRPr lang="en-GB" dirty="0"/>
                    </a:p>
                  </a:txBody>
                  <a:tcPr>
                    <a:solidFill>
                      <a:srgbClr val="00B0F0"/>
                    </a:solidFill>
                  </a:tcPr>
                </a:tc>
                <a:tc>
                  <a:txBody>
                    <a:bodyPr/>
                    <a:lstStyle/>
                    <a:p>
                      <a:pPr algn="ctr"/>
                      <a:r>
                        <a:rPr lang="en-GB" dirty="0" smtClean="0"/>
                        <a:t>Amount NOK 1000</a:t>
                      </a:r>
                      <a:r>
                        <a:rPr lang="en-GB" baseline="0" dirty="0" smtClean="0"/>
                        <a:t> </a:t>
                      </a:r>
                    </a:p>
                    <a:p>
                      <a:pPr algn="ctr"/>
                      <a:r>
                        <a:rPr lang="en-GB" baseline="0" dirty="0" smtClean="0"/>
                        <a:t>and (</a:t>
                      </a:r>
                      <a:r>
                        <a:rPr lang="en-GB" dirty="0" smtClean="0"/>
                        <a:t>%) to education </a:t>
                      </a:r>
                    </a:p>
                    <a:p>
                      <a:pPr algn="ctr"/>
                      <a:r>
                        <a:rPr lang="en-GB" dirty="0" smtClean="0"/>
                        <a:t>(rough estimates)</a:t>
                      </a:r>
                      <a:endParaRPr lang="en-GB" dirty="0"/>
                    </a:p>
                  </a:txBody>
                  <a:tcPr>
                    <a:solidFill>
                      <a:srgbClr val="00B0F0"/>
                    </a:solidFill>
                  </a:tcPr>
                </a:tc>
              </a:tr>
              <a:tr h="2065934">
                <a:tc>
                  <a:txBody>
                    <a:bodyPr/>
                    <a:lstStyle/>
                    <a:p>
                      <a:r>
                        <a:rPr lang="en-GB" dirty="0" smtClean="0"/>
                        <a:t>OCHA  core</a:t>
                      </a:r>
                    </a:p>
                    <a:p>
                      <a:endParaRPr lang="en-GB" dirty="0" smtClean="0"/>
                    </a:p>
                    <a:p>
                      <a:r>
                        <a:rPr lang="en-GB" dirty="0" smtClean="0"/>
                        <a:t>   Pooled funds</a:t>
                      </a:r>
                    </a:p>
                    <a:p>
                      <a:r>
                        <a:rPr lang="en-GB" dirty="0" smtClean="0"/>
                        <a:t>        CERF</a:t>
                      </a:r>
                    </a:p>
                    <a:p>
                      <a:r>
                        <a:rPr lang="en-GB" dirty="0" smtClean="0"/>
                        <a:t>        CHF</a:t>
                      </a:r>
                    </a:p>
                    <a:p>
                      <a:r>
                        <a:rPr lang="en-GB" dirty="0" smtClean="0"/>
                        <a:t>        ERF</a:t>
                      </a:r>
                      <a:endParaRPr lang="en-GB" dirty="0"/>
                    </a:p>
                  </a:txBody>
                  <a:tcPr/>
                </a:tc>
                <a:tc>
                  <a:txBody>
                    <a:bodyPr/>
                    <a:lstStyle/>
                    <a:p>
                      <a:r>
                        <a:rPr lang="en-GB" dirty="0" smtClean="0"/>
                        <a:t>               424,000</a:t>
                      </a:r>
                    </a:p>
                    <a:p>
                      <a:endParaRPr lang="en-GB" dirty="0" smtClean="0"/>
                    </a:p>
                    <a:p>
                      <a:endParaRPr lang="en-GB" dirty="0" smtClean="0"/>
                    </a:p>
                    <a:p>
                      <a:r>
                        <a:rPr lang="en-GB" dirty="0" smtClean="0"/>
                        <a:t>              1,221,247</a:t>
                      </a:r>
                    </a:p>
                    <a:p>
                      <a:r>
                        <a:rPr lang="en-GB" dirty="0" smtClean="0"/>
                        <a:t>                618,694</a:t>
                      </a:r>
                    </a:p>
                    <a:p>
                      <a:r>
                        <a:rPr lang="en-GB" baseline="0" dirty="0" smtClean="0"/>
                        <a:t>                123,093</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(1.2%)</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(6.0%)</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(1.7%)</a:t>
                      </a:r>
                      <a:endParaRPr lang="en-GB" dirty="0"/>
                    </a:p>
                  </a:txBody>
                  <a:tcPr/>
                </a:tc>
              </a:tr>
              <a:tr h="2197301">
                <a:tc>
                  <a:txBody>
                    <a:bodyPr/>
                    <a:lstStyle/>
                    <a:p>
                      <a:endParaRPr lang="en-GB" dirty="0" smtClean="0"/>
                    </a:p>
                    <a:p>
                      <a:r>
                        <a:rPr lang="en-GB" dirty="0" smtClean="0"/>
                        <a:t>UNHCR</a:t>
                      </a:r>
                    </a:p>
                    <a:p>
                      <a:r>
                        <a:rPr lang="en-GB" dirty="0" smtClean="0"/>
                        <a:t>   Not earmarked</a:t>
                      </a:r>
                    </a:p>
                    <a:p>
                      <a:r>
                        <a:rPr lang="en-GB" dirty="0" smtClean="0"/>
                        <a:t>   Earmarked</a:t>
                      </a:r>
                    </a:p>
                    <a:p>
                      <a:r>
                        <a:rPr lang="en-GB" dirty="0" smtClean="0"/>
                        <a:t>   Total</a:t>
                      </a:r>
                    </a:p>
                  </a:txBody>
                  <a:tcPr/>
                </a:tc>
                <a:tc>
                  <a:txBody>
                    <a:bodyPr/>
                    <a:lstStyle/>
                    <a:p>
                      <a:r>
                        <a:rPr lang="en-GB" dirty="0" smtClean="0"/>
                        <a:t>                </a:t>
                      </a:r>
                    </a:p>
                    <a:p>
                      <a:r>
                        <a:rPr lang="en-GB" baseline="0" dirty="0" smtClean="0"/>
                        <a:t>  </a:t>
                      </a:r>
                    </a:p>
                    <a:p>
                      <a:r>
                        <a:rPr lang="en-GB" baseline="0" dirty="0" smtClean="0"/>
                        <a:t>                905,000</a:t>
                      </a:r>
                    </a:p>
                    <a:p>
                      <a:r>
                        <a:rPr lang="en-GB" baseline="0" dirty="0" smtClean="0"/>
                        <a:t>                494,900</a:t>
                      </a:r>
                    </a:p>
                    <a:p>
                      <a:r>
                        <a:rPr lang="en-GB" dirty="0" smtClean="0"/>
                        <a:t>             1,399,900</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     </a:t>
                      </a:r>
                      <a:r>
                        <a:rPr lang="en-GB" baseline="0" dirty="0" smtClean="0"/>
                        <a:t>  </a:t>
                      </a:r>
                      <a:r>
                        <a:rPr lang="en-GB" dirty="0" smtClean="0"/>
                        <a:t>          53,</a:t>
                      </a:r>
                      <a:r>
                        <a:rPr lang="en-GB" baseline="0" dirty="0" smtClean="0"/>
                        <a:t>000  </a:t>
                      </a:r>
                      <a:r>
                        <a:rPr lang="en-GB" dirty="0" smtClean="0"/>
                        <a:t>(4%)</a:t>
                      </a:r>
                      <a:endParaRPr lang="en-GB"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1556791"/>
          <a:ext cx="8280920" cy="2483481"/>
        </p:xfrm>
        <a:graphic>
          <a:graphicData uri="http://schemas.openxmlformats.org/drawingml/2006/table">
            <a:tbl>
              <a:tblPr firstRow="1" bandRow="1">
                <a:tableStyleId>{F5AB1C69-6EDB-4FF4-983F-18BD219EF322}</a:tableStyleId>
              </a:tblPr>
              <a:tblGrid>
                <a:gridCol w="1746732"/>
                <a:gridCol w="2724902"/>
                <a:gridCol w="3809286"/>
              </a:tblGrid>
              <a:tr h="748609">
                <a:tc>
                  <a:txBody>
                    <a:bodyPr/>
                    <a:lstStyle/>
                    <a:p>
                      <a:endParaRPr lang="en-GB" b="1" dirty="0">
                        <a:solidFill>
                          <a:schemeClr val="tx1"/>
                        </a:solidFill>
                      </a:endParaRPr>
                    </a:p>
                  </a:txBody>
                  <a:tcPr>
                    <a:solidFill>
                      <a:srgbClr val="92D050"/>
                    </a:solidFill>
                  </a:tcPr>
                </a:tc>
                <a:tc>
                  <a:txBody>
                    <a:bodyPr/>
                    <a:lstStyle/>
                    <a:p>
                      <a:pPr algn="l"/>
                      <a:r>
                        <a:rPr lang="en-GB" b="1" dirty="0" smtClean="0">
                          <a:solidFill>
                            <a:schemeClr val="tx1"/>
                          </a:solidFill>
                        </a:rPr>
                        <a:t>Support to education</a:t>
                      </a:r>
                      <a:endParaRPr lang="en-GB" b="1" dirty="0">
                        <a:solidFill>
                          <a:schemeClr val="tx1"/>
                        </a:solidFill>
                      </a:endParaRPr>
                    </a:p>
                  </a:txBody>
                  <a:tcPr>
                    <a:solidFill>
                      <a:srgbClr val="92D050"/>
                    </a:solidFill>
                  </a:tcPr>
                </a:tc>
                <a:tc>
                  <a:txBody>
                    <a:bodyPr/>
                    <a:lstStyle/>
                    <a:p>
                      <a:pPr algn="ctr"/>
                      <a:r>
                        <a:rPr lang="en-GB" b="1" dirty="0" smtClean="0">
                          <a:solidFill>
                            <a:schemeClr val="tx1"/>
                          </a:solidFill>
                        </a:rPr>
                        <a:t>Amount provided as </a:t>
                      </a:r>
                    </a:p>
                    <a:p>
                      <a:pPr algn="ctr"/>
                      <a:r>
                        <a:rPr lang="en-GB" b="1" dirty="0" smtClean="0">
                          <a:solidFill>
                            <a:schemeClr val="tx1"/>
                          </a:solidFill>
                        </a:rPr>
                        <a:t>support to government</a:t>
                      </a:r>
                      <a:endParaRPr lang="en-GB" b="1" dirty="0">
                        <a:solidFill>
                          <a:schemeClr val="tx1"/>
                        </a:solidFill>
                      </a:endParaRPr>
                    </a:p>
                  </a:txBody>
                  <a:tcPr>
                    <a:solidFill>
                      <a:srgbClr val="92D050"/>
                    </a:solidFill>
                  </a:tcPr>
                </a:tc>
              </a:tr>
              <a:tr h="433718">
                <a:tc>
                  <a:txBody>
                    <a:bodyPr/>
                    <a:lstStyle/>
                    <a:p>
                      <a:r>
                        <a:rPr lang="en-GB" dirty="0" smtClean="0"/>
                        <a:t>Nepal</a:t>
                      </a:r>
                      <a:endParaRPr lang="en-GB" dirty="0"/>
                    </a:p>
                  </a:txBody>
                  <a:tcPr/>
                </a:tc>
                <a:tc>
                  <a:txBody>
                    <a:bodyPr/>
                    <a:lstStyle/>
                    <a:p>
                      <a:pPr marR="714375" algn="l">
                        <a:spcAft>
                          <a:spcPts val="0"/>
                        </a:spcAft>
                      </a:pPr>
                      <a:r>
                        <a:rPr lang="en-GB" sz="1800" dirty="0" smtClean="0"/>
                        <a:t>                191,082</a:t>
                      </a:r>
                      <a:endParaRPr lang="en-GB" sz="1800" dirty="0">
                        <a:solidFill>
                          <a:schemeClr val="tx1"/>
                        </a:solidFill>
                        <a:latin typeface="Georgia" pitchFamily="18" charset="0"/>
                        <a:ea typeface="Times New Roman"/>
                        <a:cs typeface="Times New Roman"/>
                      </a:endParaRPr>
                    </a:p>
                  </a:txBody>
                  <a:tcPr marL="68580" marR="68580" marT="0" marB="0"/>
                </a:tc>
                <a:tc>
                  <a:txBody>
                    <a:bodyPr/>
                    <a:lstStyle/>
                    <a:p>
                      <a:pPr marR="690880" algn="l">
                        <a:spcAft>
                          <a:spcPts val="0"/>
                        </a:spcAft>
                      </a:pPr>
                      <a:r>
                        <a:rPr lang="en-GB" sz="1800" dirty="0" smtClean="0"/>
                        <a:t>                         155,412</a:t>
                      </a:r>
                      <a:endParaRPr lang="en-GB" sz="1800" dirty="0">
                        <a:solidFill>
                          <a:schemeClr val="tx1"/>
                        </a:solidFill>
                        <a:latin typeface="+mn-lt"/>
                        <a:ea typeface="Times New Roman"/>
                        <a:cs typeface="Times New Roman"/>
                      </a:endParaRPr>
                    </a:p>
                  </a:txBody>
                  <a:tcPr marL="68580" marR="68580" marT="0" marB="0"/>
                </a:tc>
              </a:tr>
              <a:tr h="433718">
                <a:tc>
                  <a:txBody>
                    <a:bodyPr/>
                    <a:lstStyle/>
                    <a:p>
                      <a:r>
                        <a:rPr lang="en-GB" dirty="0" smtClean="0"/>
                        <a:t>Palestine</a:t>
                      </a:r>
                      <a:endParaRPr lang="en-GB" dirty="0"/>
                    </a:p>
                  </a:txBody>
                  <a:tcPr/>
                </a:tc>
                <a:tc>
                  <a:txBody>
                    <a:bodyPr/>
                    <a:lstStyle/>
                    <a:p>
                      <a:pPr marR="714375" algn="l">
                        <a:spcAft>
                          <a:spcPts val="0"/>
                        </a:spcAft>
                      </a:pPr>
                      <a:r>
                        <a:rPr lang="en-GB" sz="1800" dirty="0" smtClean="0"/>
                        <a:t>                138,196</a:t>
                      </a:r>
                      <a:endParaRPr lang="en-GB" sz="1800" dirty="0">
                        <a:solidFill>
                          <a:schemeClr val="tx1"/>
                        </a:solidFill>
                        <a:latin typeface="Georgia" pitchFamily="18" charset="0"/>
                        <a:ea typeface="Times New Roman"/>
                        <a:cs typeface="Times New Roman"/>
                      </a:endParaRPr>
                    </a:p>
                  </a:txBody>
                  <a:tcPr marL="68580" marR="68580" marT="0" marB="0"/>
                </a:tc>
                <a:tc>
                  <a:txBody>
                    <a:bodyPr/>
                    <a:lstStyle/>
                    <a:p>
                      <a:pPr marR="690880" algn="l">
                        <a:spcAft>
                          <a:spcPts val="0"/>
                        </a:spcAft>
                      </a:pPr>
                      <a:r>
                        <a:rPr lang="en-GB" sz="1800" dirty="0" smtClean="0"/>
                        <a:t>                           70,650</a:t>
                      </a:r>
                      <a:endParaRPr lang="en-GB" sz="1800" dirty="0">
                        <a:solidFill>
                          <a:schemeClr val="tx1"/>
                        </a:solidFill>
                        <a:latin typeface="+mn-lt"/>
                        <a:ea typeface="Times New Roman"/>
                        <a:cs typeface="Times New Roman"/>
                      </a:endParaRPr>
                    </a:p>
                  </a:txBody>
                  <a:tcPr marL="68580" marR="68580" marT="0" marB="0"/>
                </a:tc>
              </a:tr>
              <a:tr h="433718">
                <a:tc>
                  <a:txBody>
                    <a:bodyPr/>
                    <a:lstStyle/>
                    <a:p>
                      <a:r>
                        <a:rPr lang="en-GB" dirty="0" smtClean="0"/>
                        <a:t>Pakistan</a:t>
                      </a:r>
                      <a:endParaRPr lang="en-GB" dirty="0"/>
                    </a:p>
                  </a:txBody>
                  <a:tcPr/>
                </a:tc>
                <a:tc>
                  <a:txBody>
                    <a:bodyPr/>
                    <a:lstStyle/>
                    <a:p>
                      <a:pPr marR="714375" algn="l">
                        <a:spcAft>
                          <a:spcPts val="0"/>
                        </a:spcAft>
                      </a:pPr>
                      <a:r>
                        <a:rPr lang="en-GB" sz="1800" dirty="0" smtClean="0"/>
                        <a:t>                 88,432</a:t>
                      </a:r>
                      <a:endParaRPr lang="en-GB" sz="1800" dirty="0">
                        <a:solidFill>
                          <a:schemeClr val="tx1"/>
                        </a:solidFill>
                        <a:latin typeface="Georgia" pitchFamily="18" charset="0"/>
                        <a:ea typeface="Times New Roman"/>
                        <a:cs typeface="Times New Roman"/>
                      </a:endParaRPr>
                    </a:p>
                  </a:txBody>
                  <a:tcPr marL="68580" marR="68580" marT="0" marB="0"/>
                </a:tc>
                <a:tc>
                  <a:txBody>
                    <a:bodyPr/>
                    <a:lstStyle/>
                    <a:p>
                      <a:pPr marR="690880" algn="l">
                        <a:spcAft>
                          <a:spcPts val="0"/>
                        </a:spcAft>
                      </a:pPr>
                      <a:r>
                        <a:rPr lang="en-GB" sz="1800" dirty="0" smtClean="0"/>
                        <a:t>                           45,000</a:t>
                      </a:r>
                      <a:endParaRPr lang="en-GB" sz="1800" dirty="0">
                        <a:solidFill>
                          <a:schemeClr val="tx1"/>
                        </a:solidFill>
                        <a:latin typeface="+mn-lt"/>
                        <a:ea typeface="Times New Roman"/>
                        <a:cs typeface="Times New Roman"/>
                      </a:endParaRPr>
                    </a:p>
                  </a:txBody>
                  <a:tcPr marL="68580" marR="68580" marT="0" marB="0"/>
                </a:tc>
              </a:tr>
              <a:tr h="433718">
                <a:tc>
                  <a:txBody>
                    <a:bodyPr/>
                    <a:lstStyle/>
                    <a:p>
                      <a:r>
                        <a:rPr lang="en-GB" dirty="0" smtClean="0"/>
                        <a:t>Burundi</a:t>
                      </a:r>
                      <a:endParaRPr lang="en-GB" dirty="0"/>
                    </a:p>
                  </a:txBody>
                  <a:tcPr/>
                </a:tc>
                <a:tc>
                  <a:txBody>
                    <a:bodyPr/>
                    <a:lstStyle/>
                    <a:p>
                      <a:pPr marR="714375" algn="l">
                        <a:spcAft>
                          <a:spcPts val="0"/>
                        </a:spcAft>
                      </a:pPr>
                      <a:r>
                        <a:rPr lang="en-GB" sz="1800" dirty="0" smtClean="0"/>
                        <a:t>                 48,607</a:t>
                      </a:r>
                      <a:endParaRPr lang="en-GB" sz="1800" dirty="0">
                        <a:solidFill>
                          <a:schemeClr val="tx1"/>
                        </a:solidFill>
                        <a:latin typeface="Georgia" pitchFamily="18" charset="0"/>
                        <a:ea typeface="Times New Roman"/>
                        <a:cs typeface="Times New Roman"/>
                      </a:endParaRPr>
                    </a:p>
                  </a:txBody>
                  <a:tcPr marL="68580" marR="68580" marT="0" marB="0"/>
                </a:tc>
                <a:tc>
                  <a:txBody>
                    <a:bodyPr/>
                    <a:lstStyle/>
                    <a:p>
                      <a:pPr marR="690880" algn="l">
                        <a:spcAft>
                          <a:spcPts val="0"/>
                        </a:spcAft>
                      </a:pPr>
                      <a:r>
                        <a:rPr lang="en-GB" sz="1800" dirty="0" smtClean="0"/>
                        <a:t>                            41,000</a:t>
                      </a:r>
                      <a:endParaRPr lang="en-GB" sz="1800" dirty="0">
                        <a:solidFill>
                          <a:schemeClr val="tx1"/>
                        </a:solidFill>
                        <a:latin typeface="+mn-lt"/>
                        <a:ea typeface="Times New Roman"/>
                        <a:cs typeface="Times New Roman"/>
                      </a:endParaRPr>
                    </a:p>
                  </a:txBody>
                  <a:tcPr marL="68580" marR="68580" marT="0" marB="0"/>
                </a:tc>
              </a:tr>
            </a:tbl>
          </a:graphicData>
        </a:graphic>
      </p:graphicFrame>
      <p:sp>
        <p:nvSpPr>
          <p:cNvPr id="8" name="Title 2"/>
          <p:cNvSpPr txBox="1">
            <a:spLocks/>
          </p:cNvSpPr>
          <p:nvPr/>
        </p:nvSpPr>
        <p:spPr>
          <a:xfrm>
            <a:off x="323528" y="692696"/>
            <a:ext cx="8686800" cy="720080"/>
          </a:xfrm>
          <a:prstGeom prst="rect">
            <a:avLst/>
          </a:prstGeom>
        </p:spPr>
        <p:txBody>
          <a:bodyPr vert="horz"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2200" b="1" dirty="0" smtClean="0">
                <a:latin typeface="Arial" pitchFamily="34" charset="0"/>
                <a:ea typeface="+mj-ea"/>
                <a:cs typeface="Arial" pitchFamily="34" charset="0"/>
              </a:rPr>
              <a:t> Norwegian support to governments, (1000 NOK), 2010-12</a:t>
            </a:r>
            <a:endParaRPr kumimoji="0" lang="en-GB" sz="2200" b="1" i="0" u="none" strike="noStrike" kern="1200" cap="none" spc="0" normalizeH="0" baseline="0" noProof="0" dirty="0">
              <a:ln>
                <a:noFill/>
              </a:ln>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GB" dirty="0" smtClean="0"/>
              <a:t>Aid to Education in Fragile Situations through the </a:t>
            </a:r>
            <a:br>
              <a:rPr lang="en-GB" dirty="0" smtClean="0"/>
            </a:br>
            <a:r>
              <a:rPr lang="en-GB" dirty="0" smtClean="0"/>
              <a:t>Civil Society Department by Country, 2010-2012</a:t>
            </a:r>
            <a:endParaRPr lang="en-GB" dirty="0"/>
          </a:p>
        </p:txBody>
      </p:sp>
      <p:graphicFrame>
        <p:nvGraphicFramePr>
          <p:cNvPr id="4" name="Content Placeholder 3"/>
          <p:cNvGraphicFramePr>
            <a:graphicFrameLocks noGrp="1"/>
          </p:cNvGraphicFramePr>
          <p:nvPr>
            <p:ph idx="1"/>
          </p:nvPr>
        </p:nvGraphicFramePr>
        <p:xfrm>
          <a:off x="323850" y="1268413"/>
          <a:ext cx="8534400" cy="4854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r>
              <a:rPr lang="en-GB" sz="2800" smtClean="0"/>
              <a:t>Education Sectors Supported through the Civil Society Department 2010-2012</a:t>
            </a:r>
          </a:p>
        </p:txBody>
      </p:sp>
      <p:graphicFrame>
        <p:nvGraphicFramePr>
          <p:cNvPr id="4" name="Content Placeholder 3"/>
          <p:cNvGraphicFramePr>
            <a:graphicFrameLocks noGrp="1"/>
          </p:cNvGraphicFramePr>
          <p:nvPr>
            <p:ph idx="1"/>
          </p:nvPr>
        </p:nvGraphicFramePr>
        <p:xfrm>
          <a:off x="683568" y="1556792"/>
          <a:ext cx="7475403" cy="468052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23528" y="476672"/>
            <a:ext cx="8534400" cy="576064"/>
          </a:xfrm>
        </p:spPr>
        <p:txBody>
          <a:bodyPr>
            <a:normAutofit fontScale="90000"/>
          </a:bodyPr>
          <a:lstStyle/>
          <a:p>
            <a:r>
              <a:rPr lang="en-GB" sz="2800" b="1" dirty="0" smtClean="0" bmk="">
                <a:solidFill>
                  <a:srgbClr val="365F91"/>
                </a:solidFill>
                <a:latin typeface="Cambria" pitchFamily="18" charset="0"/>
                <a:ea typeface="Times New Roman" pitchFamily="18" charset="0"/>
                <a:cs typeface="Times New Roman" pitchFamily="18" charset="0"/>
              </a:rPr>
              <a:t/>
            </a:r>
            <a:br>
              <a:rPr lang="en-GB" sz="2800" b="1" dirty="0" smtClean="0" bmk="">
                <a:solidFill>
                  <a:srgbClr val="365F91"/>
                </a:solidFill>
                <a:latin typeface="Cambria" pitchFamily="18" charset="0"/>
                <a:ea typeface="Times New Roman" pitchFamily="18" charset="0"/>
                <a:cs typeface="Times New Roman" pitchFamily="18" charset="0"/>
              </a:rPr>
            </a:br>
            <a:r>
              <a:rPr lang="en-GB" b="1" dirty="0" smtClean="0" bmk="">
                <a:solidFill>
                  <a:srgbClr val="365F91"/>
                </a:solidFill>
                <a:ea typeface="Times New Roman" pitchFamily="18" charset="0"/>
              </a:rPr>
              <a:t>Funding allocated to civil society organisations through the earmarked fund (1000 NOK), 2013</a:t>
            </a:r>
            <a:r>
              <a:rPr lang="en-GB" sz="2800" b="1" dirty="0" smtClean="0">
                <a:solidFill>
                  <a:srgbClr val="4F81BD"/>
                </a:solidFill>
                <a:latin typeface="Cambria" pitchFamily="18" charset="0"/>
                <a:ea typeface="Times New Roman" pitchFamily="18" charset="0"/>
                <a:cs typeface="Times New Roman" pitchFamily="18" charset="0"/>
              </a:rPr>
              <a:t/>
            </a:r>
            <a:br>
              <a:rPr lang="en-GB" sz="2800" b="1" dirty="0" smtClean="0">
                <a:solidFill>
                  <a:srgbClr val="4F81BD"/>
                </a:solidFill>
                <a:latin typeface="Cambria" pitchFamily="18" charset="0"/>
                <a:ea typeface="Times New Roman" pitchFamily="18" charset="0"/>
                <a:cs typeface="Times New Roman" pitchFamily="18" charset="0"/>
              </a:rPr>
            </a:br>
            <a:endParaRPr lang="en-GB" sz="2800" dirty="0" smtClean="0"/>
          </a:p>
        </p:txBody>
      </p:sp>
      <p:graphicFrame>
        <p:nvGraphicFramePr>
          <p:cNvPr id="6" name="Content Placeholder 5"/>
          <p:cNvGraphicFramePr>
            <a:graphicFrameLocks noGrp="1"/>
          </p:cNvGraphicFramePr>
          <p:nvPr>
            <p:ph idx="1"/>
          </p:nvPr>
        </p:nvGraphicFramePr>
        <p:xfrm>
          <a:off x="395536" y="1340773"/>
          <a:ext cx="7704856" cy="4961699"/>
        </p:xfrm>
        <a:graphic>
          <a:graphicData uri="http://schemas.openxmlformats.org/drawingml/2006/table">
            <a:tbl>
              <a:tblPr/>
              <a:tblGrid>
                <a:gridCol w="4239378"/>
                <a:gridCol w="3465478"/>
              </a:tblGrid>
              <a:tr h="339466">
                <a:tc>
                  <a:txBody>
                    <a:bodyPr/>
                    <a:lstStyle/>
                    <a:p>
                      <a:pPr>
                        <a:spcAft>
                          <a:spcPts val="600"/>
                        </a:spcAft>
                      </a:pPr>
                      <a:r>
                        <a:rPr lang="en-GB" sz="1800" b="1" dirty="0">
                          <a:solidFill>
                            <a:srgbClr val="365F91"/>
                          </a:solidFill>
                          <a:latin typeface="Calibri"/>
                          <a:ea typeface="Times New Roman"/>
                          <a:cs typeface="Calibri"/>
                        </a:rPr>
                        <a:t>Civil Society Organisation</a:t>
                      </a:r>
                      <a:endParaRPr lang="en-GB" sz="1800" dirty="0">
                        <a:solidFill>
                          <a:srgbClr val="365F91"/>
                        </a:solidFill>
                        <a:latin typeface="Arial"/>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20000"/>
                        <a:lumOff val="80000"/>
                      </a:schemeClr>
                    </a:solidFill>
                  </a:tcPr>
                </a:tc>
                <a:tc>
                  <a:txBody>
                    <a:bodyPr/>
                    <a:lstStyle/>
                    <a:p>
                      <a:pPr marL="216535" algn="ctr">
                        <a:spcAft>
                          <a:spcPts val="600"/>
                        </a:spcAft>
                      </a:pPr>
                      <a:r>
                        <a:rPr lang="en-GB" sz="1800" b="1" dirty="0">
                          <a:solidFill>
                            <a:srgbClr val="365F91"/>
                          </a:solidFill>
                          <a:latin typeface="Calibri"/>
                          <a:ea typeface="Times New Roman"/>
                          <a:cs typeface="Calibri"/>
                        </a:rPr>
                        <a:t>Amount received</a:t>
                      </a:r>
                      <a:endParaRPr lang="en-GB" sz="1800" dirty="0">
                        <a:solidFill>
                          <a:srgbClr val="365F91"/>
                        </a:solidFill>
                        <a:latin typeface="Arial"/>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accent3">
                        <a:lumMod val="20000"/>
                        <a:lumOff val="80000"/>
                      </a:schemeClr>
                    </a:solidFill>
                  </a:tcPr>
                </a:tc>
              </a:tr>
              <a:tr h="339466">
                <a:tc>
                  <a:txBody>
                    <a:bodyPr/>
                    <a:lstStyle/>
                    <a:p>
                      <a:pPr>
                        <a:spcAft>
                          <a:spcPts val="0"/>
                        </a:spcAft>
                      </a:pPr>
                      <a:r>
                        <a:rPr lang="en-GB" sz="1800" b="1">
                          <a:solidFill>
                            <a:srgbClr val="365F91"/>
                          </a:solidFill>
                          <a:latin typeface="Calibri"/>
                          <a:ea typeface="Times New Roman"/>
                          <a:cs typeface="Calibri"/>
                        </a:rPr>
                        <a:t>Save the Children Norway</a:t>
                      </a:r>
                      <a:endParaRPr lang="en-GB" sz="1800">
                        <a:solidFill>
                          <a:srgbClr val="365F91"/>
                        </a:solidFill>
                        <a:latin typeface="Arial"/>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chemeClr val="accent2">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26,700</a:t>
                      </a:r>
                      <a:endParaRPr lang="en-GB" sz="1800" dirty="0">
                        <a:solidFill>
                          <a:srgbClr val="365F91"/>
                        </a:solidFill>
                        <a:latin typeface="Arial"/>
                        <a:ea typeface="Times New Roman"/>
                        <a:cs typeface="Times New Roman"/>
                      </a:endParaRPr>
                    </a:p>
                  </a:txBody>
                  <a:tcPr marL="68580" marR="68580" marT="0" marB="0">
                    <a:lnL>
                      <a:noFill/>
                    </a:lnL>
                    <a:lnR>
                      <a:noFill/>
                    </a:lnR>
                    <a:lnT w="12700" cap="flat" cmpd="sng" algn="ctr">
                      <a:solidFill>
                        <a:srgbClr val="4F81BD"/>
                      </a:solidFill>
                      <a:prstDash val="solid"/>
                      <a:round/>
                      <a:headEnd type="none" w="med" len="med"/>
                      <a:tailEnd type="none" w="med" len="med"/>
                    </a:lnT>
                    <a:lnB>
                      <a:noFill/>
                    </a:lnB>
                    <a:solidFill>
                      <a:schemeClr val="accent2">
                        <a:lumMod val="40000"/>
                        <a:lumOff val="60000"/>
                      </a:schemeClr>
                    </a:solidFill>
                  </a:tcPr>
                </a:tc>
              </a:tr>
              <a:tr h="339466">
                <a:tc>
                  <a:txBody>
                    <a:bodyPr/>
                    <a:lstStyle/>
                    <a:p>
                      <a:pPr>
                        <a:spcAft>
                          <a:spcPts val="0"/>
                        </a:spcAft>
                      </a:pPr>
                      <a:r>
                        <a:rPr lang="en-GB" sz="1800" b="1">
                          <a:solidFill>
                            <a:srgbClr val="365F91"/>
                          </a:solidFill>
                          <a:latin typeface="Calibri"/>
                          <a:ea typeface="Times New Roman"/>
                          <a:cs typeface="Calibri"/>
                        </a:rPr>
                        <a:t>Adventist Development and Relief Agency (ADRA)</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10,000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r>
              <a:tr h="339466">
                <a:tc>
                  <a:txBody>
                    <a:bodyPr/>
                    <a:lstStyle/>
                    <a:p>
                      <a:pPr>
                        <a:spcAft>
                          <a:spcPts val="0"/>
                        </a:spcAft>
                      </a:pPr>
                      <a:r>
                        <a:rPr lang="en-GB" sz="1800" b="1">
                          <a:solidFill>
                            <a:srgbClr val="365F91"/>
                          </a:solidFill>
                          <a:latin typeface="Calibri"/>
                          <a:ea typeface="Times New Roman"/>
                          <a:cs typeface="Calibri"/>
                        </a:rPr>
                        <a:t>Right to Play</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10,000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r>
              <a:tr h="339466">
                <a:tc>
                  <a:txBody>
                    <a:bodyPr/>
                    <a:lstStyle/>
                    <a:p>
                      <a:pPr>
                        <a:spcAft>
                          <a:spcPts val="0"/>
                        </a:spcAft>
                      </a:pPr>
                      <a:r>
                        <a:rPr lang="en-GB" sz="1800" b="1">
                          <a:solidFill>
                            <a:srgbClr val="365F91"/>
                          </a:solidFill>
                          <a:latin typeface="Calibri"/>
                          <a:ea typeface="Times New Roman"/>
                          <a:cs typeface="Calibri"/>
                        </a:rPr>
                        <a:t>Digni</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9,000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r>
              <a:tr h="339466">
                <a:tc>
                  <a:txBody>
                    <a:bodyPr/>
                    <a:lstStyle/>
                    <a:p>
                      <a:pPr>
                        <a:spcAft>
                          <a:spcPts val="0"/>
                        </a:spcAft>
                      </a:pPr>
                      <a:r>
                        <a:rPr lang="en-GB" sz="1800" b="1">
                          <a:solidFill>
                            <a:srgbClr val="365F91"/>
                          </a:solidFill>
                          <a:latin typeface="Calibri"/>
                          <a:ea typeface="Times New Roman"/>
                          <a:cs typeface="Calibri"/>
                        </a:rPr>
                        <a:t>Norwegian Refugee Council (NRC)</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9,000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r>
              <a:tr h="339466">
                <a:tc>
                  <a:txBody>
                    <a:bodyPr/>
                    <a:lstStyle/>
                    <a:p>
                      <a:pPr>
                        <a:spcAft>
                          <a:spcPts val="0"/>
                        </a:spcAft>
                      </a:pPr>
                      <a:r>
                        <a:rPr lang="en-GB" sz="1800" b="1" dirty="0" err="1">
                          <a:solidFill>
                            <a:srgbClr val="365F91"/>
                          </a:solidFill>
                          <a:latin typeface="Calibri"/>
                          <a:ea typeface="Times New Roman"/>
                          <a:cs typeface="Calibri"/>
                        </a:rPr>
                        <a:t>Strømme</a:t>
                      </a:r>
                      <a:r>
                        <a:rPr lang="en-GB" sz="1800" b="1" dirty="0">
                          <a:solidFill>
                            <a:srgbClr val="365F91"/>
                          </a:solidFill>
                          <a:latin typeface="Calibri"/>
                          <a:ea typeface="Times New Roman"/>
                          <a:cs typeface="Calibri"/>
                        </a:rPr>
                        <a:t> Foundation</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8,000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r>
              <a:tr h="678933">
                <a:tc>
                  <a:txBody>
                    <a:bodyPr/>
                    <a:lstStyle/>
                    <a:p>
                      <a:pPr>
                        <a:spcAft>
                          <a:spcPts val="0"/>
                        </a:spcAft>
                      </a:pPr>
                      <a:r>
                        <a:rPr lang="en-GB" sz="1800" b="1">
                          <a:solidFill>
                            <a:srgbClr val="365F91"/>
                          </a:solidFill>
                          <a:latin typeface="Calibri"/>
                          <a:ea typeface="Times New Roman"/>
                          <a:cs typeface="Calibri"/>
                        </a:rPr>
                        <a:t>Norwegian Students’ and Academics’ International Assistance Fund (SAIH)</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5,500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r>
              <a:tr h="339466">
                <a:tc>
                  <a:txBody>
                    <a:bodyPr/>
                    <a:lstStyle/>
                    <a:p>
                      <a:pPr>
                        <a:spcAft>
                          <a:spcPts val="0"/>
                        </a:spcAft>
                      </a:pPr>
                      <a:r>
                        <a:rPr lang="en-GB" sz="1800" b="1">
                          <a:solidFill>
                            <a:srgbClr val="365F91"/>
                          </a:solidFill>
                          <a:latin typeface="Calibri"/>
                          <a:ea typeface="Times New Roman"/>
                          <a:cs typeface="Calibri"/>
                        </a:rPr>
                        <a:t>Atlas Alliance</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4,040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r>
              <a:tr h="339466">
                <a:tc>
                  <a:txBody>
                    <a:bodyPr/>
                    <a:lstStyle/>
                    <a:p>
                      <a:pPr>
                        <a:spcAft>
                          <a:spcPts val="0"/>
                        </a:spcAft>
                      </a:pPr>
                      <a:r>
                        <a:rPr lang="en-GB" sz="1800" b="1">
                          <a:solidFill>
                            <a:srgbClr val="365F91"/>
                          </a:solidFill>
                          <a:latin typeface="Calibri"/>
                          <a:ea typeface="Times New Roman"/>
                          <a:cs typeface="Calibri"/>
                        </a:rPr>
                        <a:t>Plan Norway</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3,600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r>
              <a:tr h="339466">
                <a:tc>
                  <a:txBody>
                    <a:bodyPr/>
                    <a:lstStyle/>
                    <a:p>
                      <a:pPr>
                        <a:spcAft>
                          <a:spcPts val="0"/>
                        </a:spcAft>
                      </a:pPr>
                      <a:r>
                        <a:rPr lang="en-GB" sz="1800" b="1" dirty="0">
                          <a:solidFill>
                            <a:srgbClr val="365F91"/>
                          </a:solidFill>
                          <a:latin typeface="Calibri"/>
                          <a:ea typeface="Times New Roman"/>
                          <a:cs typeface="Calibri"/>
                        </a:rPr>
                        <a:t>Caritas</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1,700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20000"/>
                        <a:lumOff val="80000"/>
                      </a:schemeClr>
                    </a:solidFill>
                  </a:tcPr>
                </a:tc>
              </a:tr>
              <a:tr h="339466">
                <a:tc>
                  <a:txBody>
                    <a:bodyPr/>
                    <a:lstStyle/>
                    <a:p>
                      <a:pPr>
                        <a:spcAft>
                          <a:spcPts val="0"/>
                        </a:spcAft>
                      </a:pPr>
                      <a:r>
                        <a:rPr lang="en-GB" sz="1800" b="1">
                          <a:solidFill>
                            <a:srgbClr val="365F91"/>
                          </a:solidFill>
                          <a:latin typeface="Calibri"/>
                          <a:ea typeface="Times New Roman"/>
                          <a:cs typeface="Calibri"/>
                        </a:rPr>
                        <a:t>Rahma</a:t>
                      </a:r>
                      <a:endParaRPr lang="en-GB" sz="180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1,000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a:noFill/>
                    </a:lnB>
                    <a:solidFill>
                      <a:schemeClr val="accent2">
                        <a:lumMod val="40000"/>
                        <a:lumOff val="60000"/>
                      </a:schemeClr>
                    </a:solidFill>
                  </a:tcPr>
                </a:tc>
              </a:tr>
              <a:tr h="339466">
                <a:tc>
                  <a:txBody>
                    <a:bodyPr/>
                    <a:lstStyle/>
                    <a:p>
                      <a:pPr>
                        <a:spcAft>
                          <a:spcPts val="0"/>
                        </a:spcAft>
                      </a:pPr>
                      <a:r>
                        <a:rPr lang="en-GB" sz="1800" b="1">
                          <a:solidFill>
                            <a:srgbClr val="365F91"/>
                          </a:solidFill>
                          <a:latin typeface="Calibri"/>
                          <a:ea typeface="Times New Roman"/>
                          <a:cs typeface="Calibri"/>
                        </a:rPr>
                        <a:t>Total</a:t>
                      </a:r>
                      <a:endParaRPr lang="en-GB" sz="1800">
                        <a:solidFill>
                          <a:srgbClr val="365F91"/>
                        </a:solidFill>
                        <a:latin typeface="Arial"/>
                        <a:ea typeface="Times New Roman"/>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chemeClr val="accent3">
                        <a:lumMod val="40000"/>
                        <a:lumOff val="60000"/>
                      </a:schemeClr>
                    </a:solidFill>
                  </a:tcPr>
                </a:tc>
                <a:tc>
                  <a:txBody>
                    <a:bodyPr/>
                    <a:lstStyle/>
                    <a:p>
                      <a:pPr marL="216535" marR="1071880" algn="r">
                        <a:spcAft>
                          <a:spcPts val="0"/>
                        </a:spcAft>
                      </a:pPr>
                      <a:r>
                        <a:rPr lang="en-GB" sz="1800" dirty="0">
                          <a:solidFill>
                            <a:srgbClr val="365F91"/>
                          </a:solidFill>
                          <a:latin typeface="Calibri"/>
                          <a:ea typeface="Times New Roman"/>
                          <a:cs typeface="Calibri"/>
                        </a:rPr>
                        <a:t>88,540</a:t>
                      </a:r>
                      <a:endParaRPr lang="en-GB" sz="1800" dirty="0">
                        <a:solidFill>
                          <a:srgbClr val="365F91"/>
                        </a:solidFill>
                        <a:latin typeface="Arial"/>
                        <a:ea typeface="Times New Roman"/>
                        <a:cs typeface="Times New Roman"/>
                      </a:endParaRPr>
                    </a:p>
                  </a:txBody>
                  <a:tcPr marL="68580" marR="68580" marT="0" marB="0">
                    <a:lnL>
                      <a:noFill/>
                    </a:lnL>
                    <a:lnR>
                      <a:noFill/>
                    </a:lnR>
                    <a:lnT>
                      <a:noFill/>
                    </a:lnT>
                    <a:lnB w="12700" cap="flat" cmpd="sng" algn="ctr">
                      <a:solidFill>
                        <a:srgbClr val="4F81BD"/>
                      </a:solidFill>
                      <a:prstDash val="solid"/>
                      <a:round/>
                      <a:headEnd type="none" w="med" len="med"/>
                      <a:tailEnd type="none" w="med" len="med"/>
                    </a:lnB>
                    <a:solidFill>
                      <a:schemeClr val="accent3">
                        <a:lumMod val="40000"/>
                        <a:lumOff val="60000"/>
                      </a:schemeClr>
                    </a:solidFill>
                  </a:tcPr>
                </a:tc>
              </a:tr>
            </a:tbl>
          </a:graphicData>
        </a:graphic>
      </p:graphicFrame>
      <p:sp>
        <p:nvSpPr>
          <p:cNvPr id="2049" name="Rectangle 1"/>
          <p:cNvSpPr>
            <a:spLocks noChangeArrowheads="1"/>
          </p:cNvSpPr>
          <p:nvPr/>
        </p:nvSpPr>
        <p:spPr bwMode="auto">
          <a:xfrm>
            <a:off x="0" y="13180"/>
            <a:ext cx="184731" cy="430839"/>
          </a:xfrm>
          <a:prstGeom prst="rect">
            <a:avLst/>
          </a:prstGeom>
          <a:noFill/>
          <a:ln w="9525">
            <a:noFill/>
            <a:miter lim="800000"/>
            <a:headEnd/>
            <a:tailEnd/>
          </a:ln>
          <a:effectLst/>
        </p:spPr>
        <p:txBody>
          <a:bodyPr vert="horz" wrap="none" lIns="91440" tIns="76176" rIns="91440" bIns="7617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GB" sz="2400" dirty="0" smtClean="0"/>
              <a:t/>
            </a:r>
            <a:br>
              <a:rPr lang="en-GB" sz="2400" dirty="0" smtClean="0"/>
            </a:br>
            <a:r>
              <a:rPr lang="en-GB" sz="2400" dirty="0" smtClean="0"/>
              <a:t>Norwegian Humanitarian Aid to Education 2010-2012 (NOK 1000)</a:t>
            </a:r>
            <a:r>
              <a:rPr lang="en-GB" dirty="0" smtClean="0"/>
              <a:t/>
            </a:r>
            <a:br>
              <a:rPr lang="en-GB" dirty="0" smtClean="0"/>
            </a:br>
            <a:endParaRPr lang="en-GB" dirty="0" smtClean="0"/>
          </a:p>
        </p:txBody>
      </p:sp>
      <p:pic>
        <p:nvPicPr>
          <p:cNvPr id="15363" name="Content Placeholder 3"/>
          <p:cNvPicPr>
            <a:picLocks noGrp="1"/>
          </p:cNvPicPr>
          <p:nvPr>
            <p:ph idx="1"/>
          </p:nvPr>
        </p:nvPicPr>
        <p:blipFill>
          <a:blip r:embed="rId2" cstate="print"/>
          <a:srcRect/>
          <a:stretch>
            <a:fillRect/>
          </a:stretch>
        </p:blipFill>
        <p:spPr>
          <a:xfrm>
            <a:off x="827584" y="1340768"/>
            <a:ext cx="6977311" cy="4796333"/>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53361" y="429287"/>
            <a:ext cx="8035063" cy="576064"/>
          </a:xfrm>
        </p:spPr>
        <p:txBody>
          <a:bodyPr>
            <a:normAutofit fontScale="90000"/>
          </a:bodyPr>
          <a:lstStyle/>
          <a:p>
            <a:pPr algn="ctr"/>
            <a:r>
              <a:rPr lang="en-GB" sz="2400" dirty="0" smtClean="0"/>
              <a:t>Funding for </a:t>
            </a:r>
            <a:r>
              <a:rPr lang="en-GB" dirty="0" smtClean="0"/>
              <a:t>E</a:t>
            </a:r>
            <a:r>
              <a:rPr lang="en-GB" sz="2400" dirty="0" smtClean="0"/>
              <a:t>ducation Activities supported through the Humanitarian Budget (NOK 1000), 2010-2012</a:t>
            </a:r>
          </a:p>
        </p:txBody>
      </p:sp>
      <p:pic>
        <p:nvPicPr>
          <p:cNvPr id="16387" name="Content Placeholder 3"/>
          <p:cNvPicPr>
            <a:picLocks noGrp="1"/>
          </p:cNvPicPr>
          <p:nvPr>
            <p:ph idx="1"/>
          </p:nvPr>
        </p:nvPicPr>
        <p:blipFill>
          <a:blip r:embed="rId2" cstate="print"/>
          <a:srcRect/>
          <a:stretch>
            <a:fillRect/>
          </a:stretch>
        </p:blipFill>
        <p:spPr>
          <a:xfrm>
            <a:off x="827584" y="1556792"/>
            <a:ext cx="7272808" cy="4328071"/>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flipH="1">
            <a:off x="251520" y="3789040"/>
            <a:ext cx="8712968" cy="3216265"/>
          </a:xfrm>
          <a:prstGeom prst="rect">
            <a:avLst/>
          </a:prstGeom>
          <a:gradFill flip="none" rotWithShape="1">
            <a:gsLst>
              <a:gs pos="0">
                <a:srgbClr val="FF5050">
                  <a:shade val="30000"/>
                  <a:satMod val="115000"/>
                </a:srgbClr>
              </a:gs>
              <a:gs pos="50000">
                <a:srgbClr val="FF5050">
                  <a:shade val="67500"/>
                  <a:satMod val="115000"/>
                </a:srgbClr>
              </a:gs>
              <a:gs pos="100000">
                <a:srgbClr val="FF5050">
                  <a:shade val="100000"/>
                  <a:satMod val="115000"/>
                </a:srgbClr>
              </a:gs>
            </a:gsLst>
            <a:lin ang="5400000" scaled="1"/>
            <a:tileRect/>
          </a:gradFill>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endParaRPr lang="en-US" sz="2000" dirty="0" smtClean="0">
              <a:latin typeface="Arial" pitchFamily="34" charset="0"/>
              <a:cs typeface="Arial" pitchFamily="34" charset="0"/>
            </a:endParaRPr>
          </a:p>
          <a:p>
            <a:pPr algn="ctr"/>
            <a:endParaRPr lang="en-US" sz="2000" dirty="0" smtClean="0">
              <a:latin typeface="Arial" pitchFamily="34" charset="0"/>
              <a:cs typeface="Arial" pitchFamily="34" charset="0"/>
            </a:endParaRPr>
          </a:p>
          <a:p>
            <a:pPr algn="ctr"/>
            <a:endParaRPr lang="en-US" sz="2000" dirty="0" smtClean="0">
              <a:latin typeface="Arial" pitchFamily="34" charset="0"/>
              <a:cs typeface="Arial" pitchFamily="34" charset="0"/>
            </a:endParaRPr>
          </a:p>
          <a:p>
            <a:pPr algn="ctr"/>
            <a:endParaRPr lang="en-US" sz="2000" dirty="0" smtClean="0">
              <a:latin typeface="Arial" pitchFamily="34" charset="0"/>
              <a:cs typeface="Arial" pitchFamily="34" charset="0"/>
            </a:endParaRPr>
          </a:p>
          <a:p>
            <a:pPr algn="ctr"/>
            <a:endParaRPr lang="en-US" sz="2000" dirty="0" smtClean="0">
              <a:latin typeface="Arial" pitchFamily="34" charset="0"/>
              <a:cs typeface="Arial" pitchFamily="34" charset="0"/>
            </a:endParaRPr>
          </a:p>
          <a:p>
            <a:pPr algn="ctr"/>
            <a:endParaRPr lang="en-US" sz="2000" b="1" dirty="0" smtClean="0">
              <a:latin typeface="Arial" pitchFamily="34" charset="0"/>
              <a:cs typeface="Arial" pitchFamily="34" charset="0"/>
            </a:endParaRPr>
          </a:p>
          <a:p>
            <a:pPr algn="ctr"/>
            <a:endParaRPr lang="en-US" sz="2000" b="1" dirty="0" smtClean="0">
              <a:latin typeface="Arial" pitchFamily="34" charset="0"/>
              <a:cs typeface="Arial" pitchFamily="34" charset="0"/>
            </a:endParaRPr>
          </a:p>
          <a:p>
            <a:pPr algn="ctr">
              <a:spcBef>
                <a:spcPts val="600"/>
              </a:spcBef>
            </a:pPr>
            <a:r>
              <a:rPr lang="en-US" b="1" dirty="0" smtClean="0">
                <a:latin typeface="Arial" pitchFamily="34" charset="0"/>
                <a:cs typeface="Arial" pitchFamily="34" charset="0"/>
              </a:rPr>
              <a:t>Humanitarian Aid </a:t>
            </a:r>
            <a:r>
              <a:rPr lang="en-US" dirty="0" smtClean="0">
                <a:latin typeface="Arial" pitchFamily="34" charset="0"/>
                <a:cs typeface="Arial" pitchFamily="34" charset="0"/>
              </a:rPr>
              <a:t>to Education in Fragile Situations </a:t>
            </a:r>
          </a:p>
          <a:p>
            <a:pPr algn="ctr"/>
            <a:r>
              <a:rPr lang="en-US" sz="2000" dirty="0" smtClean="0">
                <a:latin typeface="Arial" pitchFamily="34" charset="0"/>
                <a:cs typeface="Arial" pitchFamily="34" charset="0"/>
              </a:rPr>
              <a:t>NOK 85 million (1% of Humanitarian Aid) – DAC coded</a:t>
            </a:r>
          </a:p>
          <a:p>
            <a:pPr algn="ctr">
              <a:spcAft>
                <a:spcPts val="1200"/>
              </a:spcAft>
            </a:pPr>
            <a:r>
              <a:rPr lang="en-US" sz="2000" dirty="0" smtClean="0">
                <a:latin typeface="Arial" pitchFamily="34" charset="0"/>
                <a:cs typeface="Arial" pitchFamily="34" charset="0"/>
              </a:rPr>
              <a:t>NOK 165 million (2% of Humanitarian Aid)</a:t>
            </a:r>
          </a:p>
        </p:txBody>
      </p:sp>
      <p:sp>
        <p:nvSpPr>
          <p:cNvPr id="11" name="TextBox 10"/>
          <p:cNvSpPr txBox="1"/>
          <p:nvPr/>
        </p:nvSpPr>
        <p:spPr>
          <a:xfrm flipH="1">
            <a:off x="611560" y="5301208"/>
            <a:ext cx="7992888" cy="646331"/>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dirty="0" smtClean="0">
                <a:latin typeface="Arial" pitchFamily="34" charset="0"/>
                <a:cs typeface="Arial" pitchFamily="34" charset="0"/>
              </a:rPr>
              <a:t>Other Channels (Norway public sector, private sector, consultancies..)</a:t>
            </a:r>
            <a:endParaRPr lang="en-US" baseline="30000" dirty="0" smtClean="0">
              <a:latin typeface="Arial" pitchFamily="34" charset="0"/>
              <a:cs typeface="Arial" pitchFamily="34" charset="0"/>
            </a:endParaRPr>
          </a:p>
          <a:p>
            <a:pPr algn="ctr"/>
            <a:r>
              <a:rPr lang="en-GB" dirty="0" smtClean="0">
                <a:latin typeface="Arial" pitchFamily="34" charset="0"/>
                <a:cs typeface="Arial" pitchFamily="34" charset="0"/>
              </a:rPr>
              <a:t>NOK 227 million (5%) of all ODA to education goes to fragile situations</a:t>
            </a:r>
          </a:p>
        </p:txBody>
      </p:sp>
      <p:sp>
        <p:nvSpPr>
          <p:cNvPr id="6" name="TextBox 5"/>
          <p:cNvSpPr txBox="1"/>
          <p:nvPr/>
        </p:nvSpPr>
        <p:spPr>
          <a:xfrm>
            <a:off x="395536" y="2589153"/>
            <a:ext cx="2520280" cy="2769989"/>
          </a:xfrm>
          <a:prstGeom prst="rect">
            <a:avLst/>
          </a:prstGeom>
          <a:solidFill>
            <a:srgbClr val="00B0F0"/>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150000"/>
              </a:lnSpc>
            </a:pPr>
            <a:r>
              <a:rPr lang="en-GB" sz="2000" b="1" dirty="0" smtClean="0">
                <a:latin typeface="Arial" pitchFamily="34" charset="0"/>
                <a:cs typeface="Arial" pitchFamily="34" charset="0"/>
              </a:rPr>
              <a:t>Multilaterals</a:t>
            </a:r>
          </a:p>
          <a:p>
            <a:pPr algn="ctr"/>
            <a:r>
              <a:rPr lang="en-GB" dirty="0" smtClean="0">
                <a:latin typeface="Arial" pitchFamily="34" charset="0"/>
                <a:cs typeface="Arial" pitchFamily="34" charset="0"/>
              </a:rPr>
              <a:t>NOK 2.51 billion</a:t>
            </a:r>
          </a:p>
          <a:p>
            <a:pPr algn="ctr"/>
            <a:r>
              <a:rPr lang="en-GB" dirty="0" smtClean="0">
                <a:latin typeface="Arial" pitchFamily="34" charset="0"/>
                <a:cs typeface="Arial" pitchFamily="34" charset="0"/>
              </a:rPr>
              <a:t>(53%)</a:t>
            </a:r>
          </a:p>
          <a:p>
            <a:pPr algn="ctr"/>
            <a:r>
              <a:rPr lang="en-GB" dirty="0" smtClean="0">
                <a:latin typeface="Arial" pitchFamily="34" charset="0"/>
                <a:cs typeface="Arial" pitchFamily="34" charset="0"/>
              </a:rPr>
              <a:t>of ODA to education</a:t>
            </a:r>
          </a:p>
          <a:p>
            <a:pPr algn="ctr"/>
            <a:endParaRPr lang="en-GB" dirty="0" smtClean="0">
              <a:latin typeface="Arial" pitchFamily="34" charset="0"/>
              <a:cs typeface="Arial" pitchFamily="34" charset="0"/>
            </a:endParaRPr>
          </a:p>
          <a:p>
            <a:pPr algn="ctr"/>
            <a:r>
              <a:rPr lang="en-GB" dirty="0" smtClean="0">
                <a:latin typeface="Arial" pitchFamily="34" charset="0"/>
                <a:cs typeface="Arial" pitchFamily="34" charset="0"/>
              </a:rPr>
              <a:t>NOK 114 million</a:t>
            </a:r>
          </a:p>
          <a:p>
            <a:pPr algn="ctr"/>
            <a:r>
              <a:rPr lang="en-GB" dirty="0" smtClean="0">
                <a:latin typeface="Arial" pitchFamily="34" charset="0"/>
                <a:cs typeface="Arial" pitchFamily="34" charset="0"/>
              </a:rPr>
              <a:t>(2% traceable or 25% estimated) goes to fragile situations</a:t>
            </a:r>
          </a:p>
        </p:txBody>
      </p:sp>
      <p:sp>
        <p:nvSpPr>
          <p:cNvPr id="7" name="TextBox 6"/>
          <p:cNvSpPr txBox="1"/>
          <p:nvPr/>
        </p:nvSpPr>
        <p:spPr>
          <a:xfrm flipH="1">
            <a:off x="395536" y="0"/>
            <a:ext cx="8352930" cy="1200329"/>
          </a:xfrm>
          <a:prstGeom prst="rect">
            <a:avLst/>
          </a:prstGeom>
          <a:solidFill>
            <a:schemeClr val="bg2">
              <a:lumMod val="9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2400" dirty="0" smtClean="0">
                <a:latin typeface="Arial" pitchFamily="34" charset="0"/>
                <a:cs typeface="Arial" pitchFamily="34" charset="0"/>
              </a:rPr>
              <a:t>Norway, total ODA, 2010-2012</a:t>
            </a:r>
          </a:p>
          <a:p>
            <a:pPr algn="ctr"/>
            <a:r>
              <a:rPr lang="en-GB" sz="2400" dirty="0" smtClean="0">
                <a:latin typeface="Arial" pitchFamily="34" charset="0"/>
                <a:cs typeface="Arial" pitchFamily="34" charset="0"/>
              </a:rPr>
              <a:t>NOK 80.72 billion/ USD 13.76 billion</a:t>
            </a:r>
          </a:p>
          <a:p>
            <a:pPr algn="ctr"/>
            <a:r>
              <a:rPr lang="en-GB" sz="2400" dirty="0" smtClean="0">
                <a:solidFill>
                  <a:srgbClr val="FF0000"/>
                </a:solidFill>
                <a:latin typeface="Arial" pitchFamily="34" charset="0"/>
                <a:cs typeface="Arial" pitchFamily="34" charset="0"/>
              </a:rPr>
              <a:t>NOK 8.42 billion is Humanitarian Aid (less than10%) </a:t>
            </a:r>
            <a:endParaRPr lang="en-GB" sz="2400" dirty="0">
              <a:solidFill>
                <a:srgbClr val="FF0000"/>
              </a:solidFill>
              <a:latin typeface="Arial" pitchFamily="34" charset="0"/>
              <a:cs typeface="Arial" pitchFamily="34" charset="0"/>
            </a:endParaRPr>
          </a:p>
        </p:txBody>
      </p:sp>
      <p:sp>
        <p:nvSpPr>
          <p:cNvPr id="8" name="TextBox 7"/>
          <p:cNvSpPr txBox="1"/>
          <p:nvPr/>
        </p:nvSpPr>
        <p:spPr>
          <a:xfrm flipH="1">
            <a:off x="6012160" y="2564904"/>
            <a:ext cx="2736304" cy="2769989"/>
          </a:xfrm>
          <a:prstGeom prst="rect">
            <a:avLst/>
          </a:prstGeom>
          <a:solidFill>
            <a:srgbClr val="FFC000"/>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150000"/>
              </a:lnSpc>
            </a:pPr>
            <a:r>
              <a:rPr lang="en-GB" sz="2000" b="1" dirty="0" smtClean="0">
                <a:latin typeface="Arial" pitchFamily="34" charset="0"/>
                <a:cs typeface="Arial" pitchFamily="34" charset="0"/>
              </a:rPr>
              <a:t>Civil Society CSOs</a:t>
            </a:r>
          </a:p>
          <a:p>
            <a:pPr algn="ctr"/>
            <a:r>
              <a:rPr lang="en-GB" dirty="0" smtClean="0">
                <a:latin typeface="Arial" pitchFamily="34" charset="0"/>
                <a:cs typeface="Arial" pitchFamily="34" charset="0"/>
              </a:rPr>
              <a:t>NOK 1.08 billion</a:t>
            </a:r>
          </a:p>
          <a:p>
            <a:pPr algn="ctr"/>
            <a:r>
              <a:rPr lang="en-GB" dirty="0" smtClean="0">
                <a:latin typeface="Arial" pitchFamily="34" charset="0"/>
                <a:cs typeface="Arial" pitchFamily="34" charset="0"/>
              </a:rPr>
              <a:t>(23%)</a:t>
            </a:r>
          </a:p>
          <a:p>
            <a:pPr algn="ctr"/>
            <a:r>
              <a:rPr lang="en-GB" dirty="0" smtClean="0">
                <a:latin typeface="Arial" pitchFamily="34" charset="0"/>
                <a:cs typeface="Arial" pitchFamily="34" charset="0"/>
              </a:rPr>
              <a:t>of ODA to education</a:t>
            </a:r>
          </a:p>
          <a:p>
            <a:pPr algn="ctr"/>
            <a:endParaRPr lang="en-GB" dirty="0" smtClean="0">
              <a:latin typeface="Arial" pitchFamily="34" charset="0"/>
              <a:cs typeface="Arial" pitchFamily="34" charset="0"/>
            </a:endParaRPr>
          </a:p>
          <a:p>
            <a:pPr algn="ctr"/>
            <a:r>
              <a:rPr lang="en-GB" dirty="0" smtClean="0">
                <a:latin typeface="Arial" pitchFamily="34" charset="0"/>
                <a:cs typeface="Arial" pitchFamily="34" charset="0"/>
              </a:rPr>
              <a:t>NOK 625 million</a:t>
            </a:r>
          </a:p>
          <a:p>
            <a:pPr algn="ctr"/>
            <a:r>
              <a:rPr lang="en-GB" dirty="0" smtClean="0">
                <a:latin typeface="Arial" pitchFamily="34" charset="0"/>
                <a:cs typeface="Arial" pitchFamily="34" charset="0"/>
              </a:rPr>
              <a:t>(13%) of all </a:t>
            </a:r>
          </a:p>
          <a:p>
            <a:pPr algn="ctr"/>
            <a:r>
              <a:rPr lang="en-GB" dirty="0" smtClean="0">
                <a:latin typeface="Arial" pitchFamily="34" charset="0"/>
                <a:cs typeface="Arial" pitchFamily="34" charset="0"/>
              </a:rPr>
              <a:t>ODA to education goes to fragile situations</a:t>
            </a:r>
            <a:endParaRPr lang="en-US" dirty="0" smtClean="0">
              <a:latin typeface="Arial" pitchFamily="34" charset="0"/>
              <a:cs typeface="Arial" pitchFamily="34" charset="0"/>
            </a:endParaRPr>
          </a:p>
        </p:txBody>
      </p:sp>
      <p:sp>
        <p:nvSpPr>
          <p:cNvPr id="9" name="TextBox 8"/>
          <p:cNvSpPr txBox="1"/>
          <p:nvPr/>
        </p:nvSpPr>
        <p:spPr>
          <a:xfrm flipH="1">
            <a:off x="3131840" y="2569680"/>
            <a:ext cx="2592288" cy="2769989"/>
          </a:xfrm>
          <a:prstGeom prst="rect">
            <a:avLst/>
          </a:prstGeom>
          <a:solidFill>
            <a:srgbClr val="92D050"/>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lnSpc>
                <a:spcPct val="150000"/>
              </a:lnSpc>
            </a:pPr>
            <a:r>
              <a:rPr lang="en-US" sz="2000" b="1" dirty="0" smtClean="0">
                <a:latin typeface="Arial" pitchFamily="34" charset="0"/>
                <a:cs typeface="Arial" pitchFamily="34" charset="0"/>
              </a:rPr>
              <a:t>Governments</a:t>
            </a:r>
          </a:p>
          <a:p>
            <a:pPr algn="ctr"/>
            <a:r>
              <a:rPr lang="en-GB" dirty="0" smtClean="0">
                <a:latin typeface="Arial" pitchFamily="34" charset="0"/>
                <a:cs typeface="Arial" pitchFamily="34" charset="0"/>
              </a:rPr>
              <a:t>NOK 0.37 billion</a:t>
            </a:r>
          </a:p>
          <a:p>
            <a:pPr algn="ctr"/>
            <a:r>
              <a:rPr lang="en-GB" dirty="0" smtClean="0">
                <a:latin typeface="Arial" pitchFamily="34" charset="0"/>
                <a:cs typeface="Arial" pitchFamily="34" charset="0"/>
              </a:rPr>
              <a:t>(8%)</a:t>
            </a:r>
          </a:p>
          <a:p>
            <a:pPr algn="ctr"/>
            <a:r>
              <a:rPr lang="en-GB" dirty="0" smtClean="0">
                <a:latin typeface="Arial" pitchFamily="34" charset="0"/>
                <a:cs typeface="Arial" pitchFamily="34" charset="0"/>
              </a:rPr>
              <a:t>of ODA to education</a:t>
            </a:r>
          </a:p>
          <a:p>
            <a:pPr algn="ctr"/>
            <a:endParaRPr lang="en-GB" dirty="0" smtClean="0">
              <a:latin typeface="Arial" pitchFamily="34" charset="0"/>
              <a:cs typeface="Arial" pitchFamily="34" charset="0"/>
            </a:endParaRPr>
          </a:p>
          <a:p>
            <a:pPr algn="ctr"/>
            <a:r>
              <a:rPr lang="en-GB" dirty="0" smtClean="0">
                <a:latin typeface="Arial" pitchFamily="34" charset="0"/>
                <a:cs typeface="Arial" pitchFamily="34" charset="0"/>
              </a:rPr>
              <a:t>NOK 316 million</a:t>
            </a:r>
          </a:p>
          <a:p>
            <a:pPr algn="ctr"/>
            <a:r>
              <a:rPr lang="en-GB" dirty="0" smtClean="0">
                <a:latin typeface="Arial" pitchFamily="34" charset="0"/>
                <a:cs typeface="Arial" pitchFamily="34" charset="0"/>
              </a:rPr>
              <a:t>(7%) of all </a:t>
            </a:r>
          </a:p>
          <a:p>
            <a:pPr algn="ctr"/>
            <a:r>
              <a:rPr lang="en-GB" dirty="0" smtClean="0">
                <a:latin typeface="Arial" pitchFamily="34" charset="0"/>
                <a:cs typeface="Arial" pitchFamily="34" charset="0"/>
              </a:rPr>
              <a:t>ODA to education goes to fragile situations</a:t>
            </a:r>
            <a:endParaRPr lang="en-US" dirty="0" smtClean="0">
              <a:latin typeface="Arial" pitchFamily="34" charset="0"/>
              <a:cs typeface="Arial" pitchFamily="34" charset="0"/>
            </a:endParaRPr>
          </a:p>
        </p:txBody>
      </p:sp>
      <p:sp>
        <p:nvSpPr>
          <p:cNvPr id="10" name="TextBox 9"/>
          <p:cNvSpPr txBox="1"/>
          <p:nvPr/>
        </p:nvSpPr>
        <p:spPr>
          <a:xfrm flipH="1">
            <a:off x="611560" y="1224136"/>
            <a:ext cx="7992888" cy="1015663"/>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2000" dirty="0" smtClean="0">
                <a:latin typeface="Arial" pitchFamily="34" charset="0"/>
                <a:cs typeface="Arial" pitchFamily="34" charset="0"/>
              </a:rPr>
              <a:t>Total ODA to Education</a:t>
            </a:r>
            <a:endParaRPr lang="en-US" sz="2000" baseline="30000" dirty="0" smtClean="0">
              <a:latin typeface="Arial" pitchFamily="34" charset="0"/>
              <a:cs typeface="Arial" pitchFamily="34" charset="0"/>
            </a:endParaRPr>
          </a:p>
          <a:p>
            <a:pPr algn="ctr"/>
            <a:r>
              <a:rPr lang="en-GB" sz="2000" dirty="0" smtClean="0">
                <a:latin typeface="Arial" pitchFamily="34" charset="0"/>
                <a:cs typeface="Arial" pitchFamily="34" charset="0"/>
              </a:rPr>
              <a:t>NOK 4.74 billion/ USD 0.8 billion</a:t>
            </a:r>
          </a:p>
          <a:p>
            <a:pPr algn="ctr"/>
            <a:r>
              <a:rPr lang="en-GB" sz="2000" dirty="0" smtClean="0">
                <a:latin typeface="Arial" pitchFamily="34" charset="0"/>
                <a:cs typeface="Arial" pitchFamily="34" charset="0"/>
              </a:rPr>
              <a:t>(just under 6% of all ODA goes to Education)</a:t>
            </a:r>
          </a:p>
        </p:txBody>
      </p:sp>
      <p:sp>
        <p:nvSpPr>
          <p:cNvPr id="12" name="Down Arrow 11"/>
          <p:cNvSpPr/>
          <p:nvPr/>
        </p:nvSpPr>
        <p:spPr>
          <a:xfrm>
            <a:off x="4139952" y="2160240"/>
            <a:ext cx="720080" cy="548680"/>
          </a:xfrm>
          <a:prstGeom prst="down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Down Arrow 12"/>
          <p:cNvSpPr/>
          <p:nvPr/>
        </p:nvSpPr>
        <p:spPr>
          <a:xfrm>
            <a:off x="1259632" y="2232248"/>
            <a:ext cx="720080" cy="493812"/>
          </a:xfrm>
          <a:prstGeom prst="down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Down Arrow 13"/>
          <p:cNvSpPr/>
          <p:nvPr/>
        </p:nvSpPr>
        <p:spPr>
          <a:xfrm>
            <a:off x="7020272" y="2160240"/>
            <a:ext cx="720080" cy="548680"/>
          </a:xfrm>
          <a:prstGeom prst="downArrow">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Top)">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slide(fromTop)">
                                      <p:cBhvr>
                                        <p:cTn id="17" dur="500"/>
                                        <p:tgtEl>
                                          <p:spTgt spid="13"/>
                                        </p:tgtEl>
                                      </p:cBhvr>
                                    </p:animEffect>
                                  </p:childTnLst>
                                </p:cTn>
                              </p:par>
                            </p:childTnLst>
                          </p:cTn>
                        </p:par>
                        <p:par>
                          <p:cTn id="18" fill="hold">
                            <p:stCondLst>
                              <p:cond delay="500"/>
                            </p:stCondLst>
                            <p:childTnLst>
                              <p:par>
                                <p:cTn id="19" presetID="12" presetClass="entr" presetSubtype="1"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lide(fromTop)">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2" presetClass="entr" presetSubtype="1"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slide(fromTop)">
                                      <p:cBhvr>
                                        <p:cTn id="26" dur="500"/>
                                        <p:tgtEl>
                                          <p:spTgt spid="12"/>
                                        </p:tgtEl>
                                      </p:cBhvr>
                                    </p:animEffect>
                                  </p:childTnLst>
                                </p:cTn>
                              </p:par>
                            </p:childTnLst>
                          </p:cTn>
                        </p:par>
                        <p:par>
                          <p:cTn id="27" fill="hold">
                            <p:stCondLst>
                              <p:cond delay="500"/>
                            </p:stCondLst>
                            <p:childTnLst>
                              <p:par>
                                <p:cTn id="28" presetID="12" presetClass="entr" presetSubtype="1" fill="hold" grpId="0" nodeType="after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slide(fromTop)">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1"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lide(fromTop)">
                                      <p:cBhvr>
                                        <p:cTn id="35" dur="500"/>
                                        <p:tgtEl>
                                          <p:spTgt spid="14"/>
                                        </p:tgtEl>
                                      </p:cBhvr>
                                    </p:animEffect>
                                  </p:childTnLst>
                                </p:cTn>
                              </p:par>
                            </p:childTnLst>
                          </p:cTn>
                        </p:par>
                        <p:par>
                          <p:cTn id="36" fill="hold">
                            <p:stCondLst>
                              <p:cond delay="500"/>
                            </p:stCondLst>
                            <p:childTnLst>
                              <p:par>
                                <p:cTn id="37" presetID="12" presetClass="entr" presetSubtype="1"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slide(fromTop)">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12" presetClass="entr" presetSubtype="1"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slide(fromTop)">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dissolve">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1" grpId="0" animBg="1"/>
      <p:bldP spid="6" grpId="0" animBg="1"/>
      <p:bldP spid="7" grpId="0" animBg="1"/>
      <p:bldP spid="8" grpId="0" animBg="1"/>
      <p:bldP spid="9" grpId="0" animBg="1"/>
      <p:bldP spid="10"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dirty="0" smtClean="0"/>
              <a:t>Terms of Reference</a:t>
            </a:r>
          </a:p>
        </p:txBody>
      </p:sp>
      <p:sp>
        <p:nvSpPr>
          <p:cNvPr id="5123" name="Content Placeholder 2"/>
          <p:cNvSpPr>
            <a:spLocks noGrp="1"/>
          </p:cNvSpPr>
          <p:nvPr>
            <p:ph idx="1"/>
          </p:nvPr>
        </p:nvSpPr>
        <p:spPr>
          <a:xfrm>
            <a:off x="971600" y="1484784"/>
            <a:ext cx="7500889" cy="4401667"/>
          </a:xfrm>
          <a:ln>
            <a:noFill/>
          </a:ln>
        </p:spPr>
        <p:txBody>
          <a:bodyPr>
            <a:normAutofit fontScale="62500" lnSpcReduction="20000"/>
          </a:bodyPr>
          <a:lstStyle/>
          <a:p>
            <a:endParaRPr lang="en-US" dirty="0" smtClean="0"/>
          </a:p>
          <a:p>
            <a:r>
              <a:rPr lang="en-US" sz="3200" dirty="0" smtClean="0"/>
              <a:t>Brief overview of key concepts</a:t>
            </a:r>
          </a:p>
          <a:p>
            <a:pPr>
              <a:buNone/>
            </a:pPr>
            <a:endParaRPr lang="en-GB" sz="3200" dirty="0" smtClean="0"/>
          </a:p>
          <a:p>
            <a:r>
              <a:rPr lang="en-US" sz="3200" dirty="0" smtClean="0"/>
              <a:t>Overview of the key actors and their priorities and strategies within the field of education in fragile situations.</a:t>
            </a:r>
          </a:p>
          <a:p>
            <a:pPr>
              <a:buNone/>
            </a:pPr>
            <a:endParaRPr lang="en-US" sz="3200" dirty="0" smtClean="0"/>
          </a:p>
          <a:p>
            <a:r>
              <a:rPr lang="en-US" sz="3200" dirty="0" smtClean="0"/>
              <a:t>Identification of best practices within the field of education in fragile situations</a:t>
            </a:r>
          </a:p>
          <a:p>
            <a:pPr>
              <a:buNone/>
            </a:pPr>
            <a:endParaRPr lang="en-GB" sz="3200" dirty="0" smtClean="0"/>
          </a:p>
          <a:p>
            <a:r>
              <a:rPr lang="en-US" sz="3200" dirty="0" smtClean="0"/>
              <a:t>Analysis of Norway’s current work on education in fragile situations</a:t>
            </a:r>
            <a:r>
              <a:rPr lang="en-GB" sz="3200" dirty="0" smtClean="0"/>
              <a:t> </a:t>
            </a:r>
          </a:p>
          <a:p>
            <a:pPr>
              <a:buNone/>
            </a:pPr>
            <a:endParaRPr lang="en-GB" sz="3200" dirty="0" smtClean="0"/>
          </a:p>
          <a:p>
            <a:r>
              <a:rPr lang="en-US" sz="3200" dirty="0" smtClean="0"/>
              <a:t>Identify key issues that need to be addressed in order to strengthen education in fragile situations.</a:t>
            </a:r>
            <a:endParaRPr lang="en-GB"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Recommendations</a:t>
            </a:r>
            <a:endParaRPr lang="en-GB" dirty="0"/>
          </a:p>
        </p:txBody>
      </p:sp>
      <p:grpSp>
        <p:nvGrpSpPr>
          <p:cNvPr id="64" name="Group 63"/>
          <p:cNvGrpSpPr/>
          <p:nvPr/>
        </p:nvGrpSpPr>
        <p:grpSpPr>
          <a:xfrm>
            <a:off x="971600" y="1268761"/>
            <a:ext cx="6408714" cy="703657"/>
            <a:chOff x="971600" y="1268761"/>
            <a:chExt cx="6408714" cy="703657"/>
          </a:xfrm>
        </p:grpSpPr>
        <p:sp>
          <p:nvSpPr>
            <p:cNvPr id="47" name="Freeform 46"/>
            <p:cNvSpPr/>
            <p:nvPr/>
          </p:nvSpPr>
          <p:spPr>
            <a:xfrm rot="21600000">
              <a:off x="1547660" y="1271598"/>
              <a:ext cx="5832654" cy="700820"/>
            </a:xfrm>
            <a:custGeom>
              <a:avLst/>
              <a:gdLst>
                <a:gd name="connsiteX0" fmla="*/ 0 w 5832654"/>
                <a:gd name="connsiteY0" fmla="*/ 0 h 700818"/>
                <a:gd name="connsiteX1" fmla="*/ 5482245 w 5832654"/>
                <a:gd name="connsiteY1" fmla="*/ 0 h 700818"/>
                <a:gd name="connsiteX2" fmla="*/ 5832654 w 5832654"/>
                <a:gd name="connsiteY2" fmla="*/ 350409 h 700818"/>
                <a:gd name="connsiteX3" fmla="*/ 5482245 w 5832654"/>
                <a:gd name="connsiteY3" fmla="*/ 700818 h 700818"/>
                <a:gd name="connsiteX4" fmla="*/ 0 w 5832654"/>
                <a:gd name="connsiteY4" fmla="*/ 700818 h 700818"/>
                <a:gd name="connsiteX5" fmla="*/ 0 w 5832654"/>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2654" h="700818">
                  <a:moveTo>
                    <a:pt x="5832654" y="700817"/>
                  </a:moveTo>
                  <a:lnTo>
                    <a:pt x="350409" y="700817"/>
                  </a:lnTo>
                  <a:lnTo>
                    <a:pt x="0" y="350409"/>
                  </a:lnTo>
                  <a:lnTo>
                    <a:pt x="350409" y="1"/>
                  </a:lnTo>
                  <a:lnTo>
                    <a:pt x="5832654" y="1"/>
                  </a:lnTo>
                  <a:lnTo>
                    <a:pt x="5832654"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4771" rIns="120904" bIns="64771" numCol="1" spcCol="1270" anchor="ctr" anchorCtr="0">
              <a:noAutofit/>
            </a:bodyPr>
            <a:lstStyle/>
            <a:p>
              <a:pPr lvl="0" algn="ctr" defTabSz="755650" rtl="0">
                <a:lnSpc>
                  <a:spcPct val="90000"/>
                </a:lnSpc>
                <a:spcBef>
                  <a:spcPct val="0"/>
                </a:spcBef>
                <a:spcAft>
                  <a:spcPct val="35000"/>
                </a:spcAft>
              </a:pPr>
              <a:r>
                <a:rPr lang="en-GB" sz="1700" kern="1200" dirty="0" smtClean="0"/>
                <a:t>Make clearer agreements with multilaterals about education priorities in fragile situations </a:t>
              </a:r>
              <a:endParaRPr lang="en-GB" sz="1700" kern="1200" dirty="0"/>
            </a:p>
          </p:txBody>
        </p:sp>
        <p:sp>
          <p:nvSpPr>
            <p:cNvPr id="48" name="Oval 47"/>
            <p:cNvSpPr/>
            <p:nvPr/>
          </p:nvSpPr>
          <p:spPr>
            <a:xfrm>
              <a:off x="971600" y="1268761"/>
              <a:ext cx="576064" cy="576063"/>
            </a:xfrm>
            <a:prstGeom prst="ellipse">
              <a:avLst/>
            </a:prstGeom>
          </p:spPr>
          <p:style>
            <a:lnRef idx="0">
              <a:schemeClr val="lt2">
                <a:hueOff val="0"/>
                <a:satOff val="0"/>
                <a:lumOff val="0"/>
                <a:alphaOff val="0"/>
              </a:schemeClr>
            </a:lnRef>
            <a:fillRef idx="1">
              <a:schemeClr val="dk2">
                <a:tint val="50000"/>
                <a:hueOff val="0"/>
                <a:satOff val="0"/>
                <a:lumOff val="0"/>
                <a:alphaOff val="0"/>
              </a:schemeClr>
            </a:fillRef>
            <a:effectRef idx="3">
              <a:schemeClr val="dk2">
                <a:tint val="50000"/>
                <a:hueOff val="0"/>
                <a:satOff val="0"/>
                <a:lumOff val="0"/>
                <a:alphaOff val="0"/>
              </a:schemeClr>
            </a:effectRef>
            <a:fontRef idx="minor">
              <a:schemeClr val="lt2">
                <a:hueOff val="0"/>
                <a:satOff val="0"/>
                <a:lumOff val="0"/>
                <a:alphaOff val="0"/>
              </a:schemeClr>
            </a:fontRef>
          </p:style>
        </p:sp>
        <p:sp>
          <p:nvSpPr>
            <p:cNvPr id="5" name="TextBox 4"/>
            <p:cNvSpPr txBox="1"/>
            <p:nvPr/>
          </p:nvSpPr>
          <p:spPr>
            <a:xfrm>
              <a:off x="1115616" y="1340768"/>
              <a:ext cx="288032" cy="369332"/>
            </a:xfrm>
            <a:prstGeom prst="rect">
              <a:avLst/>
            </a:prstGeom>
            <a:noFill/>
          </p:spPr>
          <p:txBody>
            <a:bodyPr wrap="square" rtlCol="0">
              <a:spAutoFit/>
            </a:bodyPr>
            <a:lstStyle/>
            <a:p>
              <a:r>
                <a:rPr lang="en-GB" dirty="0" smtClean="0"/>
                <a:t>1</a:t>
              </a:r>
              <a:endParaRPr lang="en-GB" dirty="0"/>
            </a:p>
          </p:txBody>
        </p:sp>
      </p:grpSp>
      <p:grpSp>
        <p:nvGrpSpPr>
          <p:cNvPr id="66" name="Group 65"/>
          <p:cNvGrpSpPr/>
          <p:nvPr/>
        </p:nvGrpSpPr>
        <p:grpSpPr>
          <a:xfrm>
            <a:off x="899592" y="3068960"/>
            <a:ext cx="6513243" cy="723492"/>
            <a:chOff x="899592" y="3068960"/>
            <a:chExt cx="6513243" cy="723492"/>
          </a:xfrm>
        </p:grpSpPr>
        <p:sp>
          <p:nvSpPr>
            <p:cNvPr id="51" name="Freeform 50"/>
            <p:cNvSpPr/>
            <p:nvPr/>
          </p:nvSpPr>
          <p:spPr>
            <a:xfrm rot="21600000">
              <a:off x="1515139" y="3091633"/>
              <a:ext cx="5897696"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4771" rIns="120904" bIns="64770" numCol="1" spcCol="1270" anchor="ctr" anchorCtr="0">
              <a:noAutofit/>
            </a:bodyPr>
            <a:lstStyle/>
            <a:p>
              <a:pPr lvl="0" algn="ctr" defTabSz="755650" rtl="0">
                <a:lnSpc>
                  <a:spcPct val="90000"/>
                </a:lnSpc>
                <a:spcBef>
                  <a:spcPct val="0"/>
                </a:spcBef>
                <a:spcAft>
                  <a:spcPct val="35000"/>
                </a:spcAft>
              </a:pPr>
              <a:r>
                <a:rPr lang="en-GB" sz="1700" kern="1200" dirty="0" smtClean="0"/>
                <a:t>Encourage the allocation of more funds to the education of refugees and IDPs</a:t>
              </a:r>
              <a:endParaRPr lang="en-GB" sz="1700" kern="1200" dirty="0"/>
            </a:p>
          </p:txBody>
        </p:sp>
        <p:sp>
          <p:nvSpPr>
            <p:cNvPr id="52" name="Oval 51"/>
            <p:cNvSpPr/>
            <p:nvPr/>
          </p:nvSpPr>
          <p:spPr>
            <a:xfrm>
              <a:off x="899592" y="3068960"/>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59" name="TextBox 58"/>
            <p:cNvSpPr txBox="1"/>
            <p:nvPr/>
          </p:nvSpPr>
          <p:spPr>
            <a:xfrm>
              <a:off x="1115616" y="3212976"/>
              <a:ext cx="288032" cy="369332"/>
            </a:xfrm>
            <a:prstGeom prst="rect">
              <a:avLst/>
            </a:prstGeom>
            <a:noFill/>
          </p:spPr>
          <p:txBody>
            <a:bodyPr wrap="square" rtlCol="0">
              <a:spAutoFit/>
            </a:bodyPr>
            <a:lstStyle/>
            <a:p>
              <a:r>
                <a:rPr lang="en-GB" dirty="0" smtClean="0"/>
                <a:t>3</a:t>
              </a:r>
              <a:endParaRPr lang="en-GB" dirty="0"/>
            </a:p>
          </p:txBody>
        </p:sp>
      </p:grpSp>
      <p:grpSp>
        <p:nvGrpSpPr>
          <p:cNvPr id="65" name="Group 64"/>
          <p:cNvGrpSpPr/>
          <p:nvPr/>
        </p:nvGrpSpPr>
        <p:grpSpPr>
          <a:xfrm>
            <a:off x="899592" y="2181615"/>
            <a:ext cx="6513243" cy="724065"/>
            <a:chOff x="899592" y="2181615"/>
            <a:chExt cx="6513243" cy="724065"/>
          </a:xfrm>
        </p:grpSpPr>
        <p:sp>
          <p:nvSpPr>
            <p:cNvPr id="49" name="Freeform 48"/>
            <p:cNvSpPr/>
            <p:nvPr/>
          </p:nvSpPr>
          <p:spPr>
            <a:xfrm rot="21600000">
              <a:off x="1515139" y="2181615"/>
              <a:ext cx="5897696" cy="700820"/>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4771" rIns="120904" bIns="64771" numCol="1" spcCol="1270" anchor="ctr" anchorCtr="0">
              <a:noAutofit/>
            </a:bodyPr>
            <a:lstStyle/>
            <a:p>
              <a:pPr lvl="0" algn="ctr" defTabSz="755650" rtl="0">
                <a:lnSpc>
                  <a:spcPct val="90000"/>
                </a:lnSpc>
                <a:spcBef>
                  <a:spcPct val="0"/>
                </a:spcBef>
                <a:spcAft>
                  <a:spcPct val="35000"/>
                </a:spcAft>
              </a:pPr>
              <a:r>
                <a:rPr lang="en-GB" sz="1700" kern="1200" dirty="0" smtClean="0"/>
                <a:t>Ensure the amount of humanitarian aid                          to education meets a target of 4%</a:t>
              </a:r>
              <a:endParaRPr lang="en-GB" sz="1700" kern="1200" dirty="0"/>
            </a:p>
          </p:txBody>
        </p:sp>
        <p:sp>
          <p:nvSpPr>
            <p:cNvPr id="50" name="Oval 49"/>
            <p:cNvSpPr/>
            <p:nvPr/>
          </p:nvSpPr>
          <p:spPr>
            <a:xfrm>
              <a:off x="899592" y="2204862"/>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0" name="TextBox 59"/>
            <p:cNvSpPr txBox="1"/>
            <p:nvPr/>
          </p:nvSpPr>
          <p:spPr>
            <a:xfrm>
              <a:off x="1115616" y="2348880"/>
              <a:ext cx="288032" cy="369332"/>
            </a:xfrm>
            <a:prstGeom prst="rect">
              <a:avLst/>
            </a:prstGeom>
            <a:noFill/>
          </p:spPr>
          <p:txBody>
            <a:bodyPr wrap="square" rtlCol="0">
              <a:spAutoFit/>
            </a:bodyPr>
            <a:lstStyle/>
            <a:p>
              <a:r>
                <a:rPr lang="en-GB" dirty="0" smtClean="0"/>
                <a:t>2</a:t>
              </a:r>
              <a:endParaRPr lang="en-GB" dirty="0"/>
            </a:p>
          </p:txBody>
        </p:sp>
      </p:grpSp>
      <p:grpSp>
        <p:nvGrpSpPr>
          <p:cNvPr id="67" name="Group 66"/>
          <p:cNvGrpSpPr/>
          <p:nvPr/>
        </p:nvGrpSpPr>
        <p:grpSpPr>
          <a:xfrm>
            <a:off x="899592" y="4001650"/>
            <a:ext cx="6513243" cy="704232"/>
            <a:chOff x="899592" y="4001650"/>
            <a:chExt cx="6513243" cy="704232"/>
          </a:xfrm>
        </p:grpSpPr>
        <p:sp>
          <p:nvSpPr>
            <p:cNvPr id="53" name="Freeform 52"/>
            <p:cNvSpPr/>
            <p:nvPr/>
          </p:nvSpPr>
          <p:spPr>
            <a:xfrm rot="21600000">
              <a:off x="1515139" y="4001650"/>
              <a:ext cx="5897696"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0961" rIns="113792" bIns="60960" numCol="1" spcCol="1270" anchor="ctr" anchorCtr="0">
              <a:noAutofit/>
            </a:bodyPr>
            <a:lstStyle/>
            <a:p>
              <a:pPr lvl="0" algn="ctr" defTabSz="711200" rtl="0">
                <a:lnSpc>
                  <a:spcPct val="90000"/>
                </a:lnSpc>
                <a:spcBef>
                  <a:spcPct val="0"/>
                </a:spcBef>
                <a:spcAft>
                  <a:spcPct val="35000"/>
                </a:spcAft>
              </a:pPr>
              <a:r>
                <a:rPr lang="en-GB" sz="1600" kern="1200" dirty="0" smtClean="0"/>
                <a:t>Bridge the humanitarian – development gap                          in fragile and conflict affected situations</a:t>
              </a:r>
              <a:endParaRPr lang="en-GB" sz="1600" kern="1200" dirty="0"/>
            </a:p>
          </p:txBody>
        </p:sp>
        <p:sp>
          <p:nvSpPr>
            <p:cNvPr id="54" name="Oval 53"/>
            <p:cNvSpPr/>
            <p:nvPr/>
          </p:nvSpPr>
          <p:spPr>
            <a:xfrm>
              <a:off x="899592" y="4005064"/>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1" name="TextBox 60"/>
            <p:cNvSpPr txBox="1"/>
            <p:nvPr/>
          </p:nvSpPr>
          <p:spPr>
            <a:xfrm>
              <a:off x="1115616" y="4149080"/>
              <a:ext cx="288032" cy="369332"/>
            </a:xfrm>
            <a:prstGeom prst="rect">
              <a:avLst/>
            </a:prstGeom>
            <a:noFill/>
          </p:spPr>
          <p:txBody>
            <a:bodyPr wrap="square" rtlCol="0">
              <a:spAutoFit/>
            </a:bodyPr>
            <a:lstStyle/>
            <a:p>
              <a:r>
                <a:rPr lang="en-GB" dirty="0" smtClean="0"/>
                <a:t>4</a:t>
              </a:r>
              <a:endParaRPr lang="en-GB" dirty="0"/>
            </a:p>
          </p:txBody>
        </p:sp>
      </p:grpSp>
      <p:grpSp>
        <p:nvGrpSpPr>
          <p:cNvPr id="68" name="Group 67"/>
          <p:cNvGrpSpPr/>
          <p:nvPr/>
        </p:nvGrpSpPr>
        <p:grpSpPr>
          <a:xfrm>
            <a:off x="899592" y="4911668"/>
            <a:ext cx="6513244" cy="730316"/>
            <a:chOff x="899592" y="4911668"/>
            <a:chExt cx="6513244" cy="730316"/>
          </a:xfrm>
        </p:grpSpPr>
        <p:sp>
          <p:nvSpPr>
            <p:cNvPr id="55" name="Freeform 54"/>
            <p:cNvSpPr/>
            <p:nvPr/>
          </p:nvSpPr>
          <p:spPr>
            <a:xfrm rot="21600000">
              <a:off x="1515139" y="4911668"/>
              <a:ext cx="5897697"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0961" rIns="113793" bIns="60960" numCol="1" spcCol="1270" anchor="ctr" anchorCtr="0">
              <a:noAutofit/>
            </a:bodyPr>
            <a:lstStyle/>
            <a:p>
              <a:pPr lvl="0" algn="ctr" defTabSz="711200" rtl="0">
                <a:lnSpc>
                  <a:spcPct val="90000"/>
                </a:lnSpc>
                <a:spcBef>
                  <a:spcPct val="0"/>
                </a:spcBef>
                <a:spcAft>
                  <a:spcPct val="35000"/>
                </a:spcAft>
              </a:pPr>
              <a:r>
                <a:rPr lang="en-GB" sz="1600" kern="1200" dirty="0" smtClean="0"/>
                <a:t>Support the development of                                             conflict sensitive education plans </a:t>
              </a:r>
              <a:endParaRPr lang="en-GB" sz="1600" kern="1200" dirty="0"/>
            </a:p>
          </p:txBody>
        </p:sp>
        <p:sp>
          <p:nvSpPr>
            <p:cNvPr id="56" name="Oval 55"/>
            <p:cNvSpPr/>
            <p:nvPr/>
          </p:nvSpPr>
          <p:spPr>
            <a:xfrm>
              <a:off x="899592" y="4941166"/>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2" name="TextBox 61"/>
            <p:cNvSpPr txBox="1"/>
            <p:nvPr/>
          </p:nvSpPr>
          <p:spPr>
            <a:xfrm>
              <a:off x="1115616" y="5085184"/>
              <a:ext cx="288032" cy="369332"/>
            </a:xfrm>
            <a:prstGeom prst="rect">
              <a:avLst/>
            </a:prstGeom>
            <a:noFill/>
          </p:spPr>
          <p:txBody>
            <a:bodyPr wrap="square" rtlCol="0">
              <a:spAutoFit/>
            </a:bodyPr>
            <a:lstStyle/>
            <a:p>
              <a:r>
                <a:rPr lang="en-GB" dirty="0" smtClean="0"/>
                <a:t>5</a:t>
              </a:r>
              <a:endParaRPr lang="en-GB" dirty="0"/>
            </a:p>
          </p:txBody>
        </p:sp>
      </p:grpSp>
      <p:grpSp>
        <p:nvGrpSpPr>
          <p:cNvPr id="69" name="Group 68"/>
          <p:cNvGrpSpPr/>
          <p:nvPr/>
        </p:nvGrpSpPr>
        <p:grpSpPr>
          <a:xfrm>
            <a:off x="899592" y="5805266"/>
            <a:ext cx="6513244" cy="717238"/>
            <a:chOff x="899592" y="5805266"/>
            <a:chExt cx="6513244" cy="717238"/>
          </a:xfrm>
        </p:grpSpPr>
        <p:sp>
          <p:nvSpPr>
            <p:cNvPr id="57" name="Freeform 56"/>
            <p:cNvSpPr/>
            <p:nvPr/>
          </p:nvSpPr>
          <p:spPr>
            <a:xfrm rot="21600000">
              <a:off x="1515139" y="5821685"/>
              <a:ext cx="5897697"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0961" rIns="113793" bIns="60960" numCol="1" spcCol="1270" anchor="ctr" anchorCtr="0">
              <a:noAutofit/>
            </a:bodyPr>
            <a:lstStyle/>
            <a:p>
              <a:pPr lvl="0" algn="ctr" defTabSz="711200" rtl="0">
                <a:lnSpc>
                  <a:spcPct val="90000"/>
                </a:lnSpc>
                <a:spcBef>
                  <a:spcPct val="0"/>
                </a:spcBef>
                <a:spcAft>
                  <a:spcPct val="35000"/>
                </a:spcAft>
              </a:pPr>
              <a:r>
                <a:rPr lang="en-GB" sz="1600" kern="1200" dirty="0" smtClean="0"/>
                <a:t>Clarify Norway’s position on the                                            role of education in peacebuilding</a:t>
              </a:r>
              <a:endParaRPr lang="en-GB" sz="1600" kern="1200" dirty="0"/>
            </a:p>
          </p:txBody>
        </p:sp>
        <p:sp>
          <p:nvSpPr>
            <p:cNvPr id="58" name="Oval 57"/>
            <p:cNvSpPr/>
            <p:nvPr/>
          </p:nvSpPr>
          <p:spPr>
            <a:xfrm>
              <a:off x="899592" y="5805266"/>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3" name="TextBox 62"/>
            <p:cNvSpPr txBox="1"/>
            <p:nvPr/>
          </p:nvSpPr>
          <p:spPr>
            <a:xfrm>
              <a:off x="1115616" y="5949280"/>
              <a:ext cx="288032" cy="369332"/>
            </a:xfrm>
            <a:prstGeom prst="rect">
              <a:avLst/>
            </a:prstGeom>
            <a:noFill/>
          </p:spPr>
          <p:txBody>
            <a:bodyPr wrap="square" rtlCol="0">
              <a:spAutoFit/>
            </a:bodyPr>
            <a:lstStyle/>
            <a:p>
              <a:r>
                <a:rPr lang="en-GB" dirty="0" smtClean="0"/>
                <a:t>6</a:t>
              </a:r>
              <a:endParaRPr lang="en-GB" dirty="0"/>
            </a:p>
          </p:txBody>
        </p:sp>
      </p:grpSp>
    </p:spTree>
    <p:extLst>
      <p:ext uri="{BB962C8B-B14F-4D97-AF65-F5344CB8AC3E}">
        <p14:creationId xmlns:p14="http://schemas.microsoft.com/office/powerpoint/2010/main" val="256405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additive="base">
                                        <p:cTn id="7" dur="500" fill="hold"/>
                                        <p:tgtEl>
                                          <p:spTgt spid="64"/>
                                        </p:tgtEl>
                                        <p:attrNameLst>
                                          <p:attrName>ppt_x</p:attrName>
                                        </p:attrNameLst>
                                      </p:cBhvr>
                                      <p:tavLst>
                                        <p:tav tm="0">
                                          <p:val>
                                            <p:strVal val="1+#ppt_w/2"/>
                                          </p:val>
                                        </p:tav>
                                        <p:tav tm="100000">
                                          <p:val>
                                            <p:strVal val="#ppt_x"/>
                                          </p:val>
                                        </p:tav>
                                      </p:tavLst>
                                    </p:anim>
                                    <p:anim calcmode="lin" valueType="num">
                                      <p:cBhvr additive="base">
                                        <p:cTn id="8" dur="500" fill="hold"/>
                                        <p:tgtEl>
                                          <p:spTgt spid="6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5"/>
                                        </p:tgtEl>
                                        <p:attrNameLst>
                                          <p:attrName>style.visibility</p:attrName>
                                        </p:attrNameLst>
                                      </p:cBhvr>
                                      <p:to>
                                        <p:strVal val="visible"/>
                                      </p:to>
                                    </p:set>
                                    <p:anim calcmode="lin" valueType="num">
                                      <p:cBhvr additive="base">
                                        <p:cTn id="13" dur="500" fill="hold"/>
                                        <p:tgtEl>
                                          <p:spTgt spid="65"/>
                                        </p:tgtEl>
                                        <p:attrNameLst>
                                          <p:attrName>ppt_x</p:attrName>
                                        </p:attrNameLst>
                                      </p:cBhvr>
                                      <p:tavLst>
                                        <p:tav tm="0">
                                          <p:val>
                                            <p:strVal val="1+#ppt_w/2"/>
                                          </p:val>
                                        </p:tav>
                                        <p:tav tm="100000">
                                          <p:val>
                                            <p:strVal val="#ppt_x"/>
                                          </p:val>
                                        </p:tav>
                                      </p:tavLst>
                                    </p:anim>
                                    <p:anim calcmode="lin" valueType="num">
                                      <p:cBhvr additive="base">
                                        <p:cTn id="14" dur="500" fill="hold"/>
                                        <p:tgtEl>
                                          <p:spTgt spid="6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66"/>
                                        </p:tgtEl>
                                        <p:attrNameLst>
                                          <p:attrName>style.visibility</p:attrName>
                                        </p:attrNameLst>
                                      </p:cBhvr>
                                      <p:to>
                                        <p:strVal val="visible"/>
                                      </p:to>
                                    </p:set>
                                    <p:anim calcmode="lin" valueType="num">
                                      <p:cBhvr additive="base">
                                        <p:cTn id="19" dur="500" fill="hold"/>
                                        <p:tgtEl>
                                          <p:spTgt spid="66"/>
                                        </p:tgtEl>
                                        <p:attrNameLst>
                                          <p:attrName>ppt_x</p:attrName>
                                        </p:attrNameLst>
                                      </p:cBhvr>
                                      <p:tavLst>
                                        <p:tav tm="0">
                                          <p:val>
                                            <p:strVal val="1+#ppt_w/2"/>
                                          </p:val>
                                        </p:tav>
                                        <p:tav tm="100000">
                                          <p:val>
                                            <p:strVal val="#ppt_x"/>
                                          </p:val>
                                        </p:tav>
                                      </p:tavLst>
                                    </p:anim>
                                    <p:anim calcmode="lin" valueType="num">
                                      <p:cBhvr additive="base">
                                        <p:cTn id="20" dur="500" fill="hold"/>
                                        <p:tgtEl>
                                          <p:spTgt spid="6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67"/>
                                        </p:tgtEl>
                                        <p:attrNameLst>
                                          <p:attrName>style.visibility</p:attrName>
                                        </p:attrNameLst>
                                      </p:cBhvr>
                                      <p:to>
                                        <p:strVal val="visible"/>
                                      </p:to>
                                    </p:set>
                                    <p:anim calcmode="lin" valueType="num">
                                      <p:cBhvr additive="base">
                                        <p:cTn id="25" dur="500" fill="hold"/>
                                        <p:tgtEl>
                                          <p:spTgt spid="67"/>
                                        </p:tgtEl>
                                        <p:attrNameLst>
                                          <p:attrName>ppt_x</p:attrName>
                                        </p:attrNameLst>
                                      </p:cBhvr>
                                      <p:tavLst>
                                        <p:tav tm="0">
                                          <p:val>
                                            <p:strVal val="1+#ppt_w/2"/>
                                          </p:val>
                                        </p:tav>
                                        <p:tav tm="100000">
                                          <p:val>
                                            <p:strVal val="#ppt_x"/>
                                          </p:val>
                                        </p:tav>
                                      </p:tavLst>
                                    </p:anim>
                                    <p:anim calcmode="lin" valueType="num">
                                      <p:cBhvr additive="base">
                                        <p:cTn id="26" dur="500" fill="hold"/>
                                        <p:tgtEl>
                                          <p:spTgt spid="6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68"/>
                                        </p:tgtEl>
                                        <p:attrNameLst>
                                          <p:attrName>style.visibility</p:attrName>
                                        </p:attrNameLst>
                                      </p:cBhvr>
                                      <p:to>
                                        <p:strVal val="visible"/>
                                      </p:to>
                                    </p:set>
                                    <p:anim calcmode="lin" valueType="num">
                                      <p:cBhvr additive="base">
                                        <p:cTn id="31" dur="500" fill="hold"/>
                                        <p:tgtEl>
                                          <p:spTgt spid="68"/>
                                        </p:tgtEl>
                                        <p:attrNameLst>
                                          <p:attrName>ppt_x</p:attrName>
                                        </p:attrNameLst>
                                      </p:cBhvr>
                                      <p:tavLst>
                                        <p:tav tm="0">
                                          <p:val>
                                            <p:strVal val="1+#ppt_w/2"/>
                                          </p:val>
                                        </p:tav>
                                        <p:tav tm="100000">
                                          <p:val>
                                            <p:strVal val="#ppt_x"/>
                                          </p:val>
                                        </p:tav>
                                      </p:tavLst>
                                    </p:anim>
                                    <p:anim calcmode="lin" valueType="num">
                                      <p:cBhvr additive="base">
                                        <p:cTn id="32" dur="500" fill="hold"/>
                                        <p:tgtEl>
                                          <p:spTgt spid="6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69"/>
                                        </p:tgtEl>
                                        <p:attrNameLst>
                                          <p:attrName>style.visibility</p:attrName>
                                        </p:attrNameLst>
                                      </p:cBhvr>
                                      <p:to>
                                        <p:strVal val="visible"/>
                                      </p:to>
                                    </p:set>
                                    <p:anim calcmode="lin" valueType="num">
                                      <p:cBhvr additive="base">
                                        <p:cTn id="37" dur="500" fill="hold"/>
                                        <p:tgtEl>
                                          <p:spTgt spid="69"/>
                                        </p:tgtEl>
                                        <p:attrNameLst>
                                          <p:attrName>ppt_x</p:attrName>
                                        </p:attrNameLst>
                                      </p:cBhvr>
                                      <p:tavLst>
                                        <p:tav tm="0">
                                          <p:val>
                                            <p:strVal val="1+#ppt_w/2"/>
                                          </p:val>
                                        </p:tav>
                                        <p:tav tm="100000">
                                          <p:val>
                                            <p:strVal val="#ppt_x"/>
                                          </p:val>
                                        </p:tav>
                                      </p:tavLst>
                                    </p:anim>
                                    <p:anim calcmode="lin" valueType="num">
                                      <p:cBhvr additive="base">
                                        <p:cTn id="38" dur="500" fill="hold"/>
                                        <p:tgtEl>
                                          <p:spTgt spid="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Recommendations</a:t>
            </a:r>
            <a:endParaRPr lang="en-GB" dirty="0"/>
          </a:p>
        </p:txBody>
      </p:sp>
      <p:grpSp>
        <p:nvGrpSpPr>
          <p:cNvPr id="2" name="Group 63"/>
          <p:cNvGrpSpPr/>
          <p:nvPr/>
        </p:nvGrpSpPr>
        <p:grpSpPr>
          <a:xfrm>
            <a:off x="971600" y="1268761"/>
            <a:ext cx="6408714" cy="703657"/>
            <a:chOff x="971600" y="1268761"/>
            <a:chExt cx="6408714" cy="703657"/>
          </a:xfrm>
        </p:grpSpPr>
        <p:sp>
          <p:nvSpPr>
            <p:cNvPr id="47" name="Freeform 46"/>
            <p:cNvSpPr/>
            <p:nvPr/>
          </p:nvSpPr>
          <p:spPr>
            <a:xfrm rot="21600000">
              <a:off x="1547660" y="1271598"/>
              <a:ext cx="5832654" cy="700820"/>
            </a:xfrm>
            <a:custGeom>
              <a:avLst/>
              <a:gdLst>
                <a:gd name="connsiteX0" fmla="*/ 0 w 5832654"/>
                <a:gd name="connsiteY0" fmla="*/ 0 h 700818"/>
                <a:gd name="connsiteX1" fmla="*/ 5482245 w 5832654"/>
                <a:gd name="connsiteY1" fmla="*/ 0 h 700818"/>
                <a:gd name="connsiteX2" fmla="*/ 5832654 w 5832654"/>
                <a:gd name="connsiteY2" fmla="*/ 350409 h 700818"/>
                <a:gd name="connsiteX3" fmla="*/ 5482245 w 5832654"/>
                <a:gd name="connsiteY3" fmla="*/ 700818 h 700818"/>
                <a:gd name="connsiteX4" fmla="*/ 0 w 5832654"/>
                <a:gd name="connsiteY4" fmla="*/ 700818 h 700818"/>
                <a:gd name="connsiteX5" fmla="*/ 0 w 5832654"/>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32654" h="700818">
                  <a:moveTo>
                    <a:pt x="5832654" y="700817"/>
                  </a:moveTo>
                  <a:lnTo>
                    <a:pt x="350409" y="700817"/>
                  </a:lnTo>
                  <a:lnTo>
                    <a:pt x="0" y="350409"/>
                  </a:lnTo>
                  <a:lnTo>
                    <a:pt x="350409" y="1"/>
                  </a:lnTo>
                  <a:lnTo>
                    <a:pt x="5832654" y="1"/>
                  </a:lnTo>
                  <a:lnTo>
                    <a:pt x="5832654"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4771" rIns="120904" bIns="64771" numCol="1" spcCol="1270" anchor="ctr" anchorCtr="0">
              <a:noAutofit/>
            </a:bodyPr>
            <a:lstStyle/>
            <a:p>
              <a:pPr lvl="0" algn="ctr" defTabSz="755650">
                <a:lnSpc>
                  <a:spcPct val="90000"/>
                </a:lnSpc>
                <a:spcBef>
                  <a:spcPct val="0"/>
                </a:spcBef>
                <a:spcAft>
                  <a:spcPct val="35000"/>
                </a:spcAft>
              </a:pPr>
              <a:r>
                <a:rPr lang="en-GB" sz="1700" dirty="0" smtClean="0"/>
                <a:t>Continue funding the GMR and maintain a              focus on education inequalities in fragile situations</a:t>
              </a:r>
            </a:p>
          </p:txBody>
        </p:sp>
        <p:sp>
          <p:nvSpPr>
            <p:cNvPr id="48" name="Oval 47"/>
            <p:cNvSpPr/>
            <p:nvPr/>
          </p:nvSpPr>
          <p:spPr>
            <a:xfrm>
              <a:off x="971600" y="1268761"/>
              <a:ext cx="576064" cy="576063"/>
            </a:xfrm>
            <a:prstGeom prst="ellipse">
              <a:avLst/>
            </a:prstGeom>
          </p:spPr>
          <p:style>
            <a:lnRef idx="0">
              <a:schemeClr val="lt2">
                <a:hueOff val="0"/>
                <a:satOff val="0"/>
                <a:lumOff val="0"/>
                <a:alphaOff val="0"/>
              </a:schemeClr>
            </a:lnRef>
            <a:fillRef idx="1">
              <a:schemeClr val="dk2">
                <a:tint val="50000"/>
                <a:hueOff val="0"/>
                <a:satOff val="0"/>
                <a:lumOff val="0"/>
                <a:alphaOff val="0"/>
              </a:schemeClr>
            </a:fillRef>
            <a:effectRef idx="3">
              <a:schemeClr val="dk2">
                <a:tint val="50000"/>
                <a:hueOff val="0"/>
                <a:satOff val="0"/>
                <a:lumOff val="0"/>
                <a:alphaOff val="0"/>
              </a:schemeClr>
            </a:effectRef>
            <a:fontRef idx="minor">
              <a:schemeClr val="lt2">
                <a:hueOff val="0"/>
                <a:satOff val="0"/>
                <a:lumOff val="0"/>
                <a:alphaOff val="0"/>
              </a:schemeClr>
            </a:fontRef>
          </p:style>
        </p:sp>
        <p:sp>
          <p:nvSpPr>
            <p:cNvPr id="5" name="TextBox 4"/>
            <p:cNvSpPr txBox="1"/>
            <p:nvPr/>
          </p:nvSpPr>
          <p:spPr>
            <a:xfrm>
              <a:off x="1115616" y="1340768"/>
              <a:ext cx="288032" cy="369332"/>
            </a:xfrm>
            <a:prstGeom prst="rect">
              <a:avLst/>
            </a:prstGeom>
            <a:noFill/>
          </p:spPr>
          <p:txBody>
            <a:bodyPr wrap="square" rtlCol="0">
              <a:spAutoFit/>
            </a:bodyPr>
            <a:lstStyle/>
            <a:p>
              <a:r>
                <a:rPr lang="en-GB" dirty="0" smtClean="0"/>
                <a:t>7</a:t>
              </a:r>
              <a:endParaRPr lang="en-GB" dirty="0"/>
            </a:p>
          </p:txBody>
        </p:sp>
      </p:grpSp>
      <p:grpSp>
        <p:nvGrpSpPr>
          <p:cNvPr id="4" name="Group 65"/>
          <p:cNvGrpSpPr/>
          <p:nvPr/>
        </p:nvGrpSpPr>
        <p:grpSpPr>
          <a:xfrm>
            <a:off x="899592" y="3068960"/>
            <a:ext cx="6513243" cy="723492"/>
            <a:chOff x="899592" y="3068960"/>
            <a:chExt cx="6513243" cy="723492"/>
          </a:xfrm>
        </p:grpSpPr>
        <p:sp>
          <p:nvSpPr>
            <p:cNvPr id="51" name="Freeform 50"/>
            <p:cNvSpPr/>
            <p:nvPr/>
          </p:nvSpPr>
          <p:spPr>
            <a:xfrm rot="21600000">
              <a:off x="1515139" y="3091633"/>
              <a:ext cx="5897696"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4771" rIns="120904" bIns="64770" numCol="1" spcCol="1270" anchor="ctr" anchorCtr="0">
              <a:noAutofit/>
            </a:bodyPr>
            <a:lstStyle/>
            <a:p>
              <a:pPr lvl="0" algn="ctr" defTabSz="755650">
                <a:lnSpc>
                  <a:spcPct val="90000"/>
                </a:lnSpc>
                <a:spcBef>
                  <a:spcPct val="0"/>
                </a:spcBef>
                <a:spcAft>
                  <a:spcPct val="35000"/>
                </a:spcAft>
              </a:pPr>
              <a:r>
                <a:rPr lang="en-GB" sz="1700" dirty="0" smtClean="0"/>
                <a:t>Prioritise funding to support the achievement of Education for All in fragile situations</a:t>
              </a:r>
            </a:p>
          </p:txBody>
        </p:sp>
        <p:sp>
          <p:nvSpPr>
            <p:cNvPr id="52" name="Oval 51"/>
            <p:cNvSpPr/>
            <p:nvPr/>
          </p:nvSpPr>
          <p:spPr>
            <a:xfrm>
              <a:off x="899592" y="3068960"/>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59" name="TextBox 58"/>
            <p:cNvSpPr txBox="1"/>
            <p:nvPr/>
          </p:nvSpPr>
          <p:spPr>
            <a:xfrm>
              <a:off x="1115616" y="3212976"/>
              <a:ext cx="288032" cy="369332"/>
            </a:xfrm>
            <a:prstGeom prst="rect">
              <a:avLst/>
            </a:prstGeom>
            <a:noFill/>
          </p:spPr>
          <p:txBody>
            <a:bodyPr wrap="square" rtlCol="0">
              <a:spAutoFit/>
            </a:bodyPr>
            <a:lstStyle/>
            <a:p>
              <a:r>
                <a:rPr lang="en-GB" dirty="0" smtClean="0"/>
                <a:t>9</a:t>
              </a:r>
              <a:endParaRPr lang="en-GB" dirty="0"/>
            </a:p>
          </p:txBody>
        </p:sp>
      </p:grpSp>
      <p:grpSp>
        <p:nvGrpSpPr>
          <p:cNvPr id="6" name="Group 64"/>
          <p:cNvGrpSpPr/>
          <p:nvPr/>
        </p:nvGrpSpPr>
        <p:grpSpPr>
          <a:xfrm>
            <a:off x="899592" y="2181615"/>
            <a:ext cx="6513243" cy="724065"/>
            <a:chOff x="899592" y="2181615"/>
            <a:chExt cx="6513243" cy="724065"/>
          </a:xfrm>
        </p:grpSpPr>
        <p:sp>
          <p:nvSpPr>
            <p:cNvPr id="49" name="Freeform 48"/>
            <p:cNvSpPr/>
            <p:nvPr/>
          </p:nvSpPr>
          <p:spPr>
            <a:xfrm rot="21600000">
              <a:off x="1515139" y="2181615"/>
              <a:ext cx="5897696" cy="700820"/>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4771" rIns="120904" bIns="64771" numCol="1" spcCol="1270" anchor="ctr" anchorCtr="0">
              <a:noAutofit/>
            </a:bodyPr>
            <a:lstStyle/>
            <a:p>
              <a:pPr lvl="0" algn="ctr" defTabSz="755650">
                <a:lnSpc>
                  <a:spcPct val="90000"/>
                </a:lnSpc>
                <a:spcBef>
                  <a:spcPct val="0"/>
                </a:spcBef>
                <a:spcAft>
                  <a:spcPct val="35000"/>
                </a:spcAft>
              </a:pPr>
              <a:r>
                <a:rPr lang="en-GB" sz="1700" dirty="0" smtClean="0"/>
                <a:t>Clarify the added-value of channelling support  through governments in fragile situations </a:t>
              </a:r>
            </a:p>
          </p:txBody>
        </p:sp>
        <p:sp>
          <p:nvSpPr>
            <p:cNvPr id="50" name="Oval 49"/>
            <p:cNvSpPr/>
            <p:nvPr/>
          </p:nvSpPr>
          <p:spPr>
            <a:xfrm>
              <a:off x="899592" y="2204862"/>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0" name="TextBox 59"/>
            <p:cNvSpPr txBox="1"/>
            <p:nvPr/>
          </p:nvSpPr>
          <p:spPr>
            <a:xfrm>
              <a:off x="1115616" y="2348880"/>
              <a:ext cx="288032" cy="369332"/>
            </a:xfrm>
            <a:prstGeom prst="rect">
              <a:avLst/>
            </a:prstGeom>
            <a:noFill/>
          </p:spPr>
          <p:txBody>
            <a:bodyPr wrap="square" rtlCol="0">
              <a:spAutoFit/>
            </a:bodyPr>
            <a:lstStyle/>
            <a:p>
              <a:r>
                <a:rPr lang="en-GB" dirty="0" smtClean="0"/>
                <a:t>8</a:t>
              </a:r>
              <a:endParaRPr lang="en-GB" dirty="0"/>
            </a:p>
          </p:txBody>
        </p:sp>
      </p:grpSp>
      <p:grpSp>
        <p:nvGrpSpPr>
          <p:cNvPr id="7" name="Group 66"/>
          <p:cNvGrpSpPr/>
          <p:nvPr/>
        </p:nvGrpSpPr>
        <p:grpSpPr>
          <a:xfrm>
            <a:off x="899592" y="4001650"/>
            <a:ext cx="6513243" cy="704232"/>
            <a:chOff x="899592" y="4001650"/>
            <a:chExt cx="6513243" cy="704232"/>
          </a:xfrm>
        </p:grpSpPr>
        <p:sp>
          <p:nvSpPr>
            <p:cNvPr id="53" name="Freeform 52"/>
            <p:cNvSpPr/>
            <p:nvPr/>
          </p:nvSpPr>
          <p:spPr>
            <a:xfrm rot="21600000">
              <a:off x="1515139" y="4001650"/>
              <a:ext cx="5897696"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0961" rIns="113792" bIns="60960" numCol="1" spcCol="1270" anchor="ctr" anchorCtr="0">
              <a:noAutofit/>
            </a:bodyPr>
            <a:lstStyle/>
            <a:p>
              <a:pPr lvl="0" algn="ctr" defTabSz="711200">
                <a:lnSpc>
                  <a:spcPct val="90000"/>
                </a:lnSpc>
                <a:spcBef>
                  <a:spcPct val="0"/>
                </a:spcBef>
                <a:spcAft>
                  <a:spcPct val="35000"/>
                </a:spcAft>
              </a:pPr>
              <a:r>
                <a:rPr lang="en-GB" sz="1600" dirty="0" smtClean="0"/>
                <a:t>Channel more funding towards secondary education       and teacher quality in fragile situations</a:t>
              </a:r>
            </a:p>
          </p:txBody>
        </p:sp>
        <p:sp>
          <p:nvSpPr>
            <p:cNvPr id="54" name="Oval 53"/>
            <p:cNvSpPr/>
            <p:nvPr/>
          </p:nvSpPr>
          <p:spPr>
            <a:xfrm>
              <a:off x="899592" y="4005064"/>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1" name="TextBox 60"/>
            <p:cNvSpPr txBox="1"/>
            <p:nvPr/>
          </p:nvSpPr>
          <p:spPr>
            <a:xfrm>
              <a:off x="1043608" y="4149080"/>
              <a:ext cx="432048" cy="369332"/>
            </a:xfrm>
            <a:prstGeom prst="rect">
              <a:avLst/>
            </a:prstGeom>
            <a:noFill/>
          </p:spPr>
          <p:txBody>
            <a:bodyPr wrap="square" rtlCol="0">
              <a:spAutoFit/>
            </a:bodyPr>
            <a:lstStyle/>
            <a:p>
              <a:r>
                <a:rPr lang="en-GB" dirty="0" smtClean="0"/>
                <a:t>10</a:t>
              </a:r>
              <a:endParaRPr lang="en-GB" dirty="0"/>
            </a:p>
          </p:txBody>
        </p:sp>
      </p:grpSp>
      <p:grpSp>
        <p:nvGrpSpPr>
          <p:cNvPr id="8" name="Group 67"/>
          <p:cNvGrpSpPr/>
          <p:nvPr/>
        </p:nvGrpSpPr>
        <p:grpSpPr>
          <a:xfrm>
            <a:off x="899592" y="4911668"/>
            <a:ext cx="6513244" cy="730316"/>
            <a:chOff x="899592" y="4911668"/>
            <a:chExt cx="6513244" cy="730316"/>
          </a:xfrm>
        </p:grpSpPr>
        <p:sp>
          <p:nvSpPr>
            <p:cNvPr id="55" name="Freeform 54"/>
            <p:cNvSpPr/>
            <p:nvPr/>
          </p:nvSpPr>
          <p:spPr>
            <a:xfrm rot="21600000">
              <a:off x="1515139" y="4911668"/>
              <a:ext cx="5897697"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0961" rIns="113793" bIns="60960" numCol="1" spcCol="1270" anchor="ctr" anchorCtr="0">
              <a:noAutofit/>
            </a:bodyPr>
            <a:lstStyle/>
            <a:p>
              <a:pPr lvl="0" algn="ctr" defTabSz="711200">
                <a:lnSpc>
                  <a:spcPct val="90000"/>
                </a:lnSpc>
                <a:spcBef>
                  <a:spcPct val="0"/>
                </a:spcBef>
                <a:spcAft>
                  <a:spcPct val="35000"/>
                </a:spcAft>
              </a:pPr>
              <a:r>
                <a:rPr lang="en-GB" sz="1600" dirty="0" smtClean="0"/>
                <a:t>Increase funding to civil society organisations                     to work with youth in fragile situations</a:t>
              </a:r>
            </a:p>
          </p:txBody>
        </p:sp>
        <p:sp>
          <p:nvSpPr>
            <p:cNvPr id="56" name="Oval 55"/>
            <p:cNvSpPr/>
            <p:nvPr/>
          </p:nvSpPr>
          <p:spPr>
            <a:xfrm>
              <a:off x="899592" y="4941166"/>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2" name="TextBox 61"/>
            <p:cNvSpPr txBox="1"/>
            <p:nvPr/>
          </p:nvSpPr>
          <p:spPr>
            <a:xfrm>
              <a:off x="1043608" y="5085184"/>
              <a:ext cx="432048" cy="369332"/>
            </a:xfrm>
            <a:prstGeom prst="rect">
              <a:avLst/>
            </a:prstGeom>
            <a:noFill/>
          </p:spPr>
          <p:txBody>
            <a:bodyPr wrap="square" rtlCol="0">
              <a:spAutoFit/>
            </a:bodyPr>
            <a:lstStyle/>
            <a:p>
              <a:r>
                <a:rPr lang="en-GB" dirty="0" smtClean="0"/>
                <a:t>11</a:t>
              </a:r>
              <a:endParaRPr lang="en-GB" dirty="0"/>
            </a:p>
          </p:txBody>
        </p:sp>
      </p:grpSp>
      <p:grpSp>
        <p:nvGrpSpPr>
          <p:cNvPr id="9" name="Group 68"/>
          <p:cNvGrpSpPr/>
          <p:nvPr/>
        </p:nvGrpSpPr>
        <p:grpSpPr>
          <a:xfrm>
            <a:off x="899592" y="5805266"/>
            <a:ext cx="6513244" cy="717238"/>
            <a:chOff x="899592" y="5805266"/>
            <a:chExt cx="6513244" cy="717238"/>
          </a:xfrm>
        </p:grpSpPr>
        <p:sp>
          <p:nvSpPr>
            <p:cNvPr id="57" name="Freeform 56"/>
            <p:cNvSpPr/>
            <p:nvPr/>
          </p:nvSpPr>
          <p:spPr>
            <a:xfrm rot="21600000">
              <a:off x="1515139" y="5821685"/>
              <a:ext cx="5897697" cy="700819"/>
            </a:xfrm>
            <a:custGeom>
              <a:avLst/>
              <a:gdLst>
                <a:gd name="connsiteX0" fmla="*/ 0 w 5897696"/>
                <a:gd name="connsiteY0" fmla="*/ 0 h 700818"/>
                <a:gd name="connsiteX1" fmla="*/ 5547287 w 5897696"/>
                <a:gd name="connsiteY1" fmla="*/ 0 h 700818"/>
                <a:gd name="connsiteX2" fmla="*/ 5897696 w 5897696"/>
                <a:gd name="connsiteY2" fmla="*/ 350409 h 700818"/>
                <a:gd name="connsiteX3" fmla="*/ 5547287 w 5897696"/>
                <a:gd name="connsiteY3" fmla="*/ 700818 h 700818"/>
                <a:gd name="connsiteX4" fmla="*/ 0 w 5897696"/>
                <a:gd name="connsiteY4" fmla="*/ 700818 h 700818"/>
                <a:gd name="connsiteX5" fmla="*/ 0 w 5897696"/>
                <a:gd name="connsiteY5" fmla="*/ 0 h 70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897696" h="700818">
                  <a:moveTo>
                    <a:pt x="5897696" y="700817"/>
                  </a:moveTo>
                  <a:lnTo>
                    <a:pt x="350409" y="700817"/>
                  </a:lnTo>
                  <a:lnTo>
                    <a:pt x="0" y="350409"/>
                  </a:lnTo>
                  <a:lnTo>
                    <a:pt x="350409" y="1"/>
                  </a:lnTo>
                  <a:lnTo>
                    <a:pt x="5897696" y="1"/>
                  </a:lnTo>
                  <a:lnTo>
                    <a:pt x="5897696" y="700817"/>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484248" tIns="60961" rIns="113793" bIns="60960" numCol="1" spcCol="1270" anchor="ctr" anchorCtr="0">
              <a:noAutofit/>
            </a:bodyPr>
            <a:lstStyle/>
            <a:p>
              <a:pPr lvl="0" algn="ctr" defTabSz="711200">
                <a:lnSpc>
                  <a:spcPct val="90000"/>
                </a:lnSpc>
                <a:spcBef>
                  <a:spcPct val="0"/>
                </a:spcBef>
                <a:spcAft>
                  <a:spcPct val="35000"/>
                </a:spcAft>
              </a:pPr>
              <a:r>
                <a:rPr lang="en-GB" sz="1600" dirty="0" smtClean="0"/>
                <a:t>Introduce a marker that tags education                             more clearly in the monitoring system</a:t>
              </a:r>
            </a:p>
          </p:txBody>
        </p:sp>
        <p:sp>
          <p:nvSpPr>
            <p:cNvPr id="58" name="Oval 57"/>
            <p:cNvSpPr/>
            <p:nvPr/>
          </p:nvSpPr>
          <p:spPr>
            <a:xfrm>
              <a:off x="899592" y="5805266"/>
              <a:ext cx="700818" cy="700818"/>
            </a:xfrm>
            <a:prstGeom prst="ellipse">
              <a:avLst/>
            </a:prstGeom>
            <a:blipFill rotWithShape="0">
              <a:blip r:embed="rId2" cstate="print"/>
              <a:stretch>
                <a:fillRect/>
              </a:stretch>
            </a:blipFill>
          </p:spPr>
          <p:style>
            <a:lnRef idx="0">
              <a:schemeClr val="lt2">
                <a:hueOff val="0"/>
                <a:satOff val="0"/>
                <a:lumOff val="0"/>
                <a:alphaOff val="0"/>
              </a:schemeClr>
            </a:lnRef>
            <a:fillRef idx="1">
              <a:scrgbClr r="0" g="0" b="0"/>
            </a:fillRef>
            <a:effectRef idx="3">
              <a:schemeClr val="dk2">
                <a:tint val="50000"/>
                <a:hueOff val="0"/>
                <a:satOff val="0"/>
                <a:lumOff val="0"/>
                <a:alphaOff val="0"/>
              </a:schemeClr>
            </a:effectRef>
            <a:fontRef idx="minor">
              <a:schemeClr val="lt2">
                <a:hueOff val="0"/>
                <a:satOff val="0"/>
                <a:lumOff val="0"/>
                <a:alphaOff val="0"/>
              </a:schemeClr>
            </a:fontRef>
          </p:style>
        </p:sp>
        <p:sp>
          <p:nvSpPr>
            <p:cNvPr id="63" name="TextBox 62"/>
            <p:cNvSpPr txBox="1"/>
            <p:nvPr/>
          </p:nvSpPr>
          <p:spPr>
            <a:xfrm>
              <a:off x="1043608" y="5949280"/>
              <a:ext cx="432048" cy="369332"/>
            </a:xfrm>
            <a:prstGeom prst="rect">
              <a:avLst/>
            </a:prstGeom>
            <a:noFill/>
          </p:spPr>
          <p:txBody>
            <a:bodyPr wrap="square" rtlCol="0">
              <a:spAutoFit/>
            </a:bodyPr>
            <a:lstStyle/>
            <a:p>
              <a:r>
                <a:rPr lang="en-GB" dirty="0" smtClean="0"/>
                <a:t>12</a:t>
              </a:r>
              <a:endParaRPr lang="en-GB" dirty="0"/>
            </a:p>
          </p:txBody>
        </p:sp>
      </p:grpSp>
    </p:spTree>
    <p:extLst>
      <p:ext uri="{BB962C8B-B14F-4D97-AF65-F5344CB8AC3E}">
        <p14:creationId xmlns:p14="http://schemas.microsoft.com/office/powerpoint/2010/main" val="256405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1+#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1+#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GB" i="1" dirty="0"/>
          </a:p>
          <a:p>
            <a:endParaRPr lang="en-GB" i="1" dirty="0"/>
          </a:p>
        </p:txBody>
      </p:sp>
      <p:sp>
        <p:nvSpPr>
          <p:cNvPr id="3" name="Title 2"/>
          <p:cNvSpPr>
            <a:spLocks noGrp="1"/>
          </p:cNvSpPr>
          <p:nvPr>
            <p:ph type="ctrTitle"/>
          </p:nvPr>
        </p:nvSpPr>
        <p:spPr/>
        <p:txBody>
          <a:bodyPr/>
          <a:lstStyle/>
          <a:p>
            <a:pPr algn="ctr"/>
            <a:r>
              <a:rPr lang="en-GB" dirty="0" smtClean="0"/>
              <a:t>Thank you!</a:t>
            </a:r>
            <a:endParaRPr lang="en-GB" dirty="0"/>
          </a:p>
        </p:txBody>
      </p:sp>
      <p:sp>
        <p:nvSpPr>
          <p:cNvPr id="6" name="Text Placeholder 3"/>
          <p:cNvSpPr txBox="1">
            <a:spLocks/>
          </p:cNvSpPr>
          <p:nvPr/>
        </p:nvSpPr>
        <p:spPr>
          <a:xfrm>
            <a:off x="3851920" y="5805264"/>
            <a:ext cx="5040560" cy="369332"/>
          </a:xfrm>
          <a:prstGeom prst="rect">
            <a:avLst/>
          </a:prstGeom>
        </p:spPr>
        <p:txBody>
          <a:bodyPr vert="horz" wrap="square">
            <a:spAutoFit/>
          </a:bodyPr>
          <a:lstStyle>
            <a:lvl1pPr marL="0" indent="0" algn="l" rtl="0" eaLnBrk="1" latinLnBrk="0" hangingPunct="1">
              <a:spcBef>
                <a:spcPct val="20000"/>
              </a:spcBef>
              <a:buClr>
                <a:srgbClr val="00005E"/>
              </a:buClr>
              <a:buSzPct val="85000"/>
              <a:buFont typeface="Wingdings 2"/>
              <a:buNone/>
              <a:defRPr kumimoji="0" sz="1800" kern="1200">
                <a:solidFill>
                  <a:srgbClr val="91AECE"/>
                </a:solidFill>
                <a:latin typeface="+mn-lt"/>
                <a:ea typeface="+mn-ea"/>
                <a:cs typeface="Arial" pitchFamily="34" charset="0"/>
              </a:defRPr>
            </a:lvl1pPr>
            <a:lvl2pPr marL="548640" indent="-274320" algn="l" rtl="0" eaLnBrk="1" latinLnBrk="0" hangingPunct="1">
              <a:spcBef>
                <a:spcPct val="20000"/>
              </a:spcBef>
              <a:buClr>
                <a:srgbClr val="00005E"/>
              </a:buClr>
              <a:buSzPct val="70000"/>
              <a:buFont typeface="Arial" pitchFamily="34" charset="0"/>
              <a:buChar char="–"/>
              <a:defRPr kumimoji="0" sz="1800" kern="1200">
                <a:solidFill>
                  <a:srgbClr val="00005E"/>
                </a:solidFill>
                <a:latin typeface="Arial" pitchFamily="34" charset="0"/>
                <a:ea typeface="+mn-ea"/>
                <a:cs typeface="Arial" pitchFamily="34" charset="0"/>
              </a:defRPr>
            </a:lvl2pPr>
            <a:lvl3pPr marL="822960" indent="-228600" algn="l" rtl="0" eaLnBrk="1" latinLnBrk="0" hangingPunct="1">
              <a:spcBef>
                <a:spcPct val="20000"/>
              </a:spcBef>
              <a:buClr>
                <a:srgbClr val="00005E"/>
              </a:buClr>
              <a:buSzPct val="75000"/>
              <a:buFont typeface="Wingdings 2"/>
              <a:buChar char=""/>
              <a:defRPr kumimoji="0" sz="1800" kern="1200">
                <a:solidFill>
                  <a:srgbClr val="00005E"/>
                </a:solidFill>
                <a:latin typeface="Arial" pitchFamily="34" charset="0"/>
                <a:ea typeface="+mn-ea"/>
                <a:cs typeface="Arial" pitchFamily="34" charset="0"/>
              </a:defRPr>
            </a:lvl3pPr>
            <a:lvl4pPr marL="1097280" indent="-228600" algn="l" rtl="0" eaLnBrk="1" latinLnBrk="0" hangingPunct="1">
              <a:spcBef>
                <a:spcPct val="20000"/>
              </a:spcBef>
              <a:buClr>
                <a:srgbClr val="00005E"/>
              </a:buClr>
              <a:buSzPct val="70000"/>
              <a:buFont typeface="Wingdings"/>
              <a:buChar char=""/>
              <a:defRPr kumimoji="0" sz="1800" kern="1200">
                <a:solidFill>
                  <a:srgbClr val="00005E"/>
                </a:solidFill>
                <a:latin typeface="Arial" pitchFamily="34" charset="0"/>
                <a:ea typeface="+mn-ea"/>
                <a:cs typeface="Arial" pitchFamily="34" charset="0"/>
              </a:defRPr>
            </a:lvl4pPr>
            <a:lvl5pPr marL="1371600" indent="-228600" algn="l" rtl="0" eaLnBrk="1" latinLnBrk="0" hangingPunct="1">
              <a:spcBef>
                <a:spcPct val="20000"/>
              </a:spcBef>
              <a:buClr>
                <a:srgbClr val="00005E"/>
              </a:buClr>
              <a:buFontTx/>
              <a:buChar char="•"/>
              <a:defRPr kumimoji="0" sz="1800" kern="1200">
                <a:solidFill>
                  <a:srgbClr val="00005E"/>
                </a:solidFill>
                <a:latin typeface="Arial" pitchFamily="34" charset="0"/>
                <a:ea typeface="+mn-ea"/>
                <a:cs typeface="Arial"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en-GB" i="1" dirty="0"/>
          </a:p>
        </p:txBody>
      </p:sp>
      <p:sp>
        <p:nvSpPr>
          <p:cNvPr id="5" name="Text Placeholder 4"/>
          <p:cNvSpPr>
            <a:spLocks noGrp="1"/>
          </p:cNvSpPr>
          <p:nvPr>
            <p:ph type="body" sz="quarter" idx="10"/>
          </p:nvPr>
        </p:nvSpPr>
        <p:spPr/>
        <p:txBody>
          <a:bodyPr/>
          <a:lstStyle/>
          <a:p>
            <a:endParaRPr lang="en-GB" dirty="0"/>
          </a:p>
        </p:txBody>
      </p:sp>
    </p:spTree>
    <p:extLst>
      <p:ext uri="{BB962C8B-B14F-4D97-AF65-F5344CB8AC3E}">
        <p14:creationId xmlns:p14="http://schemas.microsoft.com/office/powerpoint/2010/main" val="2463605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Fragility: a contested concept</a:t>
            </a:r>
          </a:p>
        </p:txBody>
      </p:sp>
      <p:graphicFrame>
        <p:nvGraphicFramePr>
          <p:cNvPr id="4" name="Content Placeholder 3"/>
          <p:cNvGraphicFramePr>
            <a:graphicFrameLocks noGrp="1"/>
          </p:cNvGraphicFramePr>
          <p:nvPr>
            <p:ph idx="1"/>
          </p:nvPr>
        </p:nvGraphicFramePr>
        <p:xfrm>
          <a:off x="827584" y="1340768"/>
          <a:ext cx="7272809" cy="42717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1268760"/>
            <a:ext cx="6840760" cy="4854672"/>
          </a:xfrm>
          <a:ln>
            <a:noFill/>
          </a:ln>
        </p:spPr>
        <p:txBody>
          <a:bodyPr/>
          <a:lstStyle/>
          <a:p>
            <a:endParaRPr lang="en-GB" b="1" dirty="0" smtClean="0"/>
          </a:p>
          <a:p>
            <a:r>
              <a:rPr lang="en-GB" b="1" dirty="0" smtClean="0"/>
              <a:t>Norway’s Humanitarian Policy (2008-2013)</a:t>
            </a:r>
          </a:p>
          <a:p>
            <a:pPr>
              <a:buNone/>
            </a:pPr>
            <a:endParaRPr lang="en-GB" dirty="0" smtClean="0"/>
          </a:p>
          <a:p>
            <a:pPr>
              <a:buNone/>
            </a:pPr>
            <a:r>
              <a:rPr lang="en-GB" dirty="0" smtClean="0"/>
              <a:t>Plus three White Papers:</a:t>
            </a:r>
          </a:p>
          <a:p>
            <a:pPr>
              <a:buNone/>
            </a:pPr>
            <a:endParaRPr lang="en-GB" dirty="0" smtClean="0"/>
          </a:p>
          <a:p>
            <a:r>
              <a:rPr lang="en-GB" b="1" dirty="0" smtClean="0"/>
              <a:t>Climate, Conflict and Capital (2008-2009)</a:t>
            </a:r>
          </a:p>
          <a:p>
            <a:pPr>
              <a:buNone/>
            </a:pPr>
            <a:endParaRPr lang="en-GB" dirty="0" smtClean="0"/>
          </a:p>
          <a:p>
            <a:r>
              <a:rPr lang="en-GB" b="1" dirty="0" smtClean="0"/>
              <a:t>Norway and the United Nations: Common Future, Common Solutions (2011-2012)</a:t>
            </a:r>
          </a:p>
          <a:p>
            <a:pPr>
              <a:buNone/>
            </a:pPr>
            <a:endParaRPr lang="en-GB" dirty="0" smtClean="0"/>
          </a:p>
          <a:p>
            <a:r>
              <a:rPr lang="en-GB" b="1" dirty="0" smtClean="0"/>
              <a:t>Sharing for Prosperity: Promoting democracy, fair distribution and growth in development policy (2012-2013)</a:t>
            </a:r>
            <a:endParaRPr lang="en-GB" dirty="0" smtClean="0"/>
          </a:p>
          <a:p>
            <a:pPr>
              <a:buNone/>
            </a:pPr>
            <a:endParaRPr lang="en-GB" dirty="0"/>
          </a:p>
        </p:txBody>
      </p:sp>
      <p:sp>
        <p:nvSpPr>
          <p:cNvPr id="3" name="Title 2"/>
          <p:cNvSpPr>
            <a:spLocks noGrp="1"/>
          </p:cNvSpPr>
          <p:nvPr>
            <p:ph type="title"/>
          </p:nvPr>
        </p:nvSpPr>
        <p:spPr/>
        <p:txBody>
          <a:bodyPr/>
          <a:lstStyle/>
          <a:p>
            <a:r>
              <a:rPr lang="en-GB" dirty="0" smtClean="0"/>
              <a:t>Norway’s Policy Framework</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Norway’s Strategy: main implications</a:t>
            </a:r>
          </a:p>
        </p:txBody>
      </p:sp>
      <p:sp>
        <p:nvSpPr>
          <p:cNvPr id="8195" name="Content Placeholder 2"/>
          <p:cNvSpPr>
            <a:spLocks noGrp="1"/>
          </p:cNvSpPr>
          <p:nvPr>
            <p:ph idx="1"/>
          </p:nvPr>
        </p:nvSpPr>
        <p:spPr>
          <a:xfrm>
            <a:off x="755576" y="1340768"/>
            <a:ext cx="7689925" cy="4550445"/>
          </a:xfrm>
          <a:ln>
            <a:noFill/>
          </a:ln>
        </p:spPr>
        <p:txBody>
          <a:bodyPr>
            <a:normAutofit fontScale="92500" lnSpcReduction="20000"/>
          </a:bodyPr>
          <a:lstStyle/>
          <a:p>
            <a:pPr>
              <a:buFont typeface="Arial" charset="0"/>
              <a:buChar char="•"/>
            </a:pPr>
            <a:r>
              <a:rPr lang="en-GB" sz="2200" dirty="0" smtClean="0"/>
              <a:t>Education should be prioritised in humanitarian assistance.</a:t>
            </a:r>
          </a:p>
          <a:p>
            <a:pPr>
              <a:buNone/>
            </a:pPr>
            <a:endParaRPr lang="en-GB" sz="2200" dirty="0" smtClean="0"/>
          </a:p>
          <a:p>
            <a:pPr>
              <a:buFont typeface="Arial" charset="0"/>
              <a:buChar char="•"/>
            </a:pPr>
            <a:r>
              <a:rPr lang="en-GB" sz="2200" dirty="0" smtClean="0"/>
              <a:t>Norwegian aid to education is primarily channelled through multilateral organisations.</a:t>
            </a:r>
          </a:p>
          <a:p>
            <a:pPr>
              <a:buNone/>
            </a:pPr>
            <a:endParaRPr lang="en-GB" sz="2200" dirty="0" smtClean="0"/>
          </a:p>
          <a:p>
            <a:pPr>
              <a:buFont typeface="Arial" charset="0"/>
              <a:buChar char="•"/>
            </a:pPr>
            <a:r>
              <a:rPr lang="en-GB" sz="2200" dirty="0" smtClean="0"/>
              <a:t>Norway will move issues of significant political priority higher up on the agenda by providing funding to, and participating actively on, the governing boards of multilateral organisations.</a:t>
            </a:r>
          </a:p>
          <a:p>
            <a:pPr>
              <a:buNone/>
            </a:pPr>
            <a:endParaRPr lang="en-GB" sz="2200" dirty="0" smtClean="0"/>
          </a:p>
          <a:p>
            <a:pPr>
              <a:buFont typeface="Arial" charset="0"/>
              <a:buChar char="•"/>
            </a:pPr>
            <a:r>
              <a:rPr lang="en-GB" sz="2200" dirty="0" smtClean="0"/>
              <a:t>In countries that are able to demonstrate priority to the education sector, Norway’s Policy is to integrate funding for education into general budget support.</a:t>
            </a:r>
          </a:p>
          <a:p>
            <a:pPr>
              <a:buNone/>
            </a:pPr>
            <a:endParaRPr lang="en-GB" sz="2200" dirty="0" smtClean="0"/>
          </a:p>
          <a:p>
            <a:pPr>
              <a:buFont typeface="Arial" charset="0"/>
              <a:buChar char="•"/>
            </a:pPr>
            <a:r>
              <a:rPr lang="en-GB" sz="2200" dirty="0" smtClean="0"/>
              <a:t>Education should be explicitly linked to efforts to increase equitable distribution and growth. </a:t>
            </a:r>
          </a:p>
          <a:p>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ln>
            <a:noFill/>
          </a:ln>
        </p:spPr>
        <p:txBody>
          <a:bodyPr/>
          <a:lstStyle/>
          <a:p>
            <a:pPr lvl="0"/>
            <a:endParaRPr lang="en-GB" sz="2000" dirty="0" smtClean="0"/>
          </a:p>
          <a:p>
            <a:pPr lvl="0"/>
            <a:r>
              <a:rPr lang="en-GB" sz="2000" dirty="0" smtClean="0"/>
              <a:t>Take a global leadership role in the field of Education for All.</a:t>
            </a:r>
          </a:p>
          <a:p>
            <a:pPr lvl="0">
              <a:buNone/>
            </a:pPr>
            <a:endParaRPr lang="en-GB" sz="2000" dirty="0" smtClean="0"/>
          </a:p>
          <a:p>
            <a:pPr lvl="0"/>
            <a:r>
              <a:rPr lang="en-GB" sz="2000" dirty="0" smtClean="0"/>
              <a:t>Further develop Norwegian efforts in global health, particularly health of women and children.</a:t>
            </a:r>
          </a:p>
          <a:p>
            <a:pPr lvl="0">
              <a:buNone/>
            </a:pPr>
            <a:endParaRPr lang="en-GB" sz="2000" dirty="0" smtClean="0"/>
          </a:p>
          <a:p>
            <a:pPr lvl="0"/>
            <a:r>
              <a:rPr lang="en-GB" sz="2000" dirty="0" smtClean="0"/>
              <a:t>Prioritise thematic areas such as human rights, poverty reduction, development of civil society and good governance, as well as humanitarian aid.</a:t>
            </a:r>
          </a:p>
          <a:p>
            <a:pPr lvl="0">
              <a:buNone/>
            </a:pPr>
            <a:endParaRPr lang="en-GB" sz="2000" dirty="0" smtClean="0"/>
          </a:p>
          <a:p>
            <a:pPr lvl="0"/>
            <a:r>
              <a:rPr lang="en-GB" sz="2000" dirty="0" smtClean="0"/>
              <a:t>Priority will be given to girl’s education in poor countries.</a:t>
            </a:r>
          </a:p>
          <a:p>
            <a:pPr>
              <a:buNone/>
            </a:pPr>
            <a:endParaRPr lang="en-GB" dirty="0"/>
          </a:p>
        </p:txBody>
      </p:sp>
      <p:sp>
        <p:nvSpPr>
          <p:cNvPr id="3" name="Title 2"/>
          <p:cNvSpPr>
            <a:spLocks noGrp="1"/>
          </p:cNvSpPr>
          <p:nvPr>
            <p:ph type="title"/>
          </p:nvPr>
        </p:nvSpPr>
        <p:spPr/>
        <p:txBody>
          <a:bodyPr/>
          <a:lstStyle/>
          <a:p>
            <a:r>
              <a:rPr lang="en-GB" dirty="0" smtClean="0"/>
              <a:t>Norway’s New Coalition Government</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67544" y="1628800"/>
          <a:ext cx="8064894" cy="3240360"/>
        </p:xfrm>
        <a:graphic>
          <a:graphicData uri="http://schemas.openxmlformats.org/drawingml/2006/table">
            <a:tbl>
              <a:tblPr firstRow="1" bandRow="1">
                <a:tableStyleId>{F5AB1C69-6EDB-4FF4-983F-18BD219EF322}</a:tableStyleId>
              </a:tblPr>
              <a:tblGrid>
                <a:gridCol w="2688298"/>
                <a:gridCol w="2688298"/>
                <a:gridCol w="2688298"/>
              </a:tblGrid>
              <a:tr h="807895">
                <a:tc>
                  <a:txBody>
                    <a:bodyPr/>
                    <a:lstStyle/>
                    <a:p>
                      <a:endParaRPr lang="en-GB" sz="1600" dirty="0">
                        <a:latin typeface="Calibri" pitchFamily="34" charset="0"/>
                      </a:endParaRPr>
                    </a:p>
                  </a:txBody>
                  <a:tcPr/>
                </a:tc>
                <a:tc>
                  <a:txBody>
                    <a:bodyPr/>
                    <a:lstStyle/>
                    <a:p>
                      <a:pPr algn="ctr"/>
                      <a:r>
                        <a:rPr lang="en-GB" sz="2000" dirty="0" smtClean="0"/>
                        <a:t>Humanitarian </a:t>
                      </a:r>
                    </a:p>
                    <a:p>
                      <a:pPr algn="ctr"/>
                      <a:r>
                        <a:rPr lang="en-GB" sz="2000" dirty="0" smtClean="0"/>
                        <a:t>Aid</a:t>
                      </a:r>
                      <a:endParaRPr lang="en-GB" sz="2000" dirty="0">
                        <a:latin typeface="Calibri" pitchFamily="34" charset="0"/>
                      </a:endParaRPr>
                    </a:p>
                  </a:txBody>
                  <a:tcPr/>
                </a:tc>
                <a:tc>
                  <a:txBody>
                    <a:bodyPr/>
                    <a:lstStyle/>
                    <a:p>
                      <a:pPr algn="ctr"/>
                      <a:r>
                        <a:rPr lang="en-GB" sz="2000" dirty="0" smtClean="0"/>
                        <a:t>Total </a:t>
                      </a:r>
                    </a:p>
                    <a:p>
                      <a:pPr algn="ctr"/>
                      <a:r>
                        <a:rPr lang="en-GB" sz="2000" dirty="0" smtClean="0"/>
                        <a:t>ODA</a:t>
                      </a:r>
                      <a:endParaRPr lang="en-GB" sz="2000" dirty="0">
                        <a:latin typeface="Calibri" pitchFamily="34" charset="0"/>
                      </a:endParaRPr>
                    </a:p>
                  </a:txBody>
                  <a:tcPr/>
                </a:tc>
              </a:tr>
              <a:tr h="667391">
                <a:tc>
                  <a:txBody>
                    <a:bodyPr/>
                    <a:lstStyle/>
                    <a:p>
                      <a:endParaRPr lang="en-GB" sz="1600" dirty="0">
                        <a:latin typeface="Calibri" pitchFamily="34" charset="0"/>
                      </a:endParaRPr>
                    </a:p>
                  </a:txBody>
                  <a:tcPr/>
                </a:tc>
                <a:tc>
                  <a:txBody>
                    <a:bodyPr/>
                    <a:lstStyle/>
                    <a:p>
                      <a:r>
                        <a:rPr lang="en-GB" sz="1600" dirty="0" smtClean="0"/>
                        <a:t>Chapters 163.70 and 163.71</a:t>
                      </a:r>
                      <a:endParaRPr lang="en-GB" sz="1600" b="1" i="1" dirty="0">
                        <a:solidFill>
                          <a:schemeClr val="accent1">
                            <a:lumMod val="50000"/>
                          </a:schemeClr>
                        </a:solidFill>
                        <a:latin typeface="Calibri" pitchFamily="34" charset="0"/>
                      </a:endParaRPr>
                    </a:p>
                  </a:txBody>
                  <a:tcPr/>
                </a:tc>
                <a:tc>
                  <a:txBody>
                    <a:bodyPr/>
                    <a:lstStyle/>
                    <a:p>
                      <a:pPr algn="ctr"/>
                      <a:r>
                        <a:rPr lang="en-GB" sz="1600" dirty="0" smtClean="0"/>
                        <a:t>All Aid</a:t>
                      </a:r>
                      <a:endParaRPr lang="en-GB" sz="1600" b="1" i="1" dirty="0">
                        <a:solidFill>
                          <a:schemeClr val="accent1">
                            <a:lumMod val="50000"/>
                          </a:schemeClr>
                        </a:solidFill>
                        <a:latin typeface="Calibri" pitchFamily="34" charset="0"/>
                      </a:endParaRPr>
                    </a:p>
                  </a:txBody>
                  <a:tcPr/>
                </a:tc>
              </a:tr>
              <a:tr h="566404">
                <a:tc>
                  <a:txBody>
                    <a:bodyPr/>
                    <a:lstStyle/>
                    <a:p>
                      <a:pPr>
                        <a:spcAft>
                          <a:spcPts val="0"/>
                        </a:spcAft>
                      </a:pPr>
                      <a:r>
                        <a:rPr lang="en-GB" sz="1800" dirty="0" smtClean="0"/>
                        <a:t>Total </a:t>
                      </a:r>
                      <a:r>
                        <a:rPr lang="en-GB" sz="1800" baseline="0" dirty="0" smtClean="0"/>
                        <a:t> Support</a:t>
                      </a:r>
                      <a:endParaRPr lang="en-GB" sz="1800" dirty="0">
                        <a:solidFill>
                          <a:schemeClr val="accent1">
                            <a:lumMod val="50000"/>
                          </a:schemeClr>
                        </a:solidFill>
                        <a:latin typeface="Calibri" pitchFamily="34" charset="0"/>
                        <a:ea typeface="Times New Roman"/>
                        <a:cs typeface="Times New Roman"/>
                      </a:endParaRPr>
                    </a:p>
                  </a:txBody>
                  <a:tcPr marL="68580" marR="68580" marT="0" marB="0"/>
                </a:tc>
                <a:tc>
                  <a:txBody>
                    <a:bodyPr/>
                    <a:lstStyle/>
                    <a:p>
                      <a:r>
                        <a:rPr lang="en-GB" sz="1800" dirty="0" smtClean="0"/>
                        <a:t>              8,426,726</a:t>
                      </a:r>
                      <a:endParaRPr lang="en-GB" sz="1800" b="1" dirty="0">
                        <a:solidFill>
                          <a:schemeClr val="accent1">
                            <a:lumMod val="50000"/>
                          </a:schemeClr>
                        </a:solidFill>
                        <a:latin typeface="Calibri" pitchFamily="34" charset="0"/>
                      </a:endParaRPr>
                    </a:p>
                  </a:txBody>
                  <a:tcPr/>
                </a:tc>
                <a:tc>
                  <a:txBody>
                    <a:bodyPr/>
                    <a:lstStyle/>
                    <a:p>
                      <a:r>
                        <a:rPr lang="en-GB" sz="1800" dirty="0" smtClean="0"/>
                        <a:t>             80,721,283</a:t>
                      </a:r>
                      <a:endParaRPr lang="en-GB" sz="1800" b="1" dirty="0">
                        <a:solidFill>
                          <a:schemeClr val="accent1">
                            <a:lumMod val="50000"/>
                          </a:schemeClr>
                        </a:solidFill>
                        <a:latin typeface="Calibri" pitchFamily="34" charset="0"/>
                      </a:endParaRPr>
                    </a:p>
                  </a:txBody>
                  <a:tcPr/>
                </a:tc>
              </a:tr>
              <a:tr h="566404">
                <a:tc>
                  <a:txBody>
                    <a:bodyPr/>
                    <a:lstStyle/>
                    <a:p>
                      <a:pPr>
                        <a:spcAft>
                          <a:spcPts val="0"/>
                        </a:spcAft>
                      </a:pPr>
                      <a:r>
                        <a:rPr lang="en-GB" sz="1800" dirty="0"/>
                        <a:t>Total to Education </a:t>
                      </a:r>
                      <a:endParaRPr lang="en-GB" sz="1800" dirty="0">
                        <a:solidFill>
                          <a:schemeClr val="accent1">
                            <a:lumMod val="50000"/>
                          </a:schemeClr>
                        </a:solidFill>
                        <a:latin typeface="Calibri" pitchFamily="34" charset="0"/>
                        <a:ea typeface="Times New Roman"/>
                        <a:cs typeface="Times New Roman"/>
                      </a:endParaRPr>
                    </a:p>
                  </a:txBody>
                  <a:tcPr marL="68580" marR="68580" marT="0" marB="0"/>
                </a:tc>
                <a:tc>
                  <a:txBody>
                    <a:bodyPr/>
                    <a:lstStyle/>
                    <a:p>
                      <a:r>
                        <a:rPr lang="en-GB" sz="1800" dirty="0" smtClean="0"/>
                        <a:t>                    85,354</a:t>
                      </a:r>
                      <a:endParaRPr lang="en-GB" sz="1800" b="1" dirty="0">
                        <a:solidFill>
                          <a:schemeClr val="accent1">
                            <a:lumMod val="50000"/>
                          </a:schemeClr>
                        </a:solidFill>
                        <a:latin typeface="Calibri" pitchFamily="34" charset="0"/>
                      </a:endParaRPr>
                    </a:p>
                  </a:txBody>
                  <a:tcPr/>
                </a:tc>
                <a:tc>
                  <a:txBody>
                    <a:bodyPr/>
                    <a:lstStyle/>
                    <a:p>
                      <a:pPr>
                        <a:tabLst>
                          <a:tab pos="1966913" algn="r"/>
                        </a:tabLst>
                      </a:pPr>
                      <a:r>
                        <a:rPr lang="en-GB" sz="1800" dirty="0" smtClean="0"/>
                        <a:t>                4,741,765</a:t>
                      </a:r>
                      <a:endParaRPr lang="en-GB" sz="1800" b="1" dirty="0">
                        <a:solidFill>
                          <a:schemeClr val="accent1">
                            <a:lumMod val="50000"/>
                          </a:schemeClr>
                        </a:solidFill>
                        <a:latin typeface="Calibri" pitchFamily="34" charset="0"/>
                      </a:endParaRPr>
                    </a:p>
                  </a:txBody>
                  <a:tcPr/>
                </a:tc>
              </a:tr>
              <a:tr h="632266">
                <a:tc>
                  <a:txBody>
                    <a:bodyPr/>
                    <a:lstStyle/>
                    <a:p>
                      <a:pPr>
                        <a:spcAft>
                          <a:spcPts val="0"/>
                        </a:spcAft>
                      </a:pPr>
                      <a:r>
                        <a:rPr lang="en-GB" sz="1800" dirty="0"/>
                        <a:t>Total to Education in Fragility</a:t>
                      </a:r>
                      <a:endParaRPr lang="en-GB" sz="1800" dirty="0">
                        <a:solidFill>
                          <a:schemeClr val="accent1">
                            <a:lumMod val="50000"/>
                          </a:schemeClr>
                        </a:solidFill>
                        <a:latin typeface="Calibri" pitchFamily="34" charset="0"/>
                        <a:ea typeface="Times New Roman"/>
                        <a:cs typeface="Times New Roman"/>
                      </a:endParaRPr>
                    </a:p>
                  </a:txBody>
                  <a:tcPr marL="68580" marR="68580" marT="0" marB="0"/>
                </a:tc>
                <a:tc>
                  <a:txBody>
                    <a:bodyPr/>
                    <a:lstStyle/>
                    <a:p>
                      <a:r>
                        <a:rPr lang="en-GB" sz="1800" dirty="0" smtClean="0"/>
                        <a:t>                    55,327</a:t>
                      </a:r>
                      <a:endParaRPr lang="en-GB" sz="1800" b="1" dirty="0">
                        <a:solidFill>
                          <a:schemeClr val="accent1">
                            <a:lumMod val="50000"/>
                          </a:schemeClr>
                        </a:solidFill>
                        <a:latin typeface="Calibri" pitchFamily="34" charset="0"/>
                      </a:endParaRPr>
                    </a:p>
                  </a:txBody>
                  <a:tcPr/>
                </a:tc>
                <a:tc>
                  <a:txBody>
                    <a:bodyPr/>
                    <a:lstStyle/>
                    <a:p>
                      <a:r>
                        <a:rPr lang="en-GB" sz="1800" dirty="0" smtClean="0"/>
                        <a:t>                1,284,193</a:t>
                      </a:r>
                      <a:endParaRPr lang="en-GB" sz="1800" b="1" dirty="0">
                        <a:solidFill>
                          <a:schemeClr val="accent1">
                            <a:lumMod val="50000"/>
                          </a:schemeClr>
                        </a:solidFill>
                        <a:latin typeface="Calibri" pitchFamily="34" charset="0"/>
                      </a:endParaRPr>
                    </a:p>
                  </a:txBody>
                  <a:tcPr/>
                </a:tc>
              </a:tr>
            </a:tbl>
          </a:graphicData>
        </a:graphic>
      </p:graphicFrame>
      <p:sp>
        <p:nvSpPr>
          <p:cNvPr id="5" name="Title 1"/>
          <p:cNvSpPr txBox="1">
            <a:spLocks/>
          </p:cNvSpPr>
          <p:nvPr/>
        </p:nvSpPr>
        <p:spPr>
          <a:xfrm>
            <a:off x="395536" y="980728"/>
            <a:ext cx="8606408" cy="504056"/>
          </a:xfrm>
          <a:prstGeom prst="rect">
            <a:avLst/>
          </a:prstGeom>
        </p:spPr>
        <p:txBody>
          <a:bodyPr vert="horz" anchor="ctr" anchorCtr="0">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400" b="0" i="0" u="none" strike="noStrike" kern="1200" cap="none" spc="0" normalizeH="0" baseline="0" noProof="0" dirty="0" smtClean="0">
                <a:ln>
                  <a:noFill/>
                </a:ln>
                <a:solidFill>
                  <a:srgbClr val="00005E"/>
                </a:solidFill>
                <a:effectLst/>
                <a:uLnTx/>
                <a:uFillTx/>
                <a:latin typeface="Arial" pitchFamily="34" charset="0"/>
                <a:ea typeface="+mj-ea"/>
                <a:cs typeface="Arial" pitchFamily="34" charset="0"/>
              </a:rPr>
              <a:t>Summary of Norwegian ODA 2010-2012, NOK 1000</a:t>
            </a:r>
          </a:p>
        </p:txBody>
      </p:sp>
      <p:sp>
        <p:nvSpPr>
          <p:cNvPr id="6" name="Title 5"/>
          <p:cNvSpPr>
            <a:spLocks noGrp="1"/>
          </p:cNvSpPr>
          <p:nvPr>
            <p:ph type="title"/>
          </p:nvPr>
        </p:nvSpPr>
        <p:spPr/>
        <p:txBody>
          <a:bodyPr/>
          <a:lstStyle/>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r>
              <a:rPr lang="en-GB" dirty="0" smtClean="0"/>
              <a:t>ODA to Education in Fragile Situations by Region 2010-2012</a:t>
            </a:r>
          </a:p>
        </p:txBody>
      </p:sp>
      <p:graphicFrame>
        <p:nvGraphicFramePr>
          <p:cNvPr id="5" name="Content Placeholder 4"/>
          <p:cNvGraphicFramePr>
            <a:graphicFrameLocks noGrp="1"/>
          </p:cNvGraphicFramePr>
          <p:nvPr>
            <p:ph idx="1"/>
          </p:nvPr>
        </p:nvGraphicFramePr>
        <p:xfrm>
          <a:off x="539552" y="1196752"/>
          <a:ext cx="7812879" cy="487650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3568" y="620688"/>
            <a:ext cx="7137400" cy="677863"/>
          </a:xfrm>
        </p:spPr>
        <p:txBody>
          <a:bodyPr>
            <a:noAutofit/>
          </a:bodyPr>
          <a:lstStyle/>
          <a:p>
            <a:r>
              <a:rPr lang="en-GB" dirty="0" smtClean="0"/>
              <a:t>Norwegian ODA to Education in Fragile Situations (NOK 1000), 2010-2012 </a:t>
            </a:r>
          </a:p>
        </p:txBody>
      </p:sp>
      <p:graphicFrame>
        <p:nvGraphicFramePr>
          <p:cNvPr id="4" name="Content Placeholder 3"/>
          <p:cNvGraphicFramePr>
            <a:graphicFrameLocks noGrp="1"/>
          </p:cNvGraphicFramePr>
          <p:nvPr>
            <p:ph idx="1"/>
          </p:nvPr>
        </p:nvGraphicFramePr>
        <p:xfrm>
          <a:off x="683568" y="1772816"/>
          <a:ext cx="7632849" cy="3845761"/>
        </p:xfrm>
        <a:graphic>
          <a:graphicData uri="http://schemas.openxmlformats.org/drawingml/2006/table">
            <a:tbl>
              <a:tblPr firstRow="1" bandRow="1">
                <a:tableStyleId>{F5AB1C69-6EDB-4FF4-983F-18BD219EF322}</a:tableStyleId>
              </a:tblPr>
              <a:tblGrid>
                <a:gridCol w="2182708"/>
                <a:gridCol w="2533148"/>
                <a:gridCol w="2916993"/>
              </a:tblGrid>
              <a:tr h="830215">
                <a:tc>
                  <a:txBody>
                    <a:bodyPr/>
                    <a:lstStyle/>
                    <a:p>
                      <a:endParaRPr lang="en-GB"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kern="1200" baseline="0" dirty="0" smtClean="0"/>
                        <a:t>ODA to Education 	</a:t>
                      </a:r>
                      <a:endParaRPr lang="en-GB" sz="1800" b="1" kern="1200" baseline="0" dirty="0" smtClean="0">
                        <a:solidFill>
                          <a:schemeClr val="lt1"/>
                        </a:solidFill>
                        <a:latin typeface="+mn-lt"/>
                        <a:ea typeface="+mn-ea"/>
                        <a:cs typeface="+mn-cs"/>
                      </a:endParaRPr>
                    </a:p>
                  </a:txBody>
                  <a:tcPr/>
                </a:tc>
                <a:tc>
                  <a:txBody>
                    <a:bodyPr/>
                    <a:lstStyle/>
                    <a:p>
                      <a:pPr algn="ctr"/>
                      <a:r>
                        <a:rPr lang="en-GB" sz="1800" kern="1200" baseline="0" dirty="0" smtClean="0"/>
                        <a:t>ODA to Education in </a:t>
                      </a:r>
                    </a:p>
                    <a:p>
                      <a:pPr algn="ctr"/>
                      <a:r>
                        <a:rPr lang="en-GB" sz="1800" kern="1200" baseline="0" dirty="0" smtClean="0"/>
                        <a:t>Fragile Situations </a:t>
                      </a:r>
                      <a:endParaRPr lang="en-GB" sz="1800" b="1" kern="1200" baseline="0" dirty="0" smtClean="0">
                        <a:solidFill>
                          <a:schemeClr val="lt1"/>
                        </a:solidFill>
                        <a:latin typeface="+mn-lt"/>
                        <a:ea typeface="+mn-ea"/>
                        <a:cs typeface="+mn-cs"/>
                      </a:endParaRPr>
                    </a:p>
                  </a:txBody>
                  <a:tcPr/>
                </a:tc>
              </a:tr>
              <a:tr h="4952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Multilaterals </a:t>
                      </a:r>
                      <a:endParaRPr lang="en-GB" sz="1800" b="1" kern="1200" baseline="0" dirty="0" smtClean="0">
                        <a:solidFill>
                          <a:schemeClr val="dk1"/>
                        </a:solidFill>
                        <a:latin typeface="Calibri" pitchFamily="34" charset="0"/>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kern="1200" baseline="0" dirty="0" smtClean="0"/>
                    </a:p>
                  </a:txBody>
                  <a:tcP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2,511,945	</a:t>
                      </a:r>
                      <a:endParaRPr lang="en-GB" sz="1800" kern="1200" baseline="0" dirty="0" smtClean="0">
                        <a:solidFill>
                          <a:schemeClr val="dk1"/>
                        </a:solidFill>
                        <a:latin typeface="Calibri" pitchFamily="34" charset="0"/>
                        <a:ea typeface="+mn-ea"/>
                        <a:cs typeface="Calibri" pitchFamily="34" charset="0"/>
                      </a:endParaRPr>
                    </a:p>
                  </a:txBody>
                  <a:tcP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114,577 </a:t>
                      </a:r>
                      <a:endParaRPr lang="en-GB" sz="1800" kern="1200" baseline="0" dirty="0" smtClean="0">
                        <a:solidFill>
                          <a:schemeClr val="dk1"/>
                        </a:solidFill>
                        <a:latin typeface="Calibri" pitchFamily="34" charset="0"/>
                        <a:ea typeface="+mn-ea"/>
                        <a:cs typeface="Calibri" pitchFamily="34" charset="0"/>
                      </a:endParaRPr>
                    </a:p>
                  </a:txBody>
                  <a:tcPr>
                    <a:solidFill>
                      <a:srgbClr val="00B0F0"/>
                    </a:solidFill>
                  </a:tcPr>
                </a:tc>
              </a:tr>
              <a:tr h="730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Support to Governments 	</a:t>
                      </a:r>
                      <a:endParaRPr lang="en-GB" sz="1800" b="1" kern="1200" baseline="0" dirty="0" smtClean="0">
                        <a:solidFill>
                          <a:schemeClr val="dk1"/>
                        </a:solidFill>
                        <a:latin typeface="Calibri" pitchFamily="34" charset="0"/>
                        <a:ea typeface="+mn-ea"/>
                        <a:cs typeface="Calibri" pitchFamily="34" charset="0"/>
                      </a:endParaRPr>
                    </a:p>
                  </a:txBody>
                  <a:tcPr>
                    <a:solidFill>
                      <a:srgbClr val="92D050"/>
                    </a:solidFill>
                  </a:tcPr>
                </a:tc>
                <a:tc>
                  <a:txBody>
                    <a:bodyPr/>
                    <a:lstStyle/>
                    <a:p>
                      <a:pPr algn="l"/>
                      <a:r>
                        <a:rPr lang="en-GB" sz="1800" baseline="0" dirty="0" smtClean="0"/>
                        <a:t>                369,793 	</a:t>
                      </a:r>
                      <a:endParaRPr lang="en-GB" sz="1800" baseline="0" dirty="0" smtClean="0">
                        <a:solidFill>
                          <a:srgbClr val="000000"/>
                        </a:solidFill>
                        <a:latin typeface="Calibri" pitchFamily="34" charset="0"/>
                        <a:cs typeface="Calibri" pitchFamily="34" charset="0"/>
                      </a:endParaRPr>
                    </a:p>
                  </a:txBody>
                  <a:tcPr>
                    <a:solidFill>
                      <a:srgbClr val="92D050"/>
                    </a:solidFill>
                  </a:tcPr>
                </a:tc>
                <a:tc>
                  <a:txBody>
                    <a:bodyPr/>
                    <a:lstStyle/>
                    <a:p>
                      <a:pPr algn="l"/>
                      <a:r>
                        <a:rPr lang="en-GB" sz="1800" baseline="0" dirty="0" smtClean="0"/>
                        <a:t>                 316,942 	</a:t>
                      </a:r>
                      <a:endParaRPr lang="en-GB" sz="1800" baseline="0" dirty="0" smtClean="0">
                        <a:solidFill>
                          <a:srgbClr val="000000"/>
                        </a:solidFill>
                        <a:latin typeface="Calibri" pitchFamily="34" charset="0"/>
                        <a:cs typeface="Calibri" pitchFamily="34" charset="0"/>
                      </a:endParaRPr>
                    </a:p>
                  </a:txBody>
                  <a:tcPr>
                    <a:solidFill>
                      <a:srgbClr val="92D050"/>
                    </a:solidFill>
                  </a:tcPr>
                </a:tc>
              </a:tr>
              <a:tr h="730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Civil Society Organisations 	</a:t>
                      </a:r>
                      <a:endParaRPr lang="en-GB" sz="1800" b="1" kern="1200" baseline="0" dirty="0" smtClean="0">
                        <a:solidFill>
                          <a:schemeClr val="dk1"/>
                        </a:solidFill>
                        <a:latin typeface="Calibri" pitchFamily="34" charset="0"/>
                        <a:ea typeface="+mn-ea"/>
                        <a:cs typeface="Calibri" pitchFamily="34" charset="0"/>
                      </a:endParaRP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1,084,429 	</a:t>
                      </a:r>
                    </a:p>
                    <a:p>
                      <a:pPr algn="l"/>
                      <a:endParaRPr lang="en-GB" sz="1800" dirty="0">
                        <a:latin typeface="Calibri" pitchFamily="34" charset="0"/>
                        <a:cs typeface="Calibri" pitchFamily="34" charset="0"/>
                      </a:endParaRPr>
                    </a:p>
                  </a:txBody>
                  <a:tcP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625,628 	</a:t>
                      </a:r>
                    </a:p>
                    <a:p>
                      <a:pPr algn="l"/>
                      <a:endParaRPr lang="en-GB" sz="1800" dirty="0">
                        <a:latin typeface="Calibri" pitchFamily="34" charset="0"/>
                        <a:cs typeface="Calibri" pitchFamily="34" charset="0"/>
                      </a:endParaRPr>
                    </a:p>
                  </a:txBody>
                  <a:tcPr>
                    <a:solidFill>
                      <a:schemeClr val="accent2">
                        <a:lumMod val="40000"/>
                        <a:lumOff val="60000"/>
                      </a:schemeClr>
                    </a:solidFill>
                  </a:tcPr>
                </a:tc>
              </a:tr>
              <a:tr h="730533">
                <a:tc>
                  <a:txBody>
                    <a:bodyPr/>
                    <a:lstStyle/>
                    <a:p>
                      <a:pPr algn="l"/>
                      <a:endParaRPr lang="en-GB" sz="1800" kern="1200" baseline="0" dirty="0" smtClean="0"/>
                    </a:p>
                    <a:p>
                      <a:pPr algn="l"/>
                      <a:r>
                        <a:rPr lang="en-GB" sz="1800" kern="1200" baseline="0" dirty="0" smtClean="0"/>
                        <a:t>Total</a:t>
                      </a:r>
                      <a:endParaRPr lang="en-GB" sz="1800" b="1" kern="1200" baseline="0" dirty="0" smtClean="0">
                        <a:solidFill>
                          <a:schemeClr val="dk1"/>
                        </a:solidFill>
                        <a:latin typeface="Calibri" pitchFamily="34" charset="0"/>
                        <a:ea typeface="+mn-ea"/>
                        <a:cs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4,741,765 	</a:t>
                      </a:r>
                    </a:p>
                    <a:p>
                      <a:pPr algn="l"/>
                      <a:endParaRPr lang="en-GB" sz="1800" dirty="0">
                        <a:latin typeface="Calibri" pitchFamily="34" charset="0"/>
                        <a:cs typeface="Calibri"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GB" sz="1800" kern="1200" baseline="0" dirty="0" smtClean="0"/>
                        <a:t>              1,284,193 	</a:t>
                      </a:r>
                    </a:p>
                    <a:p>
                      <a:pPr algn="l"/>
                      <a:endParaRPr lang="en-GB" sz="1800" dirty="0">
                        <a:latin typeface="Calibri" pitchFamily="34" charset="0"/>
                        <a:cs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PM White Powerpoint Template October 2011">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OPM White Powerpoint Template October 2011</Template>
  <TotalTime>2371</TotalTime>
  <Words>1169</Words>
  <Application>Microsoft Office PowerPoint</Application>
  <PresentationFormat>On-screen Show (4:3)</PresentationFormat>
  <Paragraphs>319</Paragraphs>
  <Slides>22</Slides>
  <Notes>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OPM White Powerpoint Template October 2011</vt:lpstr>
      <vt:lpstr>A Review for Norad: Education in Fragile Situations</vt:lpstr>
      <vt:lpstr>Terms of Reference</vt:lpstr>
      <vt:lpstr>Fragility: a contested concept</vt:lpstr>
      <vt:lpstr>Norway’s Policy Framework</vt:lpstr>
      <vt:lpstr>Norway’s Strategy: main implications</vt:lpstr>
      <vt:lpstr>Norway’s New Coalition Government</vt:lpstr>
      <vt:lpstr>PowerPoint Presentation</vt:lpstr>
      <vt:lpstr>ODA to Education in Fragile Situations by Region 2010-2012</vt:lpstr>
      <vt:lpstr>Norwegian ODA to Education in Fragile Situations (NOK 1000), 2010-2012 </vt:lpstr>
      <vt:lpstr>Norwegian support to multilaterals, 2010-2012</vt:lpstr>
      <vt:lpstr>  Norwegian Support to UNESCO, 2010-2012  </vt:lpstr>
      <vt:lpstr>Norwegian funding to Multilaterals, 2010-12  not recorded as ‘education’</vt:lpstr>
      <vt:lpstr>PowerPoint Presentation</vt:lpstr>
      <vt:lpstr>Aid to Education in Fragile Situations through the  Civil Society Department by Country, 2010-2012</vt:lpstr>
      <vt:lpstr>Education Sectors Supported through the Civil Society Department 2010-2012</vt:lpstr>
      <vt:lpstr> Funding allocated to civil society organisations through the earmarked fund (1000 NOK), 2013 </vt:lpstr>
      <vt:lpstr> Norwegian Humanitarian Aid to Education 2010-2012 (NOK 1000) </vt:lpstr>
      <vt:lpstr>Funding for Education Activities supported through the Humanitarian Budget (NOK 1000), 2010-2012</vt:lpstr>
      <vt:lpstr>PowerPoint Presentation</vt:lpstr>
      <vt:lpstr>Recommendations</vt:lpstr>
      <vt:lpstr>Recommendations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&amp; Effectiveness Study of IIEP Training Modalities</dc:title>
  <dc:creator>Sourovi De</dc:creator>
  <cp:lastModifiedBy>Hverven Marit</cp:lastModifiedBy>
  <cp:revision>132</cp:revision>
  <cp:lastPrinted>2013-10-29T18:32:33Z</cp:lastPrinted>
  <dcterms:created xsi:type="dcterms:W3CDTF">2013-01-06T01:02:19Z</dcterms:created>
  <dcterms:modified xsi:type="dcterms:W3CDTF">2013-11-05T10:36:52Z</dcterms:modified>
</cp:coreProperties>
</file>