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D1BD6-543C-46A7-8BB6-5725EA55FDED}" type="datetimeFigureOut">
              <a:rPr lang="en-GB" smtClean="0"/>
              <a:t>10/01/2014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65756-60D5-4F2E-BF01-F7DF94462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42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Link to women’s condition</a:t>
            </a:r>
            <a:r>
              <a:rPr lang="en-GB" baseline="0" dirty="0" smtClean="0"/>
              <a:t> and position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85F11-3315-491D-BC7A-B45F7B790CCE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65756-60D5-4F2E-BF01-F7DF944621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90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Logo_front_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557213"/>
            <a:ext cx="2611438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4114800"/>
            <a:ext cx="9144000" cy="0"/>
          </a:xfrm>
          <a:prstGeom prst="line">
            <a:avLst/>
          </a:prstGeom>
          <a:noFill/>
          <a:ln w="28575">
            <a:solidFill>
              <a:srgbClr val="DC002E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" name="Line 15"/>
          <p:cNvSpPr>
            <a:spLocks noChangeShapeType="1"/>
          </p:cNvSpPr>
          <p:nvPr userDrawn="1"/>
        </p:nvSpPr>
        <p:spPr bwMode="auto">
          <a:xfrm>
            <a:off x="0" y="5810250"/>
            <a:ext cx="9144000" cy="0"/>
          </a:xfrm>
          <a:prstGeom prst="line">
            <a:avLst/>
          </a:prstGeom>
          <a:noFill/>
          <a:ln w="28575">
            <a:solidFill>
              <a:srgbClr val="DC002E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396875" y="4343400"/>
            <a:ext cx="7262813" cy="922338"/>
          </a:xfrm>
        </p:spPr>
        <p:txBody>
          <a:bodyPr/>
          <a:lstStyle>
            <a:lvl1pPr>
              <a:defRPr sz="2000" b="0">
                <a:latin typeface="Arial Black" pitchFamily="1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-7315200" y="3733800"/>
            <a:ext cx="6400800" cy="1752600"/>
          </a:xfrm>
        </p:spPr>
        <p:txBody>
          <a:bodyPr/>
          <a:lstStyle>
            <a:lvl1pPr>
              <a:defRPr sz="2500" b="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04813" y="5213350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 smtClean="0">
                <a:solidFill>
                  <a:srgbClr val="DC002E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E502F4-08B9-46FC-B66B-B7A8D15A10A2}" type="datetime4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January 10, 2014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9043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3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2088" y="609600"/>
            <a:ext cx="2068512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609600"/>
            <a:ext cx="6056313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59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B2151C-9CB9-41F2-8B5A-828607192C0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5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7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330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676400"/>
            <a:ext cx="4048125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888" y="1676400"/>
            <a:ext cx="4049712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3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8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2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04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072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83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6096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7099300" y="6523038"/>
            <a:ext cx="1676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38ABA00D-D4F6-4C54-ABE3-68A1345EC5E5}" type="slidenum">
              <a:rPr lang="en-US" sz="1200">
                <a:solidFill>
                  <a:srgbClr val="DC002E"/>
                </a:solidFill>
              </a:rPr>
              <a:pPr algn="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DC002E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352425" y="6538913"/>
            <a:ext cx="36099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DC002E"/>
                </a:solidFill>
              </a:rPr>
              <a:t>© The Liverpool School of Tropical Medicine</a:t>
            </a:r>
          </a:p>
        </p:txBody>
      </p:sp>
      <p:sp>
        <p:nvSpPr>
          <p:cNvPr id="1029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676400"/>
            <a:ext cx="825023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28575">
            <a:solidFill>
              <a:srgbClr val="DC002E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0" y="6469063"/>
            <a:ext cx="9144000" cy="0"/>
          </a:xfrm>
          <a:prstGeom prst="line">
            <a:avLst/>
          </a:prstGeom>
          <a:noFill/>
          <a:ln w="28575">
            <a:solidFill>
              <a:srgbClr val="DC002E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</a:endParaRPr>
          </a:p>
        </p:txBody>
      </p:sp>
      <p:pic>
        <p:nvPicPr>
          <p:cNvPr id="1032" name="Picture 24" descr="LSTM_smal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35888" y="557213"/>
            <a:ext cx="925512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316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790033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DC002E"/>
        </a:buClr>
        <a:buFont typeface="Times" pitchFamily="1" charset="0"/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DC002E"/>
        </a:buClr>
        <a:buFont typeface="Times" pitchFamily="1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573088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DC002E"/>
        </a:buClr>
        <a:buFont typeface="Times" pitchFamily="1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955675" indent="1841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DC002E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330325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5pPr>
      <a:lvl6pPr marL="1787525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6pPr>
      <a:lvl7pPr marL="2244725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7pPr>
      <a:lvl8pPr marL="2701925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8pPr>
      <a:lvl9pPr marL="3159125" indent="192088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96875" y="4149080"/>
            <a:ext cx="7262813" cy="1656184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2400" dirty="0" smtClean="0"/>
              <a:t>Gender</a:t>
            </a:r>
            <a:r>
              <a:rPr lang="en-GB" sz="2400" dirty="0"/>
              <a:t>, health and development: underlying paradigms and their implications for </a:t>
            </a:r>
            <a:r>
              <a:rPr lang="en-GB" sz="2400" dirty="0" smtClean="0"/>
              <a:t>interventions</a:t>
            </a:r>
            <a:r>
              <a:rPr lang="en-GB" sz="2700" dirty="0">
                <a:solidFill>
                  <a:srgbClr val="FF0000"/>
                </a:solidFill>
              </a:rPr>
              <a:t/>
            </a:r>
            <a:br>
              <a:rPr lang="en-GB" sz="2700" dirty="0">
                <a:solidFill>
                  <a:srgbClr val="FF0000"/>
                </a:solidFill>
              </a:rPr>
            </a:br>
            <a:r>
              <a:rPr lang="en-GB" b="1" kern="1200" dirty="0">
                <a:solidFill>
                  <a:srgbClr val="DC002E"/>
                </a:solidFill>
                <a:ea typeface="ヒラギノ角ゴ Pro W3" pitchFamily="1" charset="-128"/>
              </a:rPr>
              <a:t>Rachel Tolhurst, </a:t>
            </a:r>
            <a:r>
              <a:rPr lang="en-GB" b="1" kern="1200" dirty="0" smtClean="0">
                <a:solidFill>
                  <a:srgbClr val="DC002E"/>
                </a:solidFill>
                <a:ea typeface="ヒラギノ角ゴ Pro W3" pitchFamily="1" charset="-128"/>
              </a:rPr>
              <a:t/>
            </a:r>
            <a:br>
              <a:rPr lang="en-GB" b="1" kern="1200" dirty="0" smtClean="0">
                <a:solidFill>
                  <a:srgbClr val="DC002E"/>
                </a:solidFill>
                <a:ea typeface="ヒラギノ角ゴ Pro W3" pitchFamily="1" charset="-128"/>
              </a:rPr>
            </a:br>
            <a:r>
              <a:rPr lang="en-GB" b="1" kern="1200" dirty="0" smtClean="0">
                <a:solidFill>
                  <a:srgbClr val="DC002E"/>
                </a:solidFill>
                <a:ea typeface="ヒラギノ角ゴ Pro W3" pitchFamily="1" charset="-128"/>
              </a:rPr>
              <a:t>Department of International Public Health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4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Underlying paradigms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0" dirty="0" smtClean="0"/>
              <a:t>Integrationist vs. agenda setting paradigms</a:t>
            </a:r>
          </a:p>
          <a:p>
            <a:endParaRPr lang="en-GB" b="0" dirty="0" smtClean="0"/>
          </a:p>
          <a:p>
            <a:r>
              <a:rPr lang="en-GB" dirty="0" smtClean="0"/>
              <a:t>Integrationist: </a:t>
            </a:r>
            <a:r>
              <a:rPr lang="en-GB" b="0" dirty="0" smtClean="0"/>
              <a:t>incorporates gender perspective into existing (disciplinary/</a:t>
            </a:r>
            <a:r>
              <a:rPr lang="en-GB" b="0" dirty="0" err="1" smtClean="0"/>
              <a:t>sectoral</a:t>
            </a:r>
            <a:r>
              <a:rPr lang="en-GB" b="0" dirty="0" smtClean="0"/>
              <a:t>/development) paradigms without challenging them</a:t>
            </a:r>
          </a:p>
          <a:p>
            <a:endParaRPr lang="en-GB" b="0" dirty="0" smtClean="0"/>
          </a:p>
          <a:p>
            <a:r>
              <a:rPr lang="en-GB" dirty="0" smtClean="0"/>
              <a:t>Agenda setting: </a:t>
            </a:r>
            <a:r>
              <a:rPr lang="en-GB" b="0" dirty="0"/>
              <a:t>fundamental rethinking of </a:t>
            </a:r>
            <a:r>
              <a:rPr lang="en-GB" b="0" dirty="0" smtClean="0"/>
              <a:t>goals, policy, change processes </a:t>
            </a:r>
            <a:r>
              <a:rPr lang="en-GB" b="0" dirty="0"/>
              <a:t>from a gender perspective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42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Women’s health needs or gender and 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Women’s health needs approaches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(Women’s and girls’) health and rights (agenda setting)</a:t>
            </a:r>
          </a:p>
          <a:p>
            <a:pPr lvl="1"/>
            <a:endParaRPr lang="en-GB" dirty="0" smtClean="0"/>
          </a:p>
          <a:p>
            <a:pPr lvl="1"/>
            <a:r>
              <a:rPr lang="en-GB" b="0" dirty="0" smtClean="0"/>
              <a:t>Gender efficiency – cost effectiveness of targeting women (instrumental to children’s health) (integrationist)</a:t>
            </a:r>
          </a:p>
          <a:p>
            <a:pPr lvl="1" indent="0">
              <a:buNone/>
            </a:pPr>
            <a:endParaRPr lang="en-GB" b="0" dirty="0" smtClean="0"/>
          </a:p>
          <a:p>
            <a:r>
              <a:rPr lang="en-GB" dirty="0" smtClean="0"/>
              <a:t>Gender </a:t>
            </a:r>
            <a:r>
              <a:rPr lang="en-GB" dirty="0"/>
              <a:t>equity </a:t>
            </a:r>
            <a:r>
              <a:rPr lang="en-GB" dirty="0" smtClean="0"/>
              <a:t>approaches</a:t>
            </a:r>
          </a:p>
          <a:p>
            <a:endParaRPr lang="en-GB" dirty="0" smtClean="0"/>
          </a:p>
          <a:p>
            <a:pPr lvl="1"/>
            <a:r>
              <a:rPr lang="en-GB" b="0" dirty="0" smtClean="0"/>
              <a:t>Social determinants of health (agenda setting)</a:t>
            </a:r>
          </a:p>
          <a:p>
            <a:pPr lvl="1"/>
            <a:endParaRPr lang="en-GB" b="0" dirty="0" smtClean="0"/>
          </a:p>
          <a:p>
            <a:pPr lvl="1"/>
            <a:r>
              <a:rPr lang="en-GB" dirty="0" smtClean="0"/>
              <a:t>Epidemiological approach (integrationist)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2531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1788" y="5451411"/>
            <a:ext cx="7231365" cy="804862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(Source: Smith et al, 2003, using National Demographic and Health Surveys 1990-1998; sample of 117,242 from 36 countries)</a:t>
            </a:r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" r="1412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88" y="4797152"/>
            <a:ext cx="76485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38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Improving gender sensitivity of child-health and nutrition </a:t>
            </a:r>
            <a:r>
              <a:rPr lang="en-GB" dirty="0" smtClean="0"/>
              <a:t>programming (integrationist approaches)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 smtClean="0"/>
              <a:t>Provide (financially and geographically) accessible, acceptable and good quality maternal and child health services (e.g. close to community services)</a:t>
            </a:r>
          </a:p>
          <a:p>
            <a:pPr marL="0" indent="0">
              <a:buNone/>
            </a:pPr>
            <a:endParaRPr lang="en-GB" b="0" dirty="0" smtClean="0"/>
          </a:p>
          <a:p>
            <a:r>
              <a:rPr lang="en-GB" b="0" dirty="0" smtClean="0"/>
              <a:t>Increase women’s participation in health planning (e.g. strengthening women’s involvement in community accountability structures)</a:t>
            </a:r>
          </a:p>
          <a:p>
            <a:endParaRPr lang="en-GB" b="0" dirty="0" smtClean="0"/>
          </a:p>
          <a:p>
            <a:r>
              <a:rPr lang="en-GB" b="0" dirty="0" smtClean="0"/>
              <a:t>Involve senior women and fathers in health promotion activities (e.g. work with grandmothers in Senegal)</a:t>
            </a:r>
          </a:p>
          <a:p>
            <a:endParaRPr lang="en-GB" b="0" dirty="0"/>
          </a:p>
          <a:p>
            <a:r>
              <a:rPr lang="en-GB" b="0" dirty="0"/>
              <a:t>Improve women’s capacity to analyse, plan and act collectively (e.g. participatory work with women’s groups in India and Nepal)</a:t>
            </a:r>
          </a:p>
          <a:p>
            <a:pPr marL="0" indent="0">
              <a:buNone/>
            </a:pPr>
            <a:endParaRPr lang="en-GB" b="0" dirty="0" smtClean="0"/>
          </a:p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6359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Structural interventions for health and social change (agenda setting approaches)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484784"/>
            <a:ext cx="8250237" cy="468741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b="0" dirty="0" smtClean="0"/>
              <a:t>Target </a:t>
            </a:r>
            <a:r>
              <a:rPr lang="en-GB" b="0" dirty="0"/>
              <a:t>cash to women (e.g. PROGRESA, Mexico</a:t>
            </a:r>
            <a:r>
              <a:rPr lang="en-GB" b="0" dirty="0" smtClean="0"/>
              <a:t>)</a:t>
            </a:r>
          </a:p>
          <a:p>
            <a:pPr>
              <a:lnSpc>
                <a:spcPct val="80000"/>
              </a:lnSpc>
            </a:pPr>
            <a:endParaRPr lang="en-GB" b="0" dirty="0" smtClean="0"/>
          </a:p>
          <a:p>
            <a:pPr>
              <a:lnSpc>
                <a:spcPct val="80000"/>
              </a:lnSpc>
            </a:pPr>
            <a:r>
              <a:rPr lang="en-GB" b="0" dirty="0"/>
              <a:t>Improve livelihood opportunities </a:t>
            </a:r>
            <a:r>
              <a:rPr lang="en-GB" b="0" dirty="0" smtClean="0"/>
              <a:t>poor </a:t>
            </a:r>
            <a:r>
              <a:rPr lang="en-GB" b="0" dirty="0"/>
              <a:t>women </a:t>
            </a:r>
            <a:r>
              <a:rPr lang="en-GB" b="0" dirty="0" smtClean="0"/>
              <a:t>– </a:t>
            </a:r>
            <a:r>
              <a:rPr lang="en-GB" b="0" dirty="0"/>
              <a:t>e.g. collectivisation, training, </a:t>
            </a:r>
            <a:r>
              <a:rPr lang="en-GB" b="0" dirty="0" smtClean="0"/>
              <a:t>micro-credit</a:t>
            </a:r>
          </a:p>
          <a:p>
            <a:pPr>
              <a:lnSpc>
                <a:spcPct val="80000"/>
              </a:lnSpc>
            </a:pPr>
            <a:endParaRPr lang="en-GB" b="0" dirty="0"/>
          </a:p>
          <a:p>
            <a:pPr>
              <a:lnSpc>
                <a:spcPct val="80000"/>
              </a:lnSpc>
            </a:pPr>
            <a:r>
              <a:rPr lang="en-GB" b="0" dirty="0"/>
              <a:t>Legal and institutional change, including rights to abortion, legislation against violence, inheritance </a:t>
            </a:r>
            <a:r>
              <a:rPr lang="en-GB" b="0" dirty="0" smtClean="0"/>
              <a:t>law</a:t>
            </a:r>
          </a:p>
          <a:p>
            <a:pPr>
              <a:lnSpc>
                <a:spcPct val="80000"/>
              </a:lnSpc>
            </a:pPr>
            <a:endParaRPr lang="en-GB" b="0" dirty="0"/>
          </a:p>
          <a:p>
            <a:pPr>
              <a:lnSpc>
                <a:spcPct val="80000"/>
              </a:lnSpc>
            </a:pPr>
            <a:r>
              <a:rPr lang="en-GB" b="0" dirty="0" smtClean="0"/>
              <a:t>Social change including support to women’s organisations and men’s organisations that </a:t>
            </a:r>
            <a:r>
              <a:rPr lang="en-GB" b="0" dirty="0"/>
              <a:t>challenge gender </a:t>
            </a:r>
            <a:r>
              <a:rPr lang="en-GB" b="0" dirty="0" smtClean="0"/>
              <a:t>inequalities (e.g. </a:t>
            </a:r>
            <a:r>
              <a:rPr lang="en-GB" b="0" dirty="0" err="1" smtClean="0"/>
              <a:t>Sonke</a:t>
            </a:r>
            <a:r>
              <a:rPr lang="en-GB" b="0" dirty="0" smtClean="0"/>
              <a:t> gender justice network)</a:t>
            </a:r>
          </a:p>
          <a:p>
            <a:pPr>
              <a:lnSpc>
                <a:spcPct val="80000"/>
              </a:lnSpc>
            </a:pPr>
            <a:endParaRPr lang="en-GB" b="0" dirty="0" smtClean="0"/>
          </a:p>
          <a:p>
            <a:pPr>
              <a:lnSpc>
                <a:spcPct val="80000"/>
              </a:lnSpc>
            </a:pPr>
            <a:r>
              <a:rPr lang="en-GB" b="0" dirty="0"/>
              <a:t>Health promotion approaches that enable women and men to reflect on gender norms, stereotypes and relations (e.g. World Neighbours work</a:t>
            </a:r>
            <a:r>
              <a:rPr lang="en-GB" b="0" dirty="0" smtClean="0"/>
              <a:t>)</a:t>
            </a:r>
          </a:p>
          <a:p>
            <a:pPr>
              <a:lnSpc>
                <a:spcPct val="80000"/>
              </a:lnSpc>
            </a:pPr>
            <a:endParaRPr lang="en-GB" b="0" dirty="0"/>
          </a:p>
          <a:p>
            <a:pPr>
              <a:lnSpc>
                <a:spcPct val="80000"/>
              </a:lnSpc>
            </a:pPr>
            <a:r>
              <a:rPr lang="en-GB" b="0" dirty="0" smtClean="0"/>
              <a:t>Provide </a:t>
            </a:r>
            <a:r>
              <a:rPr lang="en-GB" b="0" dirty="0"/>
              <a:t>comprehensive sexual and reproductive health services</a:t>
            </a:r>
          </a:p>
          <a:p>
            <a:pPr>
              <a:lnSpc>
                <a:spcPct val="80000"/>
              </a:lnSpc>
            </a:pPr>
            <a:endParaRPr lang="en-GB" b="0" dirty="0"/>
          </a:p>
          <a:p>
            <a:pPr>
              <a:lnSpc>
                <a:spcPct val="80000"/>
              </a:lnSpc>
            </a:pPr>
            <a:endParaRPr lang="en-GB" b="0" dirty="0"/>
          </a:p>
          <a:p>
            <a:pPr>
              <a:lnSpc>
                <a:spcPct val="80000"/>
              </a:lnSpc>
            </a:pPr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69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policy and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P</a:t>
            </a:r>
            <a:r>
              <a:rPr lang="en-GB" b="0" dirty="0" smtClean="0"/>
              <a:t>olicy goals need to be framed within agenda setting paradigms with a commitment to women’s rights and gender equity</a:t>
            </a:r>
          </a:p>
          <a:p>
            <a:endParaRPr lang="en-GB" b="0" dirty="0"/>
          </a:p>
          <a:p>
            <a:r>
              <a:rPr lang="en-GB" b="0" dirty="0" smtClean="0"/>
              <a:t>Policy needs to move beyond integrationist approaches to ‘structural interventions’ and to link health and social interventions</a:t>
            </a:r>
          </a:p>
          <a:p>
            <a:endParaRPr lang="en-GB" b="0" dirty="0"/>
          </a:p>
          <a:p>
            <a:r>
              <a:rPr lang="en-GB" b="0" dirty="0" smtClean="0"/>
              <a:t>More evidence and exploration is needed regarding:</a:t>
            </a:r>
          </a:p>
          <a:p>
            <a:pPr lvl="2"/>
            <a:r>
              <a:rPr lang="en-GB" b="0" dirty="0" smtClean="0"/>
              <a:t>The roles of context and interactions between gender and other axes of social disadvantage</a:t>
            </a:r>
          </a:p>
          <a:p>
            <a:pPr lvl="2"/>
            <a:endParaRPr lang="en-GB" b="0" dirty="0" smtClean="0"/>
          </a:p>
          <a:p>
            <a:pPr lvl="2"/>
            <a:r>
              <a:rPr lang="en-GB" b="0" dirty="0" smtClean="0"/>
              <a:t>The health outcomes of interventions to increase women’s decision making power in the household and community</a:t>
            </a:r>
          </a:p>
          <a:p>
            <a:pPr lvl="2"/>
            <a:endParaRPr lang="en-GB" b="0" dirty="0" smtClean="0"/>
          </a:p>
          <a:p>
            <a:pPr lvl="2"/>
            <a:r>
              <a:rPr lang="en-GB" dirty="0" smtClean="0"/>
              <a:t>Gender equity outcomes of improved health service provision 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34389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ther methods 2012-13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415</Words>
  <Application>Microsoft Office PowerPoint</Application>
  <PresentationFormat>On-screen Show (4:3)</PresentationFormat>
  <Paragraphs>56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Other methods 2012-13</vt:lpstr>
      <vt:lpstr>       Gender, health and development: underlying paradigms and their implications for interventions Rachel Tolhurst,  Department of International Public Health</vt:lpstr>
      <vt:lpstr>Underlying paradigms</vt:lpstr>
      <vt:lpstr>Women’s health needs or gender and health</vt:lpstr>
      <vt:lpstr>PowerPoint Presentation</vt:lpstr>
      <vt:lpstr>Improving gender sensitivity of child-health and nutrition programming (integrationist approaches)</vt:lpstr>
      <vt:lpstr>Structural interventions for health and social change (agenda setting approaches)</vt:lpstr>
      <vt:lpstr>Implications for policy and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Gender, health and development: underlying paradigms and their implications for interventions Rachel Tolhurst,  Department of International Public Health</dc:title>
  <dc:creator>Rachel</dc:creator>
  <cp:lastModifiedBy>Hverven Marit</cp:lastModifiedBy>
  <cp:revision>12</cp:revision>
  <dcterms:created xsi:type="dcterms:W3CDTF">2014-01-06T11:06:05Z</dcterms:created>
  <dcterms:modified xsi:type="dcterms:W3CDTF">2014-01-10T14:09:30Z</dcterms:modified>
</cp:coreProperties>
</file>