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20" r:id="rId2"/>
    <p:sldId id="352" r:id="rId3"/>
    <p:sldId id="344" r:id="rId4"/>
    <p:sldId id="361" r:id="rId5"/>
    <p:sldId id="354" r:id="rId6"/>
    <p:sldId id="367" r:id="rId7"/>
    <p:sldId id="365" r:id="rId8"/>
    <p:sldId id="363" r:id="rId9"/>
    <p:sldId id="362" r:id="rId10"/>
    <p:sldId id="355" r:id="rId11"/>
    <p:sldId id="366" r:id="rId12"/>
    <p:sldId id="346" r:id="rId13"/>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9147" autoAdjust="0"/>
  </p:normalViewPr>
  <p:slideViewPr>
    <p:cSldViewPr snapToGrid="0" snapToObjects="1">
      <p:cViewPr>
        <p:scale>
          <a:sx n="100" d="100"/>
          <a:sy n="100" d="100"/>
        </p:scale>
        <p:origin x="-456" y="12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00" d="100"/>
          <a:sy n="100" d="100"/>
        </p:scale>
        <p:origin x="-1764" y="648"/>
      </p:cViewPr>
      <p:guideLst>
        <p:guide orient="horz" pos="2924"/>
        <p:guide pos="22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9EB0F-F4B8-44E2-A8CE-66EC64242AAA}" type="doc">
      <dgm:prSet loTypeId="urn:microsoft.com/office/officeart/2009/3/layout/PlusandMinus" loCatId="relationship" qsTypeId="urn:microsoft.com/office/officeart/2005/8/quickstyle/3d3" qsCatId="3D" csTypeId="urn:microsoft.com/office/officeart/2005/8/colors/colorful2" csCatId="colorful" phldr="1"/>
      <dgm:spPr/>
      <dgm:t>
        <a:bodyPr/>
        <a:lstStyle/>
        <a:p>
          <a:endParaRPr lang="en-GB"/>
        </a:p>
      </dgm:t>
    </dgm:pt>
    <dgm:pt modelId="{1B084AFE-1D97-4B83-B64F-E0CB38883205}">
      <dgm:prSet phldrT="[Text]">
        <dgm:style>
          <a:lnRef idx="2">
            <a:schemeClr val="dk1"/>
          </a:lnRef>
          <a:fillRef idx="1">
            <a:schemeClr val="lt1"/>
          </a:fillRef>
          <a:effectRef idx="0">
            <a:schemeClr val="dk1"/>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dirty="0" smtClean="0"/>
            <a:t>on the ground presence</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GB" dirty="0" smtClean="0"/>
            <a:t>close partner to government</a:t>
          </a:r>
        </a:p>
        <a:p>
          <a:pPr marL="0" marR="0" indent="0" defTabSz="914400" eaLnBrk="1" fontAlgn="auto" latinLnBrk="0" hangingPunct="1">
            <a:lnSpc>
              <a:spcPct val="100000"/>
            </a:lnSpc>
            <a:spcBef>
              <a:spcPts val="0"/>
            </a:spcBef>
            <a:spcAft>
              <a:spcPts val="0"/>
            </a:spcAft>
            <a:buClrTx/>
            <a:buSzTx/>
            <a:buFontTx/>
            <a:buNone/>
            <a:tabLst/>
            <a:defRPr/>
          </a:pPr>
          <a:endParaRPr lang="en-GB" dirty="0" smtClean="0"/>
        </a:p>
        <a:p>
          <a:pPr marL="0" marR="0" indent="0" defTabSz="914400" eaLnBrk="1" fontAlgn="auto" latinLnBrk="0" hangingPunct="1">
            <a:lnSpc>
              <a:spcPct val="100000"/>
            </a:lnSpc>
            <a:spcBef>
              <a:spcPts val="0"/>
            </a:spcBef>
            <a:spcAft>
              <a:spcPts val="0"/>
            </a:spcAft>
            <a:buClrTx/>
            <a:buSzTx/>
            <a:buFontTx/>
            <a:buNone/>
            <a:tabLst/>
            <a:defRPr/>
          </a:pPr>
          <a:r>
            <a:rPr lang="en-US" dirty="0" smtClean="0"/>
            <a:t>humanitarian, peacebuilding and development bridge</a:t>
          </a:r>
        </a:p>
        <a:p>
          <a:pPr marL="0" marR="0" indent="0" defTabSz="914400" eaLnBrk="1" fontAlgn="auto" latinLnBrk="0" hangingPunct="1">
            <a:lnSpc>
              <a:spcPct val="100000"/>
            </a:lnSpc>
            <a:spcBef>
              <a:spcPts val="0"/>
            </a:spcBef>
            <a:spcAft>
              <a:spcPts val="0"/>
            </a:spcAft>
            <a:buClrTx/>
            <a:buSzTx/>
            <a:buFontTx/>
            <a:buNone/>
            <a:tabLst/>
            <a:defRPr/>
          </a:pPr>
          <a:endParaRPr lang="en-US" dirty="0" smtClean="0"/>
        </a:p>
        <a:p>
          <a:r>
            <a:rPr lang="en-GB" dirty="0" smtClean="0"/>
            <a:t>Governance and institutional change agent</a:t>
          </a:r>
        </a:p>
      </dgm:t>
    </dgm:pt>
    <dgm:pt modelId="{15A1C8B0-99F9-451B-84AD-7ECD68E31D0A}" type="parTrans" cxnId="{477D4549-5A1E-4A1C-83C8-C1907E8D045C}">
      <dgm:prSet/>
      <dgm:spPr/>
      <dgm:t>
        <a:bodyPr/>
        <a:lstStyle/>
        <a:p>
          <a:endParaRPr lang="en-GB"/>
        </a:p>
      </dgm:t>
    </dgm:pt>
    <dgm:pt modelId="{39274017-24C8-4308-977E-F802D5B886BF}" type="sibTrans" cxnId="{477D4549-5A1E-4A1C-83C8-C1907E8D045C}">
      <dgm:prSet/>
      <dgm:spPr/>
      <dgm:t>
        <a:bodyPr/>
        <a:lstStyle/>
        <a:p>
          <a:endParaRPr lang="en-GB"/>
        </a:p>
      </dgm:t>
    </dgm:pt>
    <dgm:pt modelId="{BFC98CB9-698F-411F-AA1B-80EFBE7C6FD6}">
      <dgm:prSet>
        <dgm:style>
          <a:lnRef idx="2">
            <a:schemeClr val="accent2"/>
          </a:lnRef>
          <a:fillRef idx="1">
            <a:schemeClr val="lt1"/>
          </a:fillRef>
          <a:effectRef idx="0">
            <a:schemeClr val="accent2"/>
          </a:effectRef>
          <a:fontRef idx="minor">
            <a:schemeClr val="dk1"/>
          </a:fontRef>
        </dgm:style>
      </dgm:prSet>
      <dgm:spPr/>
      <dgm:t>
        <a:bodyPr/>
        <a:lstStyle/>
        <a:p>
          <a:r>
            <a:rPr lang="en-GB" dirty="0" smtClean="0">
              <a:solidFill>
                <a:srgbClr val="FF0000"/>
              </a:solidFill>
            </a:rPr>
            <a:t>Ad hoc and overly ambitious support programmes</a:t>
          </a:r>
        </a:p>
        <a:p>
          <a:endParaRPr lang="en-GB" dirty="0" smtClean="0">
            <a:solidFill>
              <a:srgbClr val="FF0000"/>
            </a:solidFill>
          </a:endParaRPr>
        </a:p>
        <a:p>
          <a:r>
            <a:rPr lang="en-US" dirty="0" smtClean="0">
              <a:solidFill>
                <a:srgbClr val="FF0000"/>
              </a:solidFill>
            </a:rPr>
            <a:t>Slow delivery</a:t>
          </a:r>
        </a:p>
        <a:p>
          <a:endParaRPr lang="en-US" dirty="0" smtClean="0">
            <a:solidFill>
              <a:srgbClr val="FF0000"/>
            </a:solidFill>
          </a:endParaRPr>
        </a:p>
        <a:p>
          <a:r>
            <a:rPr lang="en-US" dirty="0" smtClean="0">
              <a:solidFill>
                <a:srgbClr val="FF0000"/>
              </a:solidFill>
            </a:rPr>
            <a:t>Reputational risk</a:t>
          </a:r>
          <a:endParaRPr lang="en-GB" dirty="0">
            <a:solidFill>
              <a:srgbClr val="FF0000"/>
            </a:solidFill>
          </a:endParaRPr>
        </a:p>
      </dgm:t>
    </dgm:pt>
    <dgm:pt modelId="{74A9F599-EE27-4D18-B000-605115D19276}" type="parTrans" cxnId="{F6DC0039-13E6-48FE-B1AA-3898289FBA85}">
      <dgm:prSet/>
      <dgm:spPr/>
      <dgm:t>
        <a:bodyPr/>
        <a:lstStyle/>
        <a:p>
          <a:endParaRPr lang="en-GB"/>
        </a:p>
      </dgm:t>
    </dgm:pt>
    <dgm:pt modelId="{D32AEDC0-A6CB-44E0-92C3-48E097392E44}" type="sibTrans" cxnId="{F6DC0039-13E6-48FE-B1AA-3898289FBA85}">
      <dgm:prSet/>
      <dgm:spPr/>
      <dgm:t>
        <a:bodyPr/>
        <a:lstStyle/>
        <a:p>
          <a:endParaRPr lang="en-GB"/>
        </a:p>
      </dgm:t>
    </dgm:pt>
    <dgm:pt modelId="{272B43E8-F017-46FC-A390-D4B1664DEB26}">
      <dgm:prSet/>
      <dgm:spPr/>
      <dgm:t>
        <a:bodyPr/>
        <a:lstStyle/>
        <a:p>
          <a:endParaRPr lang="en-GB" dirty="0"/>
        </a:p>
      </dgm:t>
    </dgm:pt>
    <dgm:pt modelId="{9789B80A-1B69-49EB-A07A-9A2CA5AED22D}" type="parTrans" cxnId="{2DCE7249-877F-4697-AAC1-329F2DEA8475}">
      <dgm:prSet/>
      <dgm:spPr/>
      <dgm:t>
        <a:bodyPr/>
        <a:lstStyle/>
        <a:p>
          <a:endParaRPr lang="en-GB"/>
        </a:p>
      </dgm:t>
    </dgm:pt>
    <dgm:pt modelId="{1E163732-AD7B-4BB1-8D59-939384220912}" type="sibTrans" cxnId="{2DCE7249-877F-4697-AAC1-329F2DEA8475}">
      <dgm:prSet/>
      <dgm:spPr/>
      <dgm:t>
        <a:bodyPr/>
        <a:lstStyle/>
        <a:p>
          <a:endParaRPr lang="en-GB"/>
        </a:p>
      </dgm:t>
    </dgm:pt>
    <dgm:pt modelId="{86B7E2D1-5193-4B26-81F7-8BE0020B8A83}">
      <dgm:prSet/>
      <dgm:spPr/>
      <dgm:t>
        <a:bodyPr/>
        <a:lstStyle/>
        <a:p>
          <a:endParaRPr lang="en-GB"/>
        </a:p>
      </dgm:t>
    </dgm:pt>
    <dgm:pt modelId="{AA5336F3-EB3C-4E7A-906D-14690859F615}" type="parTrans" cxnId="{832DECCF-A803-4816-A775-1413B08A05FC}">
      <dgm:prSet/>
      <dgm:spPr/>
      <dgm:t>
        <a:bodyPr/>
        <a:lstStyle/>
        <a:p>
          <a:endParaRPr lang="en-GB"/>
        </a:p>
      </dgm:t>
    </dgm:pt>
    <dgm:pt modelId="{5B381C8F-489C-4877-9983-C8192CA2205F}" type="sibTrans" cxnId="{832DECCF-A803-4816-A775-1413B08A05FC}">
      <dgm:prSet/>
      <dgm:spPr/>
      <dgm:t>
        <a:bodyPr/>
        <a:lstStyle/>
        <a:p>
          <a:endParaRPr lang="en-GB"/>
        </a:p>
      </dgm:t>
    </dgm:pt>
    <dgm:pt modelId="{C28947DE-AADB-423D-8F4B-1A130207DE81}">
      <dgm:prSet/>
      <dgm:spPr/>
      <dgm:t>
        <a:bodyPr/>
        <a:lstStyle/>
        <a:p>
          <a:endParaRPr lang="en-GB"/>
        </a:p>
      </dgm:t>
    </dgm:pt>
    <dgm:pt modelId="{A7AC0806-D133-48DF-B7F9-07ADCFE9FA4C}" type="parTrans" cxnId="{8EEA380C-13F6-4C9B-9B9E-44962EA98F40}">
      <dgm:prSet/>
      <dgm:spPr/>
      <dgm:t>
        <a:bodyPr/>
        <a:lstStyle/>
        <a:p>
          <a:endParaRPr lang="en-GB"/>
        </a:p>
      </dgm:t>
    </dgm:pt>
    <dgm:pt modelId="{6CCAB28A-A044-4DF7-B0D6-018066D937D1}" type="sibTrans" cxnId="{8EEA380C-13F6-4C9B-9B9E-44962EA98F40}">
      <dgm:prSet/>
      <dgm:spPr/>
      <dgm:t>
        <a:bodyPr/>
        <a:lstStyle/>
        <a:p>
          <a:endParaRPr lang="en-GB"/>
        </a:p>
      </dgm:t>
    </dgm:pt>
    <dgm:pt modelId="{D81B0D3C-B1A8-4EC0-8D32-6D37753D56DB}" type="pres">
      <dgm:prSet presAssocID="{3B49EB0F-F4B8-44E2-A8CE-66EC64242AAA}" presName="Name0" presStyleCnt="0">
        <dgm:presLayoutVars>
          <dgm:chMax val="2"/>
          <dgm:chPref val="2"/>
          <dgm:dir/>
          <dgm:animOne/>
          <dgm:resizeHandles val="exact"/>
        </dgm:presLayoutVars>
      </dgm:prSet>
      <dgm:spPr/>
      <dgm:t>
        <a:bodyPr/>
        <a:lstStyle/>
        <a:p>
          <a:endParaRPr lang="en-GB"/>
        </a:p>
      </dgm:t>
    </dgm:pt>
    <dgm:pt modelId="{EA2A106D-9955-4832-8326-439CA5311881}" type="pres">
      <dgm:prSet presAssocID="{3B49EB0F-F4B8-44E2-A8CE-66EC64242AAA}" presName="Background" presStyleLbl="bgImgPlace1" presStyleIdx="0" presStyleCnt="1" custScaleX="114943" custScaleY="122640" custLinFactNeighborX="0" custLinFactNeighborY="0">
        <dgm:style>
          <a:lnRef idx="2">
            <a:schemeClr val="accent1"/>
          </a:lnRef>
          <a:fillRef idx="1">
            <a:schemeClr val="lt1"/>
          </a:fillRef>
          <a:effectRef idx="0">
            <a:schemeClr val="accent1"/>
          </a:effectRef>
          <a:fontRef idx="minor">
            <a:schemeClr val="dk1"/>
          </a:fontRef>
        </dgm:style>
      </dgm:prSet>
      <dgm:spPr/>
    </dgm:pt>
    <dgm:pt modelId="{BE2BE245-6CA6-48EA-8C54-3D66E3596F07}" type="pres">
      <dgm:prSet presAssocID="{3B49EB0F-F4B8-44E2-A8CE-66EC64242AAA}" presName="ParentText1" presStyleLbl="revTx" presStyleIdx="0" presStyleCnt="2">
        <dgm:presLayoutVars>
          <dgm:chMax val="0"/>
          <dgm:chPref val="0"/>
          <dgm:bulletEnabled val="1"/>
        </dgm:presLayoutVars>
      </dgm:prSet>
      <dgm:spPr/>
      <dgm:t>
        <a:bodyPr/>
        <a:lstStyle/>
        <a:p>
          <a:endParaRPr lang="en-GB"/>
        </a:p>
      </dgm:t>
    </dgm:pt>
    <dgm:pt modelId="{4BC20388-13EB-4900-81C3-3DED95A03EF5}" type="pres">
      <dgm:prSet presAssocID="{3B49EB0F-F4B8-44E2-A8CE-66EC64242AAA}" presName="ParentText2" presStyleLbl="revTx" presStyleIdx="1" presStyleCnt="2" custScaleX="97512">
        <dgm:presLayoutVars>
          <dgm:chMax val="0"/>
          <dgm:chPref val="0"/>
          <dgm:bulletEnabled val="1"/>
        </dgm:presLayoutVars>
      </dgm:prSet>
      <dgm:spPr/>
      <dgm:t>
        <a:bodyPr/>
        <a:lstStyle/>
        <a:p>
          <a:endParaRPr lang="en-GB"/>
        </a:p>
      </dgm:t>
    </dgm:pt>
    <dgm:pt modelId="{03D48251-B1D5-496B-A8FD-60067F5D7355}" type="pres">
      <dgm:prSet presAssocID="{3B49EB0F-F4B8-44E2-A8CE-66EC64242AAA}" presName="Plus" presStyleLbl="alignNode1" presStyleIdx="0" presStyleCnt="2" custScaleX="30042" custScaleY="24257" custLinFactNeighborX="21662" custLinFactNeighborY="9846"/>
      <dgm:spPr>
        <a:solidFill>
          <a:schemeClr val="tx1"/>
        </a:solidFill>
      </dgm:spPr>
    </dgm:pt>
    <dgm:pt modelId="{4696D771-C1D2-4544-A913-DF551D4AF0AC}" type="pres">
      <dgm:prSet presAssocID="{3B49EB0F-F4B8-44E2-A8CE-66EC64242AAA}" presName="Minus" presStyleLbl="alignNode1" presStyleIdx="1" presStyleCnt="2" custScaleX="28471" custScaleY="35438" custLinFactX="-100000" custLinFactNeighborX="-128066" custLinFactNeighborY="18317"/>
      <dgm:spPr>
        <a:solidFill>
          <a:srgbClr val="FF0000"/>
        </a:solidFill>
      </dgm:spPr>
    </dgm:pt>
    <dgm:pt modelId="{7967F595-0993-4C4D-B2CC-36A8BA40861D}" type="pres">
      <dgm:prSet presAssocID="{3B49EB0F-F4B8-44E2-A8CE-66EC64242AAA}" presName="Divider" presStyleLbl="parChTrans1D1" presStyleIdx="0" presStyleCnt="1"/>
      <dgm:spPr/>
    </dgm:pt>
  </dgm:ptLst>
  <dgm:cxnLst>
    <dgm:cxn modelId="{2F838F47-01AE-4771-AE59-295A42E36319}" type="presOf" srcId="{1B084AFE-1D97-4B83-B64F-E0CB38883205}" destId="{BE2BE245-6CA6-48EA-8C54-3D66E3596F07}" srcOrd="0" destOrd="0" presId="urn:microsoft.com/office/officeart/2009/3/layout/PlusandMinus"/>
    <dgm:cxn modelId="{F6DC0039-13E6-48FE-B1AA-3898289FBA85}" srcId="{3B49EB0F-F4B8-44E2-A8CE-66EC64242AAA}" destId="{BFC98CB9-698F-411F-AA1B-80EFBE7C6FD6}" srcOrd="1" destOrd="0" parTransId="{74A9F599-EE27-4D18-B000-605115D19276}" sibTransId="{D32AEDC0-A6CB-44E0-92C3-48E097392E44}"/>
    <dgm:cxn modelId="{477D4549-5A1E-4A1C-83C8-C1907E8D045C}" srcId="{3B49EB0F-F4B8-44E2-A8CE-66EC64242AAA}" destId="{1B084AFE-1D97-4B83-B64F-E0CB38883205}" srcOrd="0" destOrd="0" parTransId="{15A1C8B0-99F9-451B-84AD-7ECD68E31D0A}" sibTransId="{39274017-24C8-4308-977E-F802D5B886BF}"/>
    <dgm:cxn modelId="{8EEA380C-13F6-4C9B-9B9E-44962EA98F40}" srcId="{3B49EB0F-F4B8-44E2-A8CE-66EC64242AAA}" destId="{C28947DE-AADB-423D-8F4B-1A130207DE81}" srcOrd="2" destOrd="0" parTransId="{A7AC0806-D133-48DF-B7F9-07ADCFE9FA4C}" sibTransId="{6CCAB28A-A044-4DF7-B0D6-018066D937D1}"/>
    <dgm:cxn modelId="{97EE4B3D-D2CD-446A-94CB-F5220A04873F}" type="presOf" srcId="{BFC98CB9-698F-411F-AA1B-80EFBE7C6FD6}" destId="{4BC20388-13EB-4900-81C3-3DED95A03EF5}" srcOrd="0" destOrd="0" presId="urn:microsoft.com/office/officeart/2009/3/layout/PlusandMinus"/>
    <dgm:cxn modelId="{2DCE7249-877F-4697-AAC1-329F2DEA8475}" srcId="{3B49EB0F-F4B8-44E2-A8CE-66EC64242AAA}" destId="{272B43E8-F017-46FC-A390-D4B1664DEB26}" srcOrd="4" destOrd="0" parTransId="{9789B80A-1B69-49EB-A07A-9A2CA5AED22D}" sibTransId="{1E163732-AD7B-4BB1-8D59-939384220912}"/>
    <dgm:cxn modelId="{832DECCF-A803-4816-A775-1413B08A05FC}" srcId="{3B49EB0F-F4B8-44E2-A8CE-66EC64242AAA}" destId="{86B7E2D1-5193-4B26-81F7-8BE0020B8A83}" srcOrd="3" destOrd="0" parTransId="{AA5336F3-EB3C-4E7A-906D-14690859F615}" sibTransId="{5B381C8F-489C-4877-9983-C8192CA2205F}"/>
    <dgm:cxn modelId="{6F814BCB-FB6C-4225-8C6A-800999F49D0B}" type="presOf" srcId="{3B49EB0F-F4B8-44E2-A8CE-66EC64242AAA}" destId="{D81B0D3C-B1A8-4EC0-8D32-6D37753D56DB}" srcOrd="0" destOrd="0" presId="urn:microsoft.com/office/officeart/2009/3/layout/PlusandMinus"/>
    <dgm:cxn modelId="{8A05B11A-D0F5-4BBD-BBFC-4040211C7597}" type="presParOf" srcId="{D81B0D3C-B1A8-4EC0-8D32-6D37753D56DB}" destId="{EA2A106D-9955-4832-8326-439CA5311881}" srcOrd="0" destOrd="0" presId="urn:microsoft.com/office/officeart/2009/3/layout/PlusandMinus"/>
    <dgm:cxn modelId="{808DFF0E-5205-4450-84F0-D3873D5BE338}" type="presParOf" srcId="{D81B0D3C-B1A8-4EC0-8D32-6D37753D56DB}" destId="{BE2BE245-6CA6-48EA-8C54-3D66E3596F07}" srcOrd="1" destOrd="0" presId="urn:microsoft.com/office/officeart/2009/3/layout/PlusandMinus"/>
    <dgm:cxn modelId="{FAD6C66A-7975-4029-BC00-D904CE00009F}" type="presParOf" srcId="{D81B0D3C-B1A8-4EC0-8D32-6D37753D56DB}" destId="{4BC20388-13EB-4900-81C3-3DED95A03EF5}" srcOrd="2" destOrd="0" presId="urn:microsoft.com/office/officeart/2009/3/layout/PlusandMinus"/>
    <dgm:cxn modelId="{4524AE29-49A8-426A-AD64-6C5D19399205}" type="presParOf" srcId="{D81B0D3C-B1A8-4EC0-8D32-6D37753D56DB}" destId="{03D48251-B1D5-496B-A8FD-60067F5D7355}" srcOrd="3" destOrd="0" presId="urn:microsoft.com/office/officeart/2009/3/layout/PlusandMinus"/>
    <dgm:cxn modelId="{ECCA6411-D070-4EAB-9DA6-E2CF10C5358C}" type="presParOf" srcId="{D81B0D3C-B1A8-4EC0-8D32-6D37753D56DB}" destId="{4696D771-C1D2-4544-A913-DF551D4AF0AC}" srcOrd="4" destOrd="0" presId="urn:microsoft.com/office/officeart/2009/3/layout/PlusandMinus"/>
    <dgm:cxn modelId="{57EA1A05-545B-4180-9AE1-3D884D14B09C}" type="presParOf" srcId="{D81B0D3C-B1A8-4EC0-8D32-6D37753D56DB}" destId="{7967F595-0993-4C4D-B2CC-36A8BA40861D}"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A106D-9955-4832-8326-439CA5311881}">
      <dsp:nvSpPr>
        <dsp:cNvPr id="0" name=""/>
        <dsp:cNvSpPr/>
      </dsp:nvSpPr>
      <dsp:spPr>
        <a:xfrm>
          <a:off x="-16" y="-2"/>
          <a:ext cx="8153433" cy="4495805"/>
        </a:xfrm>
        <a:prstGeom prst="rect">
          <a:avLst/>
        </a:prstGeom>
        <a:solidFill>
          <a:schemeClr val="lt1"/>
        </a:solidFill>
        <a:ln w="19050" cap="flat" cmpd="sng" algn="ctr">
          <a:solidFill>
            <a:schemeClr val="accent1"/>
          </a:solidFill>
          <a:prstDash val="solid"/>
        </a:ln>
        <a:effectLst/>
        <a:scene3d>
          <a:camera prst="orthographicFront">
            <a:rot lat="0" lon="0" rev="0"/>
          </a:camera>
          <a:lightRig rig="contrasting" dir="t">
            <a:rot lat="0" lon="0" rev="1200000"/>
          </a:lightRig>
        </a:scene3d>
        <a:sp3d z="-300000"/>
      </dsp:spPr>
      <dsp:style>
        <a:lnRef idx="2">
          <a:schemeClr val="accent1"/>
        </a:lnRef>
        <a:fillRef idx="1">
          <a:schemeClr val="lt1"/>
        </a:fillRef>
        <a:effectRef idx="0">
          <a:schemeClr val="accent1"/>
        </a:effectRef>
        <a:fontRef idx="minor">
          <a:schemeClr val="dk1"/>
        </a:fontRef>
      </dsp:style>
    </dsp:sp>
    <dsp:sp modelId="{BE2BE245-6CA6-48EA-8C54-3D66E3596F07}">
      <dsp:nvSpPr>
        <dsp:cNvPr id="0" name=""/>
        <dsp:cNvSpPr/>
      </dsp:nvSpPr>
      <dsp:spPr>
        <a:xfrm>
          <a:off x="741959" y="843698"/>
          <a:ext cx="3293973" cy="3136095"/>
        </a:xfrm>
        <a:prstGeom prst="rect">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41910" tIns="41910" rIns="41910" bIns="419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200" kern="1200" dirty="0" smtClean="0"/>
            <a:t>on the ground presence</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22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GB" sz="2200" kern="1200" dirty="0" smtClean="0"/>
            <a:t>close partner to government</a:t>
          </a:r>
        </a:p>
        <a:p>
          <a:pPr marL="0" marR="0" lvl="0" indent="0" algn="l" defTabSz="914400" eaLnBrk="1" fontAlgn="auto" latinLnBrk="0" hangingPunct="1">
            <a:lnSpc>
              <a:spcPct val="100000"/>
            </a:lnSpc>
            <a:spcBef>
              <a:spcPct val="0"/>
            </a:spcBef>
            <a:spcAft>
              <a:spcPts val="0"/>
            </a:spcAft>
            <a:buClrTx/>
            <a:buSzTx/>
            <a:buFontTx/>
            <a:buNone/>
            <a:tabLst/>
            <a:defRPr/>
          </a:pPr>
          <a:endParaRPr lang="en-GB" sz="22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en-US" sz="2200" kern="1200" dirty="0" smtClean="0"/>
            <a:t>humanitarian, peacebuilding and development bridge</a:t>
          </a:r>
        </a:p>
        <a:p>
          <a:pPr marL="0" marR="0" lvl="0" indent="0" algn="l" defTabSz="914400" eaLnBrk="1" fontAlgn="auto" latinLnBrk="0" hangingPunct="1">
            <a:lnSpc>
              <a:spcPct val="100000"/>
            </a:lnSpc>
            <a:spcBef>
              <a:spcPct val="0"/>
            </a:spcBef>
            <a:spcAft>
              <a:spcPts val="0"/>
            </a:spcAft>
            <a:buClrTx/>
            <a:buSzTx/>
            <a:buFontTx/>
            <a:buNone/>
            <a:tabLst/>
            <a:defRPr/>
          </a:pPr>
          <a:endParaRPr lang="en-US" sz="2200" kern="1200" dirty="0" smtClean="0"/>
        </a:p>
        <a:p>
          <a:pPr lvl="0" algn="l">
            <a:spcBef>
              <a:spcPct val="0"/>
            </a:spcBef>
          </a:pPr>
          <a:r>
            <a:rPr lang="en-GB" sz="2200" kern="1200" dirty="0" smtClean="0"/>
            <a:t>Governance and institutional change agent</a:t>
          </a:r>
        </a:p>
      </dsp:txBody>
      <dsp:txXfrm>
        <a:off x="741959" y="843698"/>
        <a:ext cx="3293973" cy="3136095"/>
      </dsp:txXfrm>
    </dsp:sp>
    <dsp:sp modelId="{4BC20388-13EB-4900-81C3-3DED95A03EF5}">
      <dsp:nvSpPr>
        <dsp:cNvPr id="0" name=""/>
        <dsp:cNvSpPr/>
      </dsp:nvSpPr>
      <dsp:spPr>
        <a:xfrm>
          <a:off x="4150290" y="843698"/>
          <a:ext cx="3212019" cy="3136095"/>
        </a:xfrm>
        <a:prstGeom prst="rect">
          <a:avLst/>
        </a:prstGeom>
        <a:solidFill>
          <a:schemeClr val="lt1"/>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n-GB" sz="2200" kern="1200" dirty="0" smtClean="0">
              <a:solidFill>
                <a:srgbClr val="FF0000"/>
              </a:solidFill>
            </a:rPr>
            <a:t>Ad hoc and overly ambitious support programmes</a:t>
          </a:r>
        </a:p>
        <a:p>
          <a:pPr lvl="0" algn="l" defTabSz="977900">
            <a:lnSpc>
              <a:spcPct val="90000"/>
            </a:lnSpc>
            <a:spcBef>
              <a:spcPct val="0"/>
            </a:spcBef>
            <a:spcAft>
              <a:spcPct val="35000"/>
            </a:spcAft>
          </a:pPr>
          <a:endParaRPr lang="en-GB" sz="2200" kern="1200" dirty="0" smtClean="0">
            <a:solidFill>
              <a:srgbClr val="FF0000"/>
            </a:solidFill>
          </a:endParaRPr>
        </a:p>
        <a:p>
          <a:pPr lvl="0" algn="l" defTabSz="977900">
            <a:lnSpc>
              <a:spcPct val="90000"/>
            </a:lnSpc>
            <a:spcBef>
              <a:spcPct val="0"/>
            </a:spcBef>
            <a:spcAft>
              <a:spcPct val="35000"/>
            </a:spcAft>
          </a:pPr>
          <a:r>
            <a:rPr lang="en-US" sz="2200" kern="1200" dirty="0" smtClean="0">
              <a:solidFill>
                <a:srgbClr val="FF0000"/>
              </a:solidFill>
            </a:rPr>
            <a:t>Slow delivery</a:t>
          </a:r>
        </a:p>
        <a:p>
          <a:pPr lvl="0" algn="l" defTabSz="977900">
            <a:lnSpc>
              <a:spcPct val="90000"/>
            </a:lnSpc>
            <a:spcBef>
              <a:spcPct val="0"/>
            </a:spcBef>
            <a:spcAft>
              <a:spcPct val="35000"/>
            </a:spcAft>
          </a:pPr>
          <a:endParaRPr lang="en-US" sz="2200" kern="1200" dirty="0" smtClean="0">
            <a:solidFill>
              <a:srgbClr val="FF0000"/>
            </a:solidFill>
          </a:endParaRPr>
        </a:p>
        <a:p>
          <a:pPr lvl="0" algn="l" defTabSz="977900">
            <a:lnSpc>
              <a:spcPct val="90000"/>
            </a:lnSpc>
            <a:spcBef>
              <a:spcPct val="0"/>
            </a:spcBef>
            <a:spcAft>
              <a:spcPct val="35000"/>
            </a:spcAft>
          </a:pPr>
          <a:r>
            <a:rPr lang="en-US" sz="2200" kern="1200" dirty="0" smtClean="0">
              <a:solidFill>
                <a:srgbClr val="FF0000"/>
              </a:solidFill>
            </a:rPr>
            <a:t>Reputational risk</a:t>
          </a:r>
          <a:endParaRPr lang="en-GB" sz="2200" kern="1200" dirty="0">
            <a:solidFill>
              <a:srgbClr val="FF0000"/>
            </a:solidFill>
          </a:endParaRPr>
        </a:p>
      </dsp:txBody>
      <dsp:txXfrm>
        <a:off x="4150290" y="843698"/>
        <a:ext cx="3212019" cy="3136095"/>
      </dsp:txXfrm>
    </dsp:sp>
    <dsp:sp modelId="{03D48251-B1D5-496B-A8FD-60067F5D7355}">
      <dsp:nvSpPr>
        <dsp:cNvPr id="0" name=""/>
        <dsp:cNvSpPr/>
      </dsp:nvSpPr>
      <dsp:spPr>
        <a:xfrm>
          <a:off x="581253" y="342755"/>
          <a:ext cx="416405" cy="336220"/>
        </a:xfrm>
        <a:prstGeom prst="plus">
          <a:avLst>
            <a:gd name="adj" fmla="val 32810"/>
          </a:avLst>
        </a:prstGeom>
        <a:solidFill>
          <a:schemeClr val="tx1"/>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696D771-C1D2-4544-A913-DF551D4AF0AC}">
      <dsp:nvSpPr>
        <dsp:cNvPr id="0" name=""/>
        <dsp:cNvSpPr/>
      </dsp:nvSpPr>
      <dsp:spPr>
        <a:xfrm>
          <a:off x="4136363" y="406021"/>
          <a:ext cx="371416" cy="158427"/>
        </a:xfrm>
        <a:prstGeom prst="rect">
          <a:avLst/>
        </a:prstGeom>
        <a:solidFill>
          <a:srgbClr val="FF0000"/>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67F595-0993-4C4D-B2CC-36A8BA40861D}">
      <dsp:nvSpPr>
        <dsp:cNvPr id="0" name=""/>
        <dsp:cNvSpPr/>
      </dsp:nvSpPr>
      <dsp:spPr>
        <a:xfrm>
          <a:off x="4076699" y="850404"/>
          <a:ext cx="815" cy="2995272"/>
        </a:xfrm>
        <a:prstGeom prst="line">
          <a:avLst/>
        </a:prstGeom>
        <a:noFill/>
        <a:ln w="190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28" tIns="46514" rIns="93028" bIns="46514" rtlCol="0"/>
          <a:lstStyle>
            <a:lvl1pPr algn="l">
              <a:defRPr sz="1200"/>
            </a:lvl1pPr>
          </a:lstStyle>
          <a:p>
            <a:endParaRPr lang="en-GB"/>
          </a:p>
        </p:txBody>
      </p:sp>
      <p:sp>
        <p:nvSpPr>
          <p:cNvPr id="3" name="Date Placeholder 2"/>
          <p:cNvSpPr>
            <a:spLocks noGrp="1"/>
          </p:cNvSpPr>
          <p:nvPr>
            <p:ph type="dt" sz="quarter" idx="1"/>
          </p:nvPr>
        </p:nvSpPr>
        <p:spPr>
          <a:xfrm>
            <a:off x="3963744" y="0"/>
            <a:ext cx="3032337" cy="464185"/>
          </a:xfrm>
          <a:prstGeom prst="rect">
            <a:avLst/>
          </a:prstGeom>
        </p:spPr>
        <p:txBody>
          <a:bodyPr vert="horz" lIns="93028" tIns="46514" rIns="93028" bIns="46514" rtlCol="0"/>
          <a:lstStyle>
            <a:lvl1pPr algn="r">
              <a:defRPr sz="1200"/>
            </a:lvl1pPr>
          </a:lstStyle>
          <a:p>
            <a:fld id="{D634FFC7-245F-4F18-AB8F-E6C75173F261}" type="datetimeFigureOut">
              <a:rPr lang="en-GB" smtClean="0"/>
              <a:t>22/05/2013</a:t>
            </a:fld>
            <a:endParaRPr lang="en-GB"/>
          </a:p>
        </p:txBody>
      </p:sp>
      <p:sp>
        <p:nvSpPr>
          <p:cNvPr id="4" name="Footer Placeholder 3"/>
          <p:cNvSpPr>
            <a:spLocks noGrp="1"/>
          </p:cNvSpPr>
          <p:nvPr>
            <p:ph type="ftr" sz="quarter" idx="2"/>
          </p:nvPr>
        </p:nvSpPr>
        <p:spPr>
          <a:xfrm>
            <a:off x="0" y="8817904"/>
            <a:ext cx="3032337" cy="464185"/>
          </a:xfrm>
          <a:prstGeom prst="rect">
            <a:avLst/>
          </a:prstGeom>
        </p:spPr>
        <p:txBody>
          <a:bodyPr vert="horz" lIns="93028" tIns="46514" rIns="93028" bIns="46514" rtlCol="0" anchor="b"/>
          <a:lstStyle>
            <a:lvl1pPr algn="l">
              <a:defRPr sz="1200"/>
            </a:lvl1pPr>
          </a:lstStyle>
          <a:p>
            <a:endParaRPr lang="en-GB"/>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28" tIns="46514" rIns="93028" bIns="46514" rtlCol="0" anchor="b"/>
          <a:lstStyle>
            <a:lvl1pPr algn="r">
              <a:defRPr sz="1200"/>
            </a:lvl1pPr>
          </a:lstStyle>
          <a:p>
            <a:fld id="{57616203-DE66-48AD-BE2A-BFA1BD6777FB}" type="slidenum">
              <a:rPr lang="en-GB" smtClean="0"/>
              <a:t>‹#›</a:t>
            </a:fld>
            <a:endParaRPr lang="en-GB"/>
          </a:p>
        </p:txBody>
      </p:sp>
    </p:spTree>
    <p:extLst>
      <p:ext uri="{BB962C8B-B14F-4D97-AF65-F5344CB8AC3E}">
        <p14:creationId xmlns:p14="http://schemas.microsoft.com/office/powerpoint/2010/main" val="3394609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28" tIns="46514" rIns="93028" bIns="46514"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28" tIns="46514" rIns="93028" bIns="46514" rtlCol="0"/>
          <a:lstStyle>
            <a:lvl1pPr algn="r">
              <a:defRPr sz="1200"/>
            </a:lvl1pPr>
          </a:lstStyle>
          <a:p>
            <a:fld id="{36C87BA9-BB54-AF46-8208-741250267E87}" type="datetimeFigureOut">
              <a:rPr lang="en-US" smtClean="0"/>
              <a:t>5/22/2013</a:t>
            </a:fld>
            <a:endParaRPr lang="en-US"/>
          </a:p>
        </p:txBody>
      </p:sp>
      <p:sp>
        <p:nvSpPr>
          <p:cNvPr id="4" name="Slide Image Placeholder 3"/>
          <p:cNvSpPr>
            <a:spLocks noGrp="1" noRot="1" noChangeAspect="1"/>
          </p:cNvSpPr>
          <p:nvPr>
            <p:ph type="sldImg" idx="2"/>
          </p:nvPr>
        </p:nvSpPr>
        <p:spPr>
          <a:xfrm>
            <a:off x="1177925" y="695325"/>
            <a:ext cx="4641850" cy="3481388"/>
          </a:xfrm>
          <a:prstGeom prst="rect">
            <a:avLst/>
          </a:prstGeom>
          <a:noFill/>
          <a:ln w="12700">
            <a:solidFill>
              <a:prstClr val="black"/>
            </a:solidFill>
          </a:ln>
        </p:spPr>
        <p:txBody>
          <a:bodyPr vert="horz" lIns="93028" tIns="46514" rIns="93028" bIns="46514"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28" tIns="46514" rIns="93028" bIns="46514"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28" tIns="46514" rIns="93028" bIns="46514"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28" tIns="46514" rIns="93028" bIns="46514" rtlCol="0" anchor="b"/>
          <a:lstStyle>
            <a:lvl1pPr algn="r">
              <a:defRPr sz="1200"/>
            </a:lvl1pPr>
          </a:lstStyle>
          <a:p>
            <a:fld id="{CBDAF7F5-3AFD-BA47-A293-EFCCE4C0BC27}" type="slidenum">
              <a:rPr lang="en-US" smtClean="0"/>
              <a:t>‹#›</a:t>
            </a:fld>
            <a:endParaRPr lang="en-US"/>
          </a:p>
        </p:txBody>
      </p:sp>
    </p:spTree>
    <p:extLst>
      <p:ext uri="{BB962C8B-B14F-4D97-AF65-F5344CB8AC3E}">
        <p14:creationId xmlns:p14="http://schemas.microsoft.com/office/powerpoint/2010/main" val="12321752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AF7F5-3AFD-BA47-A293-EFCCE4C0BC27}" type="slidenum">
              <a:rPr lang="en-US" smtClean="0"/>
              <a:t>1</a:t>
            </a:fld>
            <a:endParaRPr lang="en-US" dirty="0"/>
          </a:p>
        </p:txBody>
      </p:sp>
    </p:spTree>
    <p:extLst>
      <p:ext uri="{BB962C8B-B14F-4D97-AF65-F5344CB8AC3E}">
        <p14:creationId xmlns:p14="http://schemas.microsoft.com/office/powerpoint/2010/main" val="328144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BDAF7F5-3AFD-BA47-A293-EFCCE4C0BC27}" type="slidenum">
              <a:rPr lang="en-US" smtClean="0"/>
              <a:t>10</a:t>
            </a:fld>
            <a:endParaRPr lang="en-US"/>
          </a:p>
        </p:txBody>
      </p:sp>
    </p:spTree>
    <p:extLst>
      <p:ext uri="{BB962C8B-B14F-4D97-AF65-F5344CB8AC3E}">
        <p14:creationId xmlns:p14="http://schemas.microsoft.com/office/powerpoint/2010/main" val="3562595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BDAF7F5-3AFD-BA47-A293-EFCCE4C0BC27}" type="slidenum">
              <a:rPr lang="en-US" smtClean="0"/>
              <a:t>11</a:t>
            </a:fld>
            <a:endParaRPr lang="en-US"/>
          </a:p>
        </p:txBody>
      </p:sp>
    </p:spTree>
    <p:extLst>
      <p:ext uri="{BB962C8B-B14F-4D97-AF65-F5344CB8AC3E}">
        <p14:creationId xmlns:p14="http://schemas.microsoft.com/office/powerpoint/2010/main" val="3562595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AF7F5-3AFD-BA47-A293-EFCCE4C0BC27}" type="slidenum">
              <a:rPr lang="en-US" smtClean="0"/>
              <a:t>12</a:t>
            </a:fld>
            <a:endParaRPr lang="en-US"/>
          </a:p>
        </p:txBody>
      </p:sp>
    </p:spTree>
    <p:extLst>
      <p:ext uri="{BB962C8B-B14F-4D97-AF65-F5344CB8AC3E}">
        <p14:creationId xmlns:p14="http://schemas.microsoft.com/office/powerpoint/2010/main" val="204804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CBDAF7F5-3AFD-BA47-A293-EFCCE4C0BC27}" type="slidenum">
              <a:rPr lang="en-US" smtClean="0"/>
              <a:t>2</a:t>
            </a:fld>
            <a:endParaRPr lang="en-US" dirty="0"/>
          </a:p>
        </p:txBody>
      </p:sp>
    </p:spTree>
    <p:extLst>
      <p:ext uri="{BB962C8B-B14F-4D97-AF65-F5344CB8AC3E}">
        <p14:creationId xmlns:p14="http://schemas.microsoft.com/office/powerpoint/2010/main" val="12710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CBDAF7F5-3AFD-BA47-A293-EFCCE4C0BC27}" type="slidenum">
              <a:rPr lang="en-US" smtClean="0"/>
              <a:t>3</a:t>
            </a:fld>
            <a:endParaRPr lang="en-US" dirty="0"/>
          </a:p>
        </p:txBody>
      </p:sp>
    </p:spTree>
    <p:extLst>
      <p:ext uri="{BB962C8B-B14F-4D97-AF65-F5344CB8AC3E}">
        <p14:creationId xmlns:p14="http://schemas.microsoft.com/office/powerpoint/2010/main" val="12710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CBDAF7F5-3AFD-BA47-A293-EFCCE4C0BC27}" type="slidenum">
              <a:rPr lang="en-US" smtClean="0"/>
              <a:t>4</a:t>
            </a:fld>
            <a:endParaRPr lang="en-US" dirty="0"/>
          </a:p>
        </p:txBody>
      </p:sp>
    </p:spTree>
    <p:extLst>
      <p:ext uri="{BB962C8B-B14F-4D97-AF65-F5344CB8AC3E}">
        <p14:creationId xmlns:p14="http://schemas.microsoft.com/office/powerpoint/2010/main" val="12710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DAF7F5-3AFD-BA47-A293-EFCCE4C0BC27}" type="slidenum">
              <a:rPr lang="en-US" smtClean="0"/>
              <a:t>5</a:t>
            </a:fld>
            <a:endParaRPr lang="en-US" dirty="0"/>
          </a:p>
        </p:txBody>
      </p:sp>
    </p:spTree>
    <p:extLst>
      <p:ext uri="{BB962C8B-B14F-4D97-AF65-F5344CB8AC3E}">
        <p14:creationId xmlns:p14="http://schemas.microsoft.com/office/powerpoint/2010/main" val="3278599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AF7F5-3AFD-BA47-A293-EFCCE4C0BC27}" type="slidenum">
              <a:rPr lang="en-US" smtClean="0"/>
              <a:t>6</a:t>
            </a:fld>
            <a:endParaRPr lang="en-US"/>
          </a:p>
        </p:txBody>
      </p:sp>
    </p:spTree>
    <p:extLst>
      <p:ext uri="{BB962C8B-B14F-4D97-AF65-F5344CB8AC3E}">
        <p14:creationId xmlns:p14="http://schemas.microsoft.com/office/powerpoint/2010/main" val="37674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dirty="0"/>
          </a:p>
        </p:txBody>
      </p:sp>
      <p:sp>
        <p:nvSpPr>
          <p:cNvPr id="4" name="Slide Number Placeholder 3"/>
          <p:cNvSpPr>
            <a:spLocks noGrp="1"/>
          </p:cNvSpPr>
          <p:nvPr>
            <p:ph type="sldNum" sz="quarter" idx="10"/>
          </p:nvPr>
        </p:nvSpPr>
        <p:spPr/>
        <p:txBody>
          <a:bodyPr/>
          <a:lstStyle/>
          <a:p>
            <a:fld id="{CBDAF7F5-3AFD-BA47-A293-EFCCE4C0BC27}" type="slidenum">
              <a:rPr lang="en-US" smtClean="0"/>
              <a:t>7</a:t>
            </a:fld>
            <a:endParaRPr lang="en-US"/>
          </a:p>
        </p:txBody>
      </p:sp>
    </p:spTree>
    <p:extLst>
      <p:ext uri="{BB962C8B-B14F-4D97-AF65-F5344CB8AC3E}">
        <p14:creationId xmlns:p14="http://schemas.microsoft.com/office/powerpoint/2010/main" val="2297545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BDAF7F5-3AFD-BA47-A293-EFCCE4C0BC27}" type="slidenum">
              <a:rPr lang="en-US" smtClean="0"/>
              <a:t>8</a:t>
            </a:fld>
            <a:endParaRPr lang="en-US"/>
          </a:p>
        </p:txBody>
      </p:sp>
    </p:spTree>
    <p:extLst>
      <p:ext uri="{BB962C8B-B14F-4D97-AF65-F5344CB8AC3E}">
        <p14:creationId xmlns:p14="http://schemas.microsoft.com/office/powerpoint/2010/main" val="356259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BDAF7F5-3AFD-BA47-A293-EFCCE4C0BC27}" type="slidenum">
              <a:rPr lang="en-US" smtClean="0"/>
              <a:t>9</a:t>
            </a:fld>
            <a:endParaRPr lang="en-US"/>
          </a:p>
        </p:txBody>
      </p:sp>
    </p:spTree>
    <p:extLst>
      <p:ext uri="{BB962C8B-B14F-4D97-AF65-F5344CB8AC3E}">
        <p14:creationId xmlns:p14="http://schemas.microsoft.com/office/powerpoint/2010/main" val="356259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1B7A6AD-A254-47CE-A269-4F4B3E797BC4}" type="datetime1">
              <a:rPr lang="en-US" smtClean="0"/>
              <a:t>5/22/2013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Evaluation Office </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6845360-E942-C64C-A587-5BD768003D6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D07C9A-4552-4E7B-858B-498E00ED0E8F}" type="datetime1">
              <a:rPr lang="en-US" smtClean="0"/>
              <a:t>5/22/2013</a:t>
            </a:fld>
            <a:endParaRPr lang="en-US"/>
          </a:p>
        </p:txBody>
      </p:sp>
      <p:sp>
        <p:nvSpPr>
          <p:cNvPr id="5" name="Footer Placeholder 4"/>
          <p:cNvSpPr>
            <a:spLocks noGrp="1"/>
          </p:cNvSpPr>
          <p:nvPr>
            <p:ph type="ftr" sz="quarter" idx="11"/>
          </p:nvPr>
        </p:nvSpPr>
        <p:spPr/>
        <p:txBody>
          <a:bodyPr/>
          <a:lstStyle/>
          <a:p>
            <a:r>
              <a:rPr lang="en-US" smtClean="0"/>
              <a:t>Evaluation Office </a:t>
            </a:r>
            <a:endParaRPr lang="en-US"/>
          </a:p>
        </p:txBody>
      </p:sp>
      <p:sp>
        <p:nvSpPr>
          <p:cNvPr id="6" name="Slide Number Placeholder 5"/>
          <p:cNvSpPr>
            <a:spLocks noGrp="1"/>
          </p:cNvSpPr>
          <p:nvPr>
            <p:ph type="sldNum" sz="quarter" idx="12"/>
          </p:nvPr>
        </p:nvSpPr>
        <p:spPr/>
        <p:txBody>
          <a:bodyPr/>
          <a:lstStyle/>
          <a:p>
            <a:fld id="{46845360-E942-C64C-A587-5BD768003D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877B94B-E8D2-45C0-9416-52D72F070ADD}" type="datetime1">
              <a:rPr lang="en-US" smtClean="0"/>
              <a:t>5/22/2013</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Evaluation Office </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6845360-E942-C64C-A587-5BD768003D6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F886EB-CBDB-455D-82D2-54FCA70DF92E}" type="datetime1">
              <a:rPr lang="en-US" smtClean="0"/>
              <a:t>5/22/2013</a:t>
            </a:fld>
            <a:endParaRPr lang="en-US"/>
          </a:p>
        </p:txBody>
      </p:sp>
      <p:sp>
        <p:nvSpPr>
          <p:cNvPr id="5" name="Footer Placeholder 4"/>
          <p:cNvSpPr>
            <a:spLocks noGrp="1"/>
          </p:cNvSpPr>
          <p:nvPr>
            <p:ph type="ftr" sz="quarter" idx="11"/>
          </p:nvPr>
        </p:nvSpPr>
        <p:spPr/>
        <p:txBody>
          <a:bodyPr/>
          <a:lstStyle/>
          <a:p>
            <a:r>
              <a:rPr lang="en-US" smtClean="0"/>
              <a:t>Evaluation Office </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6845360-E942-C64C-A587-5BD768003D6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51088FC-6E21-43ED-85FA-94049DC82354}" type="datetime1">
              <a:rPr lang="en-US" smtClean="0"/>
              <a:t>5/22/2013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6845360-E942-C64C-A587-5BD768003D6C}"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Evaluation Office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CFD1F0-3A95-4B32-80FC-384FC3A860FD}" type="datetime1">
              <a:rPr lang="en-US" smtClean="0"/>
              <a:t>5/22/2013</a:t>
            </a:fld>
            <a:endParaRPr lang="en-US"/>
          </a:p>
        </p:txBody>
      </p:sp>
      <p:sp>
        <p:nvSpPr>
          <p:cNvPr id="10" name="Slide Number Placeholder 9"/>
          <p:cNvSpPr>
            <a:spLocks noGrp="1"/>
          </p:cNvSpPr>
          <p:nvPr>
            <p:ph type="sldNum" sz="quarter" idx="16"/>
          </p:nvPr>
        </p:nvSpPr>
        <p:spPr/>
        <p:txBody>
          <a:bodyPr rtlCol="0"/>
          <a:lstStyle/>
          <a:p>
            <a:fld id="{46845360-E942-C64C-A587-5BD768003D6C}"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Evaluation Office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5B574F-CD43-46AA-8F99-A8373054CBE5}" type="datetime1">
              <a:rPr lang="en-US" smtClean="0"/>
              <a:t>5/22/2013</a:t>
            </a:fld>
            <a:endParaRPr lang="en-US"/>
          </a:p>
        </p:txBody>
      </p:sp>
      <p:sp>
        <p:nvSpPr>
          <p:cNvPr id="12" name="Slide Number Placeholder 11"/>
          <p:cNvSpPr>
            <a:spLocks noGrp="1"/>
          </p:cNvSpPr>
          <p:nvPr>
            <p:ph type="sldNum" sz="quarter" idx="16"/>
          </p:nvPr>
        </p:nvSpPr>
        <p:spPr/>
        <p:txBody>
          <a:bodyPr rtlCol="0"/>
          <a:lstStyle/>
          <a:p>
            <a:fld id="{46845360-E942-C64C-A587-5BD768003D6C}" type="slidenum">
              <a:rPr lang="en-US" smtClean="0"/>
              <a:t>‹#›</a:t>
            </a:fld>
            <a:endParaRPr lang="en-US"/>
          </a:p>
        </p:txBody>
      </p:sp>
      <p:sp>
        <p:nvSpPr>
          <p:cNvPr id="14" name="Footer Placeholder 13"/>
          <p:cNvSpPr>
            <a:spLocks noGrp="1"/>
          </p:cNvSpPr>
          <p:nvPr>
            <p:ph type="ftr" sz="quarter" idx="17"/>
          </p:nvPr>
        </p:nvSpPr>
        <p:spPr/>
        <p:txBody>
          <a:bodyPr rtlCol="0"/>
          <a:lstStyle/>
          <a:p>
            <a:r>
              <a:rPr lang="en-US" smtClean="0"/>
              <a:t>Evaluation Office </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845C9E-9660-4C95-A81D-F6B738DCAC6B}" type="datetime1">
              <a:rPr lang="en-US" smtClean="0"/>
              <a:t>5/22/2013</a:t>
            </a:fld>
            <a:endParaRPr lang="en-US"/>
          </a:p>
        </p:txBody>
      </p:sp>
      <p:sp>
        <p:nvSpPr>
          <p:cNvPr id="4" name="Footer Placeholder 3"/>
          <p:cNvSpPr>
            <a:spLocks noGrp="1"/>
          </p:cNvSpPr>
          <p:nvPr>
            <p:ph type="ftr" sz="quarter" idx="11"/>
          </p:nvPr>
        </p:nvSpPr>
        <p:spPr/>
        <p:txBody>
          <a:bodyPr/>
          <a:lstStyle/>
          <a:p>
            <a:r>
              <a:rPr lang="en-US" smtClean="0"/>
              <a:t>Evaluation Office </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6845360-E942-C64C-A587-5BD768003D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41189-5D0D-4F78-96C2-10CC8C66DB65}" type="datetime1">
              <a:rPr lang="en-US" smtClean="0"/>
              <a:t>5/22/2013</a:t>
            </a:fld>
            <a:endParaRPr lang="en-US"/>
          </a:p>
        </p:txBody>
      </p:sp>
      <p:sp>
        <p:nvSpPr>
          <p:cNvPr id="3" name="Footer Placeholder 2"/>
          <p:cNvSpPr>
            <a:spLocks noGrp="1"/>
          </p:cNvSpPr>
          <p:nvPr>
            <p:ph type="ftr" sz="quarter" idx="11"/>
          </p:nvPr>
        </p:nvSpPr>
        <p:spPr/>
        <p:txBody>
          <a:bodyPr/>
          <a:lstStyle/>
          <a:p>
            <a:r>
              <a:rPr lang="en-US" smtClean="0"/>
              <a:t>Evaluation Office </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6845360-E942-C64C-A587-5BD768003D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1CE853-24FF-495C-9BB0-CFA22BF2271B}" type="datetime1">
              <a:rPr lang="en-US" smtClean="0"/>
              <a:t>5/22/2013</a:t>
            </a:fld>
            <a:endParaRPr lang="en-US"/>
          </a:p>
        </p:txBody>
      </p:sp>
      <p:sp>
        <p:nvSpPr>
          <p:cNvPr id="6" name="Footer Placeholder 5"/>
          <p:cNvSpPr>
            <a:spLocks noGrp="1"/>
          </p:cNvSpPr>
          <p:nvPr>
            <p:ph type="ftr" sz="quarter" idx="11"/>
          </p:nvPr>
        </p:nvSpPr>
        <p:spPr/>
        <p:txBody>
          <a:bodyPr/>
          <a:lstStyle/>
          <a:p>
            <a:r>
              <a:rPr lang="en-US" smtClean="0"/>
              <a:t>Evaluation Office </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6845360-E942-C64C-A587-5BD768003D6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D6697FE-EA44-43F9-9519-1E303B762B79}" type="datetime1">
              <a:rPr lang="en-US" smtClean="0"/>
              <a:t>5/22/2013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6845360-E942-C64C-A587-5BD768003D6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Evaluation Office </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879913-5712-4B20-89AF-4F282F132EAA}" type="datetime1">
              <a:rPr lang="en-US" smtClean="0"/>
              <a:t>5/22/2013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Evaluation Office </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6845360-E942-C64C-A587-5BD768003D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0931" y="1617421"/>
            <a:ext cx="3970322" cy="3275722"/>
          </a:xfrm>
        </p:spPr>
        <p:txBody>
          <a:bodyPr>
            <a:normAutofit fontScale="90000"/>
          </a:bodyPr>
          <a:lstStyle/>
          <a:p>
            <a:r>
              <a:rPr lang="en-US" sz="3200" b="1" dirty="0"/>
              <a:t>Evaluation of </a:t>
            </a:r>
            <a:r>
              <a:rPr lang="en-US" sz="3200" b="1" dirty="0" smtClean="0"/>
              <a:t>UNDP support to Conflict  affected countries in the context of integrated peace operations</a:t>
            </a:r>
            <a:endParaRPr lang="en-US" sz="3200" dirty="0"/>
          </a:p>
        </p:txBody>
      </p:sp>
      <p:sp>
        <p:nvSpPr>
          <p:cNvPr id="3" name="Subtitle 2"/>
          <p:cNvSpPr>
            <a:spLocks noGrp="1"/>
          </p:cNvSpPr>
          <p:nvPr>
            <p:ph type="subTitle" idx="1"/>
          </p:nvPr>
        </p:nvSpPr>
        <p:spPr>
          <a:xfrm>
            <a:off x="2379945" y="6050070"/>
            <a:ext cx="6764055" cy="644241"/>
          </a:xfrm>
        </p:spPr>
        <p:txBody>
          <a:bodyPr>
            <a:normAutofit/>
          </a:bodyPr>
          <a:lstStyle/>
          <a:p>
            <a:pPr algn="r"/>
            <a:r>
              <a:rPr lang="en-US" b="1" dirty="0" smtClean="0">
                <a:solidFill>
                  <a:schemeClr val="accent2">
                    <a:lumMod val="75000"/>
                  </a:schemeClr>
                </a:solidFill>
              </a:rPr>
              <a:t>Evaluation Office of UNDP</a:t>
            </a:r>
          </a:p>
        </p:txBody>
      </p:sp>
      <p:sp>
        <p:nvSpPr>
          <p:cNvPr id="4" name="TextBox 3"/>
          <p:cNvSpPr txBox="1"/>
          <p:nvPr/>
        </p:nvSpPr>
        <p:spPr>
          <a:xfrm>
            <a:off x="7590773" y="0"/>
            <a:ext cx="760480" cy="369332"/>
          </a:xfrm>
          <a:prstGeom prst="rect">
            <a:avLst/>
          </a:prstGeom>
          <a:noFill/>
        </p:spPr>
        <p:txBody>
          <a:bodyPr wrap="square" rtlCol="0">
            <a:spAutoFit/>
          </a:bodyPr>
          <a:lstStyle/>
          <a:p>
            <a:endParaRPr lang="en-GB" dirty="0"/>
          </a:p>
        </p:txBody>
      </p:sp>
      <p:sp>
        <p:nvSpPr>
          <p:cNvPr id="6" name="TextBox 5"/>
          <p:cNvSpPr txBox="1"/>
          <p:nvPr/>
        </p:nvSpPr>
        <p:spPr>
          <a:xfrm>
            <a:off x="152400" y="6211669"/>
            <a:ext cx="1905000" cy="646331"/>
          </a:xfrm>
          <a:prstGeom prst="rect">
            <a:avLst/>
          </a:prstGeom>
          <a:noFill/>
        </p:spPr>
        <p:txBody>
          <a:bodyPr wrap="square" rtlCol="0">
            <a:spAutoFit/>
          </a:bodyPr>
          <a:lstStyle/>
          <a:p>
            <a:r>
              <a:rPr lang="en-US" dirty="0" smtClean="0"/>
              <a:t>May 2013</a:t>
            </a:r>
            <a:endParaRPr lang="en-GB" dirty="0" smtClean="0"/>
          </a:p>
          <a:p>
            <a:endParaRPr lang="en-GB"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60"/>
            <a:ext cx="3930555" cy="490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63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Empowering Women in Conflict Settings</a:t>
            </a:r>
            <a:endParaRPr lang="en-GB" sz="3600" dirty="0"/>
          </a:p>
        </p:txBody>
      </p:sp>
      <p:sp>
        <p:nvSpPr>
          <p:cNvPr id="3" name="Content Placeholder 2"/>
          <p:cNvSpPr>
            <a:spLocks noGrp="1"/>
          </p:cNvSpPr>
          <p:nvPr>
            <p:ph sz="quarter" idx="1"/>
          </p:nvPr>
        </p:nvSpPr>
        <p:spPr>
          <a:xfrm>
            <a:off x="4189863" y="1600200"/>
            <a:ext cx="4576185" cy="3217460"/>
          </a:xfrm>
        </p:spPr>
        <p:txBody>
          <a:bodyPr>
            <a:normAutofit lnSpcReduction="10000"/>
          </a:bodyPr>
          <a:lstStyle/>
          <a:p>
            <a:pPr marL="514350" lvl="0" indent="-514350">
              <a:buFont typeface="+mj-lt"/>
              <a:buAutoNum type="arabicPeriod"/>
            </a:pPr>
            <a:endParaRPr lang="en-US" dirty="0" smtClean="0"/>
          </a:p>
          <a:p>
            <a:r>
              <a:rPr lang="en-US" sz="3000" dirty="0" smtClean="0"/>
              <a:t>UNDP </a:t>
            </a:r>
            <a:r>
              <a:rPr lang="en-US" sz="3000" dirty="0"/>
              <a:t>has </a:t>
            </a:r>
            <a:r>
              <a:rPr lang="en-US" sz="3000" dirty="0" smtClean="0"/>
              <a:t>supported </a:t>
            </a:r>
            <a:r>
              <a:rPr lang="en-US" sz="3000" dirty="0"/>
              <a:t>opportunities for women to participate more fully in the emerging political and legal landscape of post-conflict countries. </a:t>
            </a:r>
            <a:endParaRPr lang="en-US" sz="3000" dirty="0" smtClean="0"/>
          </a:p>
          <a:p>
            <a:pPr marL="514350" lvl="0" indent="-514350">
              <a:buFont typeface="+mj-lt"/>
              <a:buAutoNum type="arabicPeriod"/>
            </a:pPr>
            <a:endParaRPr lang="en-US" dirty="0" smtClean="0"/>
          </a:p>
        </p:txBody>
      </p:sp>
      <p:sp>
        <p:nvSpPr>
          <p:cNvPr id="5"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pic>
        <p:nvPicPr>
          <p:cNvPr id="6" name="Picture 2" descr="http://www.undp.org/content/dam/undp/img/womensempowerment/UNDP-DRC-GENDER-victim-violence-2013.jpg/_jcr_content/renditions/cq5dam.web.460.306.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30" y="1804917"/>
            <a:ext cx="3896746" cy="2521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330" y="4425624"/>
            <a:ext cx="8449464" cy="2092881"/>
          </a:xfrm>
          <a:prstGeom prst="rect">
            <a:avLst/>
          </a:prstGeom>
        </p:spPr>
        <p:txBody>
          <a:bodyPr wrap="square">
            <a:spAutoFit/>
          </a:bodyPr>
          <a:lstStyle/>
          <a:p>
            <a:r>
              <a:rPr lang="en-US" sz="2800" u="sng" dirty="0" smtClean="0"/>
              <a:t>Recommendation</a:t>
            </a:r>
            <a:r>
              <a:rPr lang="en-US" sz="2800" dirty="0"/>
              <a:t>: </a:t>
            </a:r>
            <a:endParaRPr lang="en-US" sz="2800" dirty="0" smtClean="0"/>
          </a:p>
          <a:p>
            <a:r>
              <a:rPr lang="en-US" sz="2800" dirty="0" smtClean="0"/>
              <a:t>Increase </a:t>
            </a:r>
            <a:r>
              <a:rPr lang="en-US" sz="2800" dirty="0"/>
              <a:t>efforts to prepare and place female staff in conflict settings and set tighter benchmarks for country offices to meet gender </a:t>
            </a:r>
            <a:r>
              <a:rPr lang="en-US" sz="2800" dirty="0" smtClean="0"/>
              <a:t>targets</a:t>
            </a:r>
            <a:endParaRPr lang="en-US" dirty="0"/>
          </a:p>
          <a:p>
            <a:endParaRPr lang="en-US" dirty="0" smtClean="0"/>
          </a:p>
        </p:txBody>
      </p:sp>
    </p:spTree>
    <p:extLst>
      <p:ext uri="{BB962C8B-B14F-4D97-AF65-F5344CB8AC3E}">
        <p14:creationId xmlns:p14="http://schemas.microsoft.com/office/powerpoint/2010/main" val="121416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Partnerships</a:t>
            </a:r>
            <a:endParaRPr lang="en-GB" sz="3600" dirty="0"/>
          </a:p>
        </p:txBody>
      </p:sp>
      <p:sp>
        <p:nvSpPr>
          <p:cNvPr id="3" name="Content Placeholder 2"/>
          <p:cNvSpPr>
            <a:spLocks noGrp="1"/>
          </p:cNvSpPr>
          <p:nvPr>
            <p:ph sz="quarter" idx="1"/>
          </p:nvPr>
        </p:nvSpPr>
        <p:spPr/>
        <p:txBody>
          <a:bodyPr>
            <a:normAutofit/>
          </a:bodyPr>
          <a:lstStyle/>
          <a:p>
            <a:pPr marL="514350" lvl="0" indent="-514350">
              <a:buFont typeface="+mj-lt"/>
              <a:buAutoNum type="arabicPeriod"/>
            </a:pPr>
            <a:endParaRPr lang="en-US" dirty="0" smtClean="0"/>
          </a:p>
          <a:p>
            <a:pPr marL="514350" lvl="0" indent="-514350">
              <a:buFont typeface="+mj-lt"/>
              <a:buAutoNum type="arabicPeriod"/>
            </a:pPr>
            <a:endParaRPr lang="en-US" dirty="0" smtClean="0"/>
          </a:p>
        </p:txBody>
      </p:sp>
      <p:sp>
        <p:nvSpPr>
          <p:cNvPr id="5"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4600643"/>
            <a:ext cx="2311329" cy="1813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771635" y="1600200"/>
            <a:ext cx="5799159" cy="2954655"/>
          </a:xfrm>
          <a:prstGeom prst="rect">
            <a:avLst/>
          </a:prstGeom>
          <a:noFill/>
        </p:spPr>
        <p:txBody>
          <a:bodyPr wrap="square" rtlCol="0">
            <a:spAutoFit/>
          </a:bodyPr>
          <a:lstStyle/>
          <a:p>
            <a:pPr marL="342900" indent="-342900">
              <a:buFont typeface="Arial" pitchFamily="34" charset="0"/>
              <a:buChar char="•"/>
            </a:pPr>
            <a:r>
              <a:rPr lang="en-US" sz="2800" dirty="0" smtClean="0"/>
              <a:t>Further UNDP engagement is needed with DPKO, DPA, OCHA and other participants at the start of integrated missions – in order to smooth the transition to peacebuilding</a:t>
            </a:r>
          </a:p>
          <a:p>
            <a:endParaRPr lang="en-GB" dirty="0"/>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62089"/>
            <a:ext cx="2311330" cy="153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997269"/>
            <a:ext cx="2311330" cy="160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614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Thank you</a:t>
            </a:r>
            <a:endParaRPr lang="en-GB" dirty="0"/>
          </a:p>
        </p:txBody>
      </p:sp>
      <p:sp>
        <p:nvSpPr>
          <p:cNvPr id="3" name="Content Placeholder 2"/>
          <p:cNvSpPr>
            <a:spLocks noGrp="1"/>
          </p:cNvSpPr>
          <p:nvPr>
            <p:ph sz="quarter" idx="1"/>
          </p:nvPr>
        </p:nvSpPr>
        <p:spPr/>
        <p:txBody>
          <a:bodyPr>
            <a:normAutofit/>
          </a:bodyPr>
          <a:lstStyle/>
          <a:p>
            <a:pPr marL="0" indent="0">
              <a:buNone/>
            </a:pPr>
            <a:r>
              <a:rPr lang="en-US" dirty="0" smtClean="0"/>
              <a:t>Alan Fox</a:t>
            </a:r>
          </a:p>
          <a:p>
            <a:pPr marL="0" indent="0">
              <a:buNone/>
            </a:pPr>
            <a:r>
              <a:rPr lang="en-US" dirty="0" smtClean="0"/>
              <a:t>Evaluation Advisor</a:t>
            </a:r>
          </a:p>
          <a:p>
            <a:pPr marL="0" indent="0">
              <a:buNone/>
            </a:pPr>
            <a:r>
              <a:rPr lang="en-US" dirty="0" smtClean="0">
                <a:solidFill>
                  <a:srgbClr val="FF0000"/>
                </a:solidFill>
              </a:rPr>
              <a:t>alan.fox@undp.org</a:t>
            </a:r>
          </a:p>
          <a:p>
            <a:pPr marL="0" indent="0">
              <a:buNone/>
            </a:pPr>
            <a:endParaRPr lang="en-US" dirty="0" smtClean="0">
              <a:solidFill>
                <a:srgbClr val="FF0000"/>
              </a:solidFill>
            </a:endParaRPr>
          </a:p>
          <a:p>
            <a:pPr marL="0" indent="0">
              <a:buNone/>
            </a:pPr>
            <a:r>
              <a:rPr lang="en-US" dirty="0" smtClean="0">
                <a:solidFill>
                  <a:srgbClr val="FF0000"/>
                </a:solidFill>
              </a:rPr>
              <a:t>http</a:t>
            </a:r>
            <a:r>
              <a:rPr lang="en-US" dirty="0">
                <a:solidFill>
                  <a:srgbClr val="FF0000"/>
                </a:solidFill>
              </a:rPr>
              <a:t>://web.undp.org/evaluation</a:t>
            </a:r>
          </a:p>
          <a:p>
            <a:pPr marL="0" indent="0">
              <a:buNone/>
            </a:pPr>
            <a:endParaRPr lang="en-US" dirty="0" smtClean="0"/>
          </a:p>
        </p:txBody>
      </p:sp>
      <p:sp>
        <p:nvSpPr>
          <p:cNvPr id="7"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spTree>
    <p:extLst>
      <p:ext uri="{BB962C8B-B14F-4D97-AF65-F5344CB8AC3E}">
        <p14:creationId xmlns:p14="http://schemas.microsoft.com/office/powerpoint/2010/main" val="278133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Objectives</a:t>
            </a:r>
            <a:endParaRPr lang="en-US" sz="3600" b="1" dirty="0"/>
          </a:p>
        </p:txBody>
      </p:sp>
      <p:sp>
        <p:nvSpPr>
          <p:cNvPr id="3" name="Content Placeholder 2"/>
          <p:cNvSpPr>
            <a:spLocks noGrp="1"/>
          </p:cNvSpPr>
          <p:nvPr>
            <p:ph sz="quarter" idx="1"/>
          </p:nvPr>
        </p:nvSpPr>
        <p:spPr>
          <a:xfrm>
            <a:off x="609599" y="1589567"/>
            <a:ext cx="8033359" cy="4572000"/>
          </a:xfrm>
        </p:spPr>
        <p:txBody>
          <a:bodyPr>
            <a:normAutofit/>
          </a:bodyPr>
          <a:lstStyle/>
          <a:p>
            <a:r>
              <a:rPr lang="en-US" sz="2800" dirty="0" smtClean="0"/>
              <a:t>Assess how UNDP programming and policies support peacebuilding within the framework of large international operations, and how UNDP supports a country’s transition from immediate post-conflict to development</a:t>
            </a:r>
          </a:p>
          <a:p>
            <a:endParaRPr lang="en-US" sz="2800" dirty="0" smtClean="0"/>
          </a:p>
          <a:p>
            <a:r>
              <a:rPr lang="en-US" sz="2800" dirty="0" smtClean="0"/>
              <a:t>Evaluate how UNDP response mechanisms function at headquarters and operational levels during periods of transition in conflict-affected countries</a:t>
            </a:r>
          </a:p>
          <a:p>
            <a:endParaRPr lang="en-US" dirty="0" smtClean="0"/>
          </a:p>
        </p:txBody>
      </p:sp>
      <p:sp>
        <p:nvSpPr>
          <p:cNvPr id="5" name="Footer Placeholder 4"/>
          <p:cNvSpPr>
            <a:spLocks noGrp="1"/>
          </p:cNvSpPr>
          <p:nvPr>
            <p:ph type="ftr" sz="quarter" idx="17"/>
          </p:nvPr>
        </p:nvSpPr>
        <p:spPr>
          <a:xfrm>
            <a:off x="6901841" y="6248206"/>
            <a:ext cx="1861160" cy="365125"/>
          </a:xfrm>
        </p:spPr>
        <p:txBody>
          <a:bodyPr/>
          <a:lstStyle/>
          <a:p>
            <a:r>
              <a:rPr lang="en-US" sz="1800" dirty="0" smtClean="0">
                <a:solidFill>
                  <a:srgbClr val="0070C0"/>
                </a:solidFill>
              </a:rPr>
              <a:t>Evaluation Office </a:t>
            </a:r>
            <a:endParaRPr lang="en-US" sz="1800" dirty="0">
              <a:solidFill>
                <a:srgbClr val="0070C0"/>
              </a:solidFill>
            </a:endParaRPr>
          </a:p>
        </p:txBody>
      </p:sp>
    </p:spTree>
    <p:extLst>
      <p:ext uri="{BB962C8B-B14F-4D97-AF65-F5344CB8AC3E}">
        <p14:creationId xmlns:p14="http://schemas.microsoft.com/office/powerpoint/2010/main" val="2096375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Peacebuilding  Context</a:t>
            </a:r>
            <a:endParaRPr lang="en-US" sz="3600" b="1" dirty="0"/>
          </a:p>
        </p:txBody>
      </p:sp>
      <p:sp>
        <p:nvSpPr>
          <p:cNvPr id="3" name="Content Placeholder 2"/>
          <p:cNvSpPr>
            <a:spLocks noGrp="1"/>
          </p:cNvSpPr>
          <p:nvPr>
            <p:ph sz="quarter" idx="1"/>
          </p:nvPr>
        </p:nvSpPr>
        <p:spPr>
          <a:xfrm>
            <a:off x="609599" y="1589567"/>
            <a:ext cx="8033359" cy="4572000"/>
          </a:xfrm>
        </p:spPr>
        <p:txBody>
          <a:bodyPr>
            <a:normAutofit/>
          </a:bodyPr>
          <a:lstStyle/>
          <a:p>
            <a:r>
              <a:rPr lang="en-US" dirty="0" smtClean="0"/>
              <a:t>Integrated missions introduced in 1997, and further defined in the 2000 </a:t>
            </a:r>
            <a:r>
              <a:rPr lang="en-US" dirty="0" err="1" smtClean="0"/>
              <a:t>Brahimi</a:t>
            </a:r>
            <a:r>
              <a:rPr lang="en-US" dirty="0" smtClean="0"/>
              <a:t> report</a:t>
            </a:r>
          </a:p>
          <a:p>
            <a:endParaRPr lang="en-US" dirty="0" smtClean="0"/>
          </a:p>
          <a:p>
            <a:r>
              <a:rPr lang="en-US" dirty="0" smtClean="0"/>
              <a:t>Since 2000 there has been a steady rise in the use of Security </a:t>
            </a:r>
            <a:r>
              <a:rPr lang="en-US" dirty="0"/>
              <a:t>Council-mandated UN political, peacekeeping and/or peacebuilding missions with multidimensional mandates </a:t>
            </a:r>
            <a:endParaRPr lang="en-US" dirty="0" smtClean="0"/>
          </a:p>
        </p:txBody>
      </p:sp>
      <p:sp>
        <p:nvSpPr>
          <p:cNvPr id="5" name="Footer Placeholder 4"/>
          <p:cNvSpPr>
            <a:spLocks noGrp="1"/>
          </p:cNvSpPr>
          <p:nvPr>
            <p:ph type="ftr" sz="quarter" idx="17"/>
          </p:nvPr>
        </p:nvSpPr>
        <p:spPr>
          <a:xfrm>
            <a:off x="6901841" y="6248206"/>
            <a:ext cx="1861160" cy="365125"/>
          </a:xfrm>
        </p:spPr>
        <p:txBody>
          <a:bodyPr/>
          <a:lstStyle/>
          <a:p>
            <a:r>
              <a:rPr lang="en-US" sz="1800" dirty="0" smtClean="0">
                <a:solidFill>
                  <a:srgbClr val="0070C0"/>
                </a:solidFill>
              </a:rPr>
              <a:t>Evaluation Office </a:t>
            </a:r>
            <a:endParaRPr lang="en-US" sz="1800" dirty="0">
              <a:solidFill>
                <a:srgbClr val="0070C0"/>
              </a:solidFill>
            </a:endParaRPr>
          </a:p>
        </p:txBody>
      </p:sp>
    </p:spTree>
    <p:extLst>
      <p:ext uri="{BB962C8B-B14F-4D97-AF65-F5344CB8AC3E}">
        <p14:creationId xmlns:p14="http://schemas.microsoft.com/office/powerpoint/2010/main" val="277290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UNDP  Context</a:t>
            </a:r>
            <a:endParaRPr lang="en-US" sz="3600" b="1" dirty="0"/>
          </a:p>
        </p:txBody>
      </p:sp>
      <p:sp>
        <p:nvSpPr>
          <p:cNvPr id="3" name="Content Placeholder 2"/>
          <p:cNvSpPr>
            <a:spLocks noGrp="1"/>
          </p:cNvSpPr>
          <p:nvPr>
            <p:ph sz="quarter" idx="1"/>
          </p:nvPr>
        </p:nvSpPr>
        <p:spPr>
          <a:xfrm>
            <a:off x="609599" y="1589567"/>
            <a:ext cx="8033359" cy="4572000"/>
          </a:xfrm>
        </p:spPr>
        <p:txBody>
          <a:bodyPr>
            <a:normAutofit/>
          </a:bodyPr>
          <a:lstStyle/>
          <a:p>
            <a:r>
              <a:rPr lang="en-US" dirty="0" smtClean="0"/>
              <a:t>Fighting poverty</a:t>
            </a:r>
          </a:p>
          <a:p>
            <a:r>
              <a:rPr lang="en-US" dirty="0" smtClean="0"/>
              <a:t>Building democratic societies</a:t>
            </a:r>
          </a:p>
          <a:p>
            <a:r>
              <a:rPr lang="en-US" dirty="0" smtClean="0"/>
              <a:t>Protecting the environment</a:t>
            </a:r>
          </a:p>
          <a:p>
            <a:r>
              <a:rPr lang="en-US" dirty="0" smtClean="0"/>
              <a:t>Halting and reversing HIV/AIDS</a:t>
            </a:r>
          </a:p>
          <a:p>
            <a:r>
              <a:rPr lang="en-US" dirty="0" smtClean="0"/>
              <a:t>Empowering women</a:t>
            </a:r>
          </a:p>
          <a:p>
            <a:r>
              <a:rPr lang="en-US" dirty="0" smtClean="0"/>
              <a:t>Growing national capacity</a:t>
            </a:r>
          </a:p>
          <a:p>
            <a:r>
              <a:rPr lang="en-US" dirty="0" smtClean="0"/>
              <a:t>Preventing crisis, enabling recovery </a:t>
            </a:r>
          </a:p>
          <a:p>
            <a:endParaRPr lang="en-US" dirty="0" smtClean="0"/>
          </a:p>
        </p:txBody>
      </p:sp>
      <p:sp>
        <p:nvSpPr>
          <p:cNvPr id="5" name="Footer Placeholder 4"/>
          <p:cNvSpPr>
            <a:spLocks noGrp="1"/>
          </p:cNvSpPr>
          <p:nvPr>
            <p:ph type="ftr" sz="quarter" idx="17"/>
          </p:nvPr>
        </p:nvSpPr>
        <p:spPr>
          <a:xfrm>
            <a:off x="6901841" y="6248206"/>
            <a:ext cx="1861160" cy="365125"/>
          </a:xfrm>
        </p:spPr>
        <p:txBody>
          <a:bodyPr/>
          <a:lstStyle/>
          <a:p>
            <a:r>
              <a:rPr lang="en-US" sz="1800" dirty="0" smtClean="0">
                <a:solidFill>
                  <a:srgbClr val="0070C0"/>
                </a:solidFill>
              </a:rPr>
              <a:t>Evaluation Office </a:t>
            </a:r>
            <a:endParaRPr lang="en-US" sz="1800" dirty="0">
              <a:solidFill>
                <a:srgbClr val="0070C0"/>
              </a:solidFill>
            </a:endParaRPr>
          </a:p>
        </p:txBody>
      </p:sp>
    </p:spTree>
    <p:extLst>
      <p:ext uri="{BB962C8B-B14F-4D97-AF65-F5344CB8AC3E}">
        <p14:creationId xmlns:p14="http://schemas.microsoft.com/office/powerpoint/2010/main" val="2368271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3425589"/>
            <a:ext cx="7123113" cy="2183641"/>
          </a:xfrm>
        </p:spPr>
        <p:txBody>
          <a:bodyPr numCol="2">
            <a:normAutofit fontScale="25000" lnSpcReduction="20000"/>
          </a:bodyPr>
          <a:lstStyle/>
          <a:p>
            <a:pPr marL="231775" indent="-231775">
              <a:buFont typeface="+mj-lt"/>
              <a:buAutoNum type="arabicPeriod"/>
            </a:pPr>
            <a:r>
              <a:rPr lang="en-US" sz="11200" dirty="0" smtClean="0"/>
              <a:t>Comparative Advantage</a:t>
            </a:r>
          </a:p>
          <a:p>
            <a:pPr marL="231775" indent="-231775">
              <a:buFont typeface="+mj-lt"/>
              <a:buAutoNum type="arabicPeriod"/>
            </a:pPr>
            <a:r>
              <a:rPr lang="en-US" sz="11200" dirty="0" smtClean="0"/>
              <a:t>Conflict analysis</a:t>
            </a:r>
          </a:p>
          <a:p>
            <a:pPr marL="231775" indent="-231775">
              <a:buFont typeface="+mj-lt"/>
              <a:buAutoNum type="arabicPeriod"/>
            </a:pPr>
            <a:r>
              <a:rPr lang="en-US" sz="11200" dirty="0" smtClean="0"/>
              <a:t>Government capacity building</a:t>
            </a:r>
          </a:p>
          <a:p>
            <a:pPr marL="231775" indent="-231775">
              <a:buFont typeface="+mj-lt"/>
              <a:buAutoNum type="arabicPeriod"/>
            </a:pPr>
            <a:endParaRPr lang="en-US" sz="11200" dirty="0" smtClean="0"/>
          </a:p>
          <a:p>
            <a:pPr marL="231775" indent="-231775">
              <a:buFont typeface="+mj-lt"/>
              <a:buAutoNum type="arabicPeriod"/>
            </a:pPr>
            <a:r>
              <a:rPr lang="en-US" sz="11200" dirty="0" smtClean="0"/>
              <a:t>Electoral systems</a:t>
            </a:r>
          </a:p>
          <a:p>
            <a:pPr marL="231775" indent="-231775">
              <a:buFont typeface="+mj-lt"/>
              <a:buAutoNum type="arabicPeriod"/>
            </a:pPr>
            <a:r>
              <a:rPr lang="en-US" sz="11200" dirty="0" smtClean="0"/>
              <a:t>Empowering Women</a:t>
            </a:r>
          </a:p>
          <a:p>
            <a:pPr marL="231775" indent="-231775">
              <a:buFont typeface="+mj-lt"/>
              <a:buAutoNum type="arabicPeriod"/>
            </a:pPr>
            <a:r>
              <a:rPr lang="en-US" sz="11200" dirty="0" smtClean="0"/>
              <a:t>Peacebuilding partnerships</a:t>
            </a:r>
          </a:p>
          <a:p>
            <a:pPr marL="457200" indent="-457200">
              <a:buFont typeface="Arial" pitchFamily="34" charset="0"/>
              <a:buChar char="•"/>
            </a:pPr>
            <a:endParaRPr lang="en-US" dirty="0" smtClean="0"/>
          </a:p>
          <a:p>
            <a:pPr marL="457200" indent="-457200">
              <a:buFont typeface="Arial" pitchFamily="34" charset="0"/>
              <a:buChar char="•"/>
            </a:pPr>
            <a:endParaRPr lang="en-US" dirty="0" smtClean="0"/>
          </a:p>
          <a:p>
            <a:r>
              <a:rPr lang="en-US" dirty="0" smtClean="0"/>
              <a:t> </a:t>
            </a:r>
          </a:p>
        </p:txBody>
      </p:sp>
      <p:sp>
        <p:nvSpPr>
          <p:cNvPr id="4" name="Title 3"/>
          <p:cNvSpPr>
            <a:spLocks noGrp="1"/>
          </p:cNvSpPr>
          <p:nvPr>
            <p:ph type="title"/>
          </p:nvPr>
        </p:nvSpPr>
        <p:spPr/>
        <p:txBody>
          <a:bodyPr>
            <a:normAutofit fontScale="90000"/>
          </a:bodyPr>
          <a:lstStyle/>
          <a:p>
            <a:r>
              <a:rPr lang="en-US" sz="3200" b="1" dirty="0" smtClean="0"/>
              <a:t>From Key Findings to Recommended Actions</a:t>
            </a:r>
            <a:endParaRPr lang="en-GB" sz="3200" dirty="0"/>
          </a:p>
        </p:txBody>
      </p:sp>
      <p:sp>
        <p:nvSpPr>
          <p:cNvPr id="5"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spTree>
    <p:extLst>
      <p:ext uri="{BB962C8B-B14F-4D97-AF65-F5344CB8AC3E}">
        <p14:creationId xmlns:p14="http://schemas.microsoft.com/office/powerpoint/2010/main" val="345241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UNDP comparative advantages</a:t>
            </a:r>
            <a:endParaRPr lang="en-GB" sz="3200" b="1"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10559021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2"/>
          <p:cNvSpPr>
            <a:spLocks noGrp="1"/>
          </p:cNvSpPr>
          <p:nvPr>
            <p:ph type="ftr" sz="quarter" idx="11"/>
          </p:nvPr>
        </p:nvSpPr>
        <p:spPr>
          <a:xfrm>
            <a:off x="6987654" y="6248206"/>
            <a:ext cx="1778394" cy="365125"/>
          </a:xfrm>
        </p:spPr>
        <p:txBody>
          <a:bodyPr/>
          <a:lstStyle/>
          <a:p>
            <a:r>
              <a:rPr lang="en-US" sz="1800" dirty="0">
                <a:solidFill>
                  <a:srgbClr val="0070C0"/>
                </a:solidFill>
              </a:rPr>
              <a:t>Evaluation Office </a:t>
            </a:r>
          </a:p>
          <a:p>
            <a:endParaRPr lang="en-US" dirty="0"/>
          </a:p>
        </p:txBody>
      </p:sp>
    </p:spTree>
    <p:extLst>
      <p:ext uri="{BB962C8B-B14F-4D97-AF65-F5344CB8AC3E}">
        <p14:creationId xmlns:p14="http://schemas.microsoft.com/office/powerpoint/2010/main" val="334532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Conflict Analysis</a:t>
            </a:r>
            <a:endParaRPr lang="en-GB" sz="3200" b="1" dirty="0"/>
          </a:p>
        </p:txBody>
      </p:sp>
      <p:sp>
        <p:nvSpPr>
          <p:cNvPr id="4" name="Content Placeholder 3"/>
          <p:cNvSpPr>
            <a:spLocks noGrp="1"/>
          </p:cNvSpPr>
          <p:nvPr>
            <p:ph sz="quarter" idx="1"/>
          </p:nvPr>
        </p:nvSpPr>
        <p:spPr/>
        <p:txBody>
          <a:bodyPr>
            <a:normAutofit fontScale="92500" lnSpcReduction="10000"/>
          </a:bodyPr>
          <a:lstStyle/>
          <a:p>
            <a:r>
              <a:rPr lang="en-US" dirty="0"/>
              <a:t>UNDP is often caught off guard and unprepared when conflict erupts, despite its in-country position and close contacts with government and civil society.  </a:t>
            </a:r>
          </a:p>
          <a:p>
            <a:endParaRPr lang="en-US" dirty="0"/>
          </a:p>
          <a:p>
            <a:r>
              <a:rPr lang="en-US" dirty="0"/>
              <a:t>Even though UNDP recognizes the importance of  conflict analysis and has developed  its own conflict analysis tools, the organization has no standard operating procedure for when and how to conduct conflict analysis. As a result, the conduct of such analysis in both substantive and procedural terms remains varied across UNDP.  </a:t>
            </a:r>
          </a:p>
          <a:p>
            <a:endParaRPr lang="en-US" dirty="0"/>
          </a:p>
        </p:txBody>
      </p:sp>
      <p:sp>
        <p:nvSpPr>
          <p:cNvPr id="5" name="Footer Placeholder 2"/>
          <p:cNvSpPr>
            <a:spLocks noGrp="1"/>
          </p:cNvSpPr>
          <p:nvPr>
            <p:ph type="ftr" sz="quarter" idx="11"/>
          </p:nvPr>
        </p:nvSpPr>
        <p:spPr>
          <a:xfrm>
            <a:off x="6987654" y="6248206"/>
            <a:ext cx="1778394" cy="365125"/>
          </a:xfrm>
        </p:spPr>
        <p:txBody>
          <a:bodyPr/>
          <a:lstStyle/>
          <a:p>
            <a:r>
              <a:rPr lang="en-US" sz="1800" dirty="0">
                <a:solidFill>
                  <a:srgbClr val="0070C0"/>
                </a:solidFill>
              </a:rPr>
              <a:t>Evaluation Office </a:t>
            </a:r>
          </a:p>
          <a:p>
            <a:endParaRPr lang="en-US" dirty="0"/>
          </a:p>
        </p:txBody>
      </p:sp>
    </p:spTree>
    <p:extLst>
      <p:ext uri="{BB962C8B-B14F-4D97-AF65-F5344CB8AC3E}">
        <p14:creationId xmlns:p14="http://schemas.microsoft.com/office/powerpoint/2010/main" val="334079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Expanding post-crisis government capacity</a:t>
            </a:r>
            <a:endParaRPr lang="en-GB" sz="3600" b="1" dirty="0"/>
          </a:p>
        </p:txBody>
      </p:sp>
      <p:sp>
        <p:nvSpPr>
          <p:cNvPr id="3" name="Content Placeholder 2"/>
          <p:cNvSpPr>
            <a:spLocks noGrp="1"/>
          </p:cNvSpPr>
          <p:nvPr>
            <p:ph sz="quarter" idx="1"/>
          </p:nvPr>
        </p:nvSpPr>
        <p:spPr>
          <a:xfrm>
            <a:off x="612648" y="1552902"/>
            <a:ext cx="8153400" cy="4495800"/>
          </a:xfrm>
        </p:spPr>
        <p:txBody>
          <a:bodyPr>
            <a:normAutofit/>
          </a:bodyPr>
          <a:lstStyle/>
          <a:p>
            <a:pPr marL="514350" lvl="0" indent="-514350">
              <a:buFont typeface="+mj-lt"/>
              <a:buAutoNum type="arabicPeriod"/>
            </a:pPr>
            <a:endParaRPr lang="en-US" dirty="0" smtClean="0"/>
          </a:p>
          <a:p>
            <a:pPr marL="514350" lvl="0" indent="-514350">
              <a:buFont typeface="+mj-lt"/>
              <a:buAutoNum type="arabicPeriod"/>
            </a:pPr>
            <a:endParaRPr lang="en-US" dirty="0" smtClean="0"/>
          </a:p>
        </p:txBody>
      </p:sp>
      <p:sp>
        <p:nvSpPr>
          <p:cNvPr id="5"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9763"/>
            <a:ext cx="3595608" cy="3246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44203" y="1600200"/>
            <a:ext cx="4818797" cy="4401205"/>
          </a:xfrm>
          <a:prstGeom prst="rect">
            <a:avLst/>
          </a:prstGeom>
          <a:noFill/>
        </p:spPr>
        <p:txBody>
          <a:bodyPr wrap="square" rtlCol="0">
            <a:spAutoFit/>
          </a:bodyPr>
          <a:lstStyle/>
          <a:p>
            <a:r>
              <a:rPr lang="en-US" sz="2800" dirty="0"/>
              <a:t>The sustainability of UNDP support to conflict-affected countries depends not only on how national capacities are developed but also on the organization’s ability to advocate for and maintain international support for longer term peacebuilding activities once the initial crisis has passed</a:t>
            </a:r>
            <a:endParaRPr lang="en-GB" sz="2800" dirty="0"/>
          </a:p>
        </p:txBody>
      </p:sp>
    </p:spTree>
    <p:extLst>
      <p:ext uri="{BB962C8B-B14F-4D97-AF65-F5344CB8AC3E}">
        <p14:creationId xmlns:p14="http://schemas.microsoft.com/office/powerpoint/2010/main" val="282774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t>Electoral System Reform</a:t>
            </a:r>
            <a:endParaRPr lang="en-GB" sz="3200" b="1" dirty="0"/>
          </a:p>
        </p:txBody>
      </p:sp>
      <p:sp>
        <p:nvSpPr>
          <p:cNvPr id="3" name="Content Placeholder 2"/>
          <p:cNvSpPr>
            <a:spLocks noGrp="1"/>
          </p:cNvSpPr>
          <p:nvPr>
            <p:ph sz="quarter" idx="1"/>
          </p:nvPr>
        </p:nvSpPr>
        <p:spPr>
          <a:xfrm>
            <a:off x="612648" y="1600200"/>
            <a:ext cx="4098443" cy="4495800"/>
          </a:xfrm>
        </p:spPr>
        <p:txBody>
          <a:bodyPr>
            <a:normAutofit/>
          </a:bodyPr>
          <a:lstStyle/>
          <a:p>
            <a:pPr marL="514350" lvl="0" indent="-514350">
              <a:buFont typeface="+mj-lt"/>
              <a:buAutoNum type="arabicPeriod"/>
            </a:pPr>
            <a:endParaRPr lang="en-US" dirty="0" smtClean="0"/>
          </a:p>
          <a:p>
            <a:pPr marL="514350" lvl="0" indent="-514350">
              <a:buFont typeface="+mj-lt"/>
              <a:buAutoNum type="arabicPeriod"/>
            </a:pPr>
            <a:r>
              <a:rPr lang="en-US" dirty="0" smtClean="0"/>
              <a:t>Extensive experience</a:t>
            </a:r>
          </a:p>
          <a:p>
            <a:pPr marL="514350" lvl="0" indent="-514350">
              <a:buFont typeface="+mj-lt"/>
              <a:buAutoNum type="arabicPeriod"/>
            </a:pPr>
            <a:r>
              <a:rPr lang="en-US" dirty="0" smtClean="0"/>
              <a:t>Generally viewed as effective and impartial </a:t>
            </a:r>
          </a:p>
          <a:p>
            <a:pPr marL="514350" lvl="0" indent="-514350">
              <a:buFont typeface="+mj-lt"/>
              <a:buAutoNum type="arabicPeriod"/>
            </a:pPr>
            <a:r>
              <a:rPr lang="en-US" dirty="0" smtClean="0">
                <a:solidFill>
                  <a:srgbClr val="FF0000"/>
                </a:solidFill>
              </a:rPr>
              <a:t>Often difficult to balance political imperatives and social contract obligations</a:t>
            </a:r>
            <a:endParaRPr lang="en-US" dirty="0">
              <a:solidFill>
                <a:srgbClr val="FF0000"/>
              </a:solidFill>
            </a:endParaRPr>
          </a:p>
          <a:p>
            <a:pPr marL="514350" lvl="0" indent="-514350">
              <a:buFont typeface="+mj-lt"/>
              <a:buAutoNum type="arabicPeriod"/>
            </a:pPr>
            <a:endParaRPr lang="en-US" dirty="0" smtClean="0">
              <a:solidFill>
                <a:srgbClr val="FF0000"/>
              </a:solidFill>
            </a:endParaRPr>
          </a:p>
          <a:p>
            <a:pPr marL="514350" lvl="0" indent="-514350">
              <a:buFont typeface="+mj-lt"/>
              <a:buAutoNum type="arabicPeriod"/>
            </a:pPr>
            <a:endParaRPr lang="en-US" dirty="0" smtClean="0"/>
          </a:p>
        </p:txBody>
      </p:sp>
      <p:sp>
        <p:nvSpPr>
          <p:cNvPr id="5" name="Footer Placeholder 4"/>
          <p:cNvSpPr>
            <a:spLocks noGrp="1"/>
          </p:cNvSpPr>
          <p:nvPr>
            <p:ph type="ftr" sz="quarter" idx="4294967295"/>
          </p:nvPr>
        </p:nvSpPr>
        <p:spPr>
          <a:xfrm>
            <a:off x="6901841" y="6248206"/>
            <a:ext cx="1861160" cy="365125"/>
          </a:xfrm>
          <a:prstGeom prst="rect">
            <a:avLst/>
          </a:prstGeom>
        </p:spPr>
        <p:txBody>
          <a:bodyPr/>
          <a:lstStyle/>
          <a:p>
            <a:r>
              <a:rPr lang="en-US" sz="1800" dirty="0" smtClean="0">
                <a:solidFill>
                  <a:srgbClr val="0070C0"/>
                </a:solidFill>
              </a:rPr>
              <a:t>Evaluation Office </a:t>
            </a:r>
            <a:endParaRPr lang="en-US" sz="1800" dirty="0">
              <a:solidFill>
                <a:srgbClr val="0070C0"/>
              </a:solidFill>
            </a:endParaRPr>
          </a:p>
        </p:txBody>
      </p:sp>
      <p:pic>
        <p:nvPicPr>
          <p:cNvPr id="2050" name="Picture 2" descr="Sumaya Al Arounony casting her ballot in the Tunisia Constituent Assembly Elections. Photo credit: Noeman AlSayyad/UN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091" y="1600199"/>
            <a:ext cx="4381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1959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4557</TotalTime>
  <Words>456</Words>
  <Application>Microsoft Office PowerPoint</Application>
  <PresentationFormat>On-screen Show (4:3)</PresentationFormat>
  <Paragraphs>90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Median</vt:lpstr>
      <vt:lpstr>Evaluation of UNDP support to Conflict  affected countries in the context of integrated peace operations</vt:lpstr>
      <vt:lpstr>Objectives</vt:lpstr>
      <vt:lpstr>Peacebuilding  Context</vt:lpstr>
      <vt:lpstr>UNDP  Context</vt:lpstr>
      <vt:lpstr>From Key Findings to Recommended Actions</vt:lpstr>
      <vt:lpstr>UNDP comparative advantages</vt:lpstr>
      <vt:lpstr>Conflict Analysis</vt:lpstr>
      <vt:lpstr>Expanding post-crisis government capacity</vt:lpstr>
      <vt:lpstr>Electoral System Reform</vt:lpstr>
      <vt:lpstr>Empowering Women in Conflict Settings</vt:lpstr>
      <vt:lpstr>Partnerships</vt:lpstr>
      <vt:lpstr>Thank you</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Fredrik Korfker</dc:creator>
  <cp:lastModifiedBy>Alan Fox</cp:lastModifiedBy>
  <cp:revision>236</cp:revision>
  <cp:lastPrinted>2012-11-16T18:32:35Z</cp:lastPrinted>
  <dcterms:created xsi:type="dcterms:W3CDTF">2011-11-23T17:43:42Z</dcterms:created>
  <dcterms:modified xsi:type="dcterms:W3CDTF">2013-05-22T01:32:20Z</dcterms:modified>
</cp:coreProperties>
</file>