
<file path=[Content_Types].xml><?xml version="1.0" encoding="utf-8"?>
<Types xmlns="http://schemas.openxmlformats.org/package/2006/content-types">
  <Override PartName="/ppt/slideMasters/slideMaster3.xml" ContentType="application/vnd.openxmlformats-officedocument.presentationml.slideMaster+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Layouts/slideLayout93.xml" ContentType="application/vnd.openxmlformats-officedocument.presentationml.slideLayout+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Override PartName="/ppt/slideLayouts/slideLayout106.xml" ContentType="application/vnd.openxmlformats-officedocument.presentationml.slideLayout+xml"/>
  <Default Extension="xml" ContentType="application/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theme/themeOverride1.xml" ContentType="application/vnd.openxmlformats-officedocument.themeOverride+xml"/>
  <Override PartName="/ppt/slides/slide10.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Layouts/slideLayout102.xml" ContentType="application/vnd.openxmlformats-officedocument.presentationml.slideLayout+xml"/>
  <Override PartName="/ppt/slideMasters/slideMaster8.xml" ContentType="application/vnd.openxmlformats-officedocument.presentationml.slideMaster+xml"/>
  <Override PartName="/ppt/notesSlides/notesSlide7.xml" ContentType="application/vnd.openxmlformats-officedocument.presentationml.notesSlide+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Layouts/slideLayout98.xml" ContentType="application/vnd.openxmlformats-officedocument.presentationml.slideLayout+xml"/>
  <Override PartName="/ppt/theme/theme10.xml" ContentType="application/vnd.openxmlformats-officedocument.theme+xml"/>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Default Extension="png" ContentType="image/png"/>
  <Override PartName="/ppt/notesSlides/notesSlide3.xml" ContentType="application/vnd.openxmlformats-officedocument.presentationml.notes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Layouts/slideLayout94.xml" ContentType="application/vnd.openxmlformats-officedocument.presentationml.slideLayout+xml"/>
  <Override PartName="/ppt/slideLayouts/slideLayout107.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slideLayouts/slideLayout90.xml" ContentType="application/vnd.openxmlformats-officedocument.presentationml.slideLayout+xml"/>
  <Default Extension="emf" ContentType="image/x-emf"/>
  <Override PartName="/ppt/presentation.xml" ContentType="application/vnd.openxmlformats-officedocument.presentationml.presentation.main+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ppt/slideLayouts/slideLayout103.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10.xml" ContentType="application/vnd.openxmlformats-officedocument.presentationml.slideLayout+xml"/>
  <Override PartName="/ppt/slideMasters/slideMaster9.xml" ContentType="application/vnd.openxmlformats-officedocument.presentationml.slideMaster+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slideMasters/slideMaster10.xml" ContentType="application/vnd.openxmlformats-officedocument.presentationml.slideMaster+xml"/>
  <Override PartName="/ppt/slideLayouts/slideLayout99.xml" ContentType="application/vnd.openxmlformats-officedocument.presentationml.slideLayout+xml"/>
  <Override PartName="/ppt/theme/theme9.xml" ContentType="application/vnd.openxmlformats-officedocument.theme+xml"/>
  <Override PartName="/ppt/notesSlides/notesSlide6.xml" ContentType="application/vnd.openxmlformats-officedocument.presentationml.notesSlide+xml"/>
  <Override PartName="/ppt/slideMasters/slideMaster5.xml" ContentType="application/vnd.openxmlformats-officedocument.presentationml.slideMaster+xml"/>
  <Override PartName="/ppt/slides/slide8.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ppt/slideLayouts/slideLayout97.xml" ContentType="application/vnd.openxmlformats-officedocument.presentationml.slideLayout+xml"/>
  <Override PartName="/ppt/theme/theme11.xml" ContentType="application/vnd.openxmlformats-officedocument.theme+xml"/>
  <Override PartName="/ppt/notesSlides/notesSlide4.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ppt/slides/slide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Layouts/slideLayout95.xml" ContentType="application/vnd.openxmlformats-officedocument.presentationml.slideLayou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Layouts/slideLayout108.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Override PartName="/ppt/slideLayouts/slideLayout91.xml" ContentType="application/vnd.openxmlformats-officedocument.presentationml.slideLayout+xml"/>
  <Default Extension="rels" ContentType="application/vnd.openxmlformats-package.relationships+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Layouts/slideLayout104.xml" ContentType="application/vnd.openxmlformats-officedocument.presentationml.slideLayout+xml"/>
  <Override PartName="/ppt/slides/slide12.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Layouts/slideLayout10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Layouts/slideLayout89.xml" ContentType="application/vnd.openxmlformats-officedocument.presentationml.slideLayout+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charts/chart1.xml" ContentType="application/vnd.openxmlformats-officedocument.drawingml.chart+xml"/>
  <Override PartName="/ppt/notesSlides/notesSlide5.xml" ContentType="application/vnd.openxmlformats-officedocument.presentationml.notesSlide+xml"/>
  <Override PartName="/ppt/slideMasters/slideMaster2.xml" ContentType="application/vnd.openxmlformats-officedocument.presentationml.slideMaster+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slideLayouts/slideLayout96.xml" ContentType="application/vnd.openxmlformats-officedocument.presentationml.slideLayout+xml"/>
  <Override PartName="/ppt/slideLayouts/slideLayout109.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drawings/drawing1.xml" ContentType="application/vnd.openxmlformats-officedocument.drawingml.chartshapes+xml"/>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Layouts/slideLayout92.xml" ContentType="application/vnd.openxmlformats-officedocument.presentationml.slideLayout+xml"/>
  <Override PartName="/ppt/slideLayouts/slideLayout105.xml" ContentType="application/vnd.openxmlformats-officedocument.presentationml.slideLayout+xml"/>
  <Default Extension="jpeg" ContentType="image/jpeg"/>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Layouts/slideLayout12.xml" ContentType="application/vnd.openxmlformats-officedocument.presentationml.slideLayout+xml"/>
  <Override PartName="/ppt/slideLayouts/slideLayout30.xml" ContentType="application/vnd.openxmlformats-officedocument.presentationml.slideLayout+xml"/>
  <Override PartName="/ppt/slideLayouts/slideLayout101.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 id="2147483672" r:id="rId3"/>
    <p:sldMasterId id="2147483684" r:id="rId4"/>
    <p:sldMasterId id="2147483696" r:id="rId5"/>
    <p:sldMasterId id="2147483708" r:id="rId6"/>
    <p:sldMasterId id="2147483720" r:id="rId7"/>
    <p:sldMasterId id="2147483732" r:id="rId8"/>
    <p:sldMasterId id="2147483744" r:id="rId9"/>
    <p:sldMasterId id="2147483756" r:id="rId10"/>
  </p:sldMasterIdLst>
  <p:notesMasterIdLst>
    <p:notesMasterId r:id="rId29"/>
  </p:notesMasterIdLst>
  <p:sldIdLst>
    <p:sldId id="262" r:id="rId11"/>
    <p:sldId id="268" r:id="rId12"/>
    <p:sldId id="271" r:id="rId13"/>
    <p:sldId id="264" r:id="rId14"/>
    <p:sldId id="272" r:id="rId15"/>
    <p:sldId id="260" r:id="rId16"/>
    <p:sldId id="273" r:id="rId17"/>
    <p:sldId id="265" r:id="rId18"/>
    <p:sldId id="274" r:id="rId19"/>
    <p:sldId id="269" r:id="rId20"/>
    <p:sldId id="278" r:id="rId21"/>
    <p:sldId id="263" r:id="rId22"/>
    <p:sldId id="270" r:id="rId23"/>
    <p:sldId id="275" r:id="rId24"/>
    <p:sldId id="266" r:id="rId25"/>
    <p:sldId id="276" r:id="rId26"/>
    <p:sldId id="258" r:id="rId27"/>
    <p:sldId id="277" r:id="rId28"/>
  </p:sldIdLst>
  <p:sldSz cx="9144000" cy="6858000" type="screen4x3"/>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3.xml"/><Relationship Id="rId18" Type="http://schemas.openxmlformats.org/officeDocument/2006/relationships/slide" Target="slides/slide8.xml"/><Relationship Id="rId26" Type="http://schemas.openxmlformats.org/officeDocument/2006/relationships/slide" Target="slides/slide16.xml"/><Relationship Id="rId3" Type="http://schemas.openxmlformats.org/officeDocument/2006/relationships/slideMaster" Target="slideMasters/slideMaster3.xml"/><Relationship Id="rId21" Type="http://schemas.openxmlformats.org/officeDocument/2006/relationships/slide" Target="slides/slide11.xml"/><Relationship Id="rId7" Type="http://schemas.openxmlformats.org/officeDocument/2006/relationships/slideMaster" Target="slideMasters/slideMaster7.xml"/><Relationship Id="rId12" Type="http://schemas.openxmlformats.org/officeDocument/2006/relationships/slide" Target="slides/slide2.xml"/><Relationship Id="rId17" Type="http://schemas.openxmlformats.org/officeDocument/2006/relationships/slide" Target="slides/slide7.xml"/><Relationship Id="rId25" Type="http://schemas.openxmlformats.org/officeDocument/2006/relationships/slide" Target="slides/slide15.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6.xml"/><Relationship Id="rId20" Type="http://schemas.openxmlformats.org/officeDocument/2006/relationships/slide" Target="slides/slide10.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1.xml"/><Relationship Id="rId24" Type="http://schemas.openxmlformats.org/officeDocument/2006/relationships/slide" Target="slides/slide14.xml"/><Relationship Id="rId32" Type="http://schemas.openxmlformats.org/officeDocument/2006/relationships/theme" Target="theme/theme1.xml"/><Relationship Id="rId5" Type="http://schemas.openxmlformats.org/officeDocument/2006/relationships/slideMaster" Target="slideMasters/slideMaster5.xml"/><Relationship Id="rId15" Type="http://schemas.openxmlformats.org/officeDocument/2006/relationships/slide" Target="slides/slide5.xml"/><Relationship Id="rId23" Type="http://schemas.openxmlformats.org/officeDocument/2006/relationships/slide" Target="slides/slide13.xml"/><Relationship Id="rId28" Type="http://schemas.openxmlformats.org/officeDocument/2006/relationships/slide" Target="slides/slide18.xml"/><Relationship Id="rId10" Type="http://schemas.openxmlformats.org/officeDocument/2006/relationships/slideMaster" Target="slideMasters/slideMaster10.xml"/><Relationship Id="rId19" Type="http://schemas.openxmlformats.org/officeDocument/2006/relationships/slide" Target="slides/slide9.xml"/><Relationship Id="rId31" Type="http://schemas.openxmlformats.org/officeDocument/2006/relationships/viewProps" Target="viewProps.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4.xml"/><Relationship Id="rId22" Type="http://schemas.openxmlformats.org/officeDocument/2006/relationships/slide" Target="slides/slide12.xml"/><Relationship Id="rId27" Type="http://schemas.openxmlformats.org/officeDocument/2006/relationships/slide" Target="slides/slide17.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C:\Documents%20and%20Settings\qpaienjton\Desktop\ASEAN_GiniChanges.xls"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C:\Users\cjohansson\Documents\My%20Dropbox\Child%20survival%20forum\Copy%20of%20Data%20U5MR%20and%20historical%20ARR%20and%20required%20ARR%20to%20reach%20Target%201-16.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lang val="nb-NO"/>
  <c:clrMapOvr bg1="lt1" tx1="dk1" bg2="lt2" tx2="dk2" accent1="accent1" accent2="accent2" accent3="accent3" accent4="accent4" accent5="accent5" accent6="accent6" hlink="hlink" folHlink="folHlink"/>
  <c:chart>
    <c:plotArea>
      <c:layout>
        <c:manualLayout>
          <c:layoutTarget val="inner"/>
          <c:xMode val="edge"/>
          <c:yMode val="edge"/>
          <c:x val="4.3772965879265102E-2"/>
          <c:y val="1.5732361812982341E-2"/>
          <c:w val="0.77740918635170664"/>
          <c:h val="0.79094390253457292"/>
        </c:manualLayout>
      </c:layout>
      <c:barChart>
        <c:barDir val="bar"/>
        <c:grouping val="clustered"/>
        <c:ser>
          <c:idx val="0"/>
          <c:order val="0"/>
          <c:spPr>
            <a:solidFill>
              <a:srgbClr val="333399"/>
            </a:solidFill>
            <a:ln w="12700">
              <a:solidFill>
                <a:sysClr val="windowText" lastClr="000000"/>
              </a:solidFill>
            </a:ln>
          </c:spPr>
          <c:cat>
            <c:strRef>
              <c:f>Sheet1!$A$4:$A$12</c:f>
              <c:strCache>
                <c:ptCount val="9"/>
                <c:pt idx="0">
                  <c:v>China</c:v>
                </c:pt>
                <c:pt idx="1">
                  <c:v>Cambodia</c:v>
                </c:pt>
                <c:pt idx="2">
                  <c:v>Lao PDR</c:v>
                </c:pt>
                <c:pt idx="3">
                  <c:v>Korea, Rep.</c:v>
                </c:pt>
                <c:pt idx="4">
                  <c:v>Vietnam</c:v>
                </c:pt>
                <c:pt idx="5">
                  <c:v>Philippines</c:v>
                </c:pt>
                <c:pt idx="6">
                  <c:v>Indonesia</c:v>
                </c:pt>
                <c:pt idx="7">
                  <c:v>Thailand</c:v>
                </c:pt>
                <c:pt idx="8">
                  <c:v>Malaysia</c:v>
                </c:pt>
              </c:strCache>
            </c:strRef>
          </c:cat>
          <c:val>
            <c:numRef>
              <c:f>Sheet1!$B$4:$B$12</c:f>
              <c:numCache>
                <c:formatCode>General</c:formatCode>
                <c:ptCount val="9"/>
                <c:pt idx="0">
                  <c:v>6.509999999999998</c:v>
                </c:pt>
                <c:pt idx="1">
                  <c:v>5.9200000000000017</c:v>
                </c:pt>
                <c:pt idx="2">
                  <c:v>4.2800000000000011</c:v>
                </c:pt>
                <c:pt idx="3">
                  <c:v>2.8699999999999997</c:v>
                </c:pt>
                <c:pt idx="4">
                  <c:v>2.1700000000000017</c:v>
                </c:pt>
                <c:pt idx="5">
                  <c:v>1.1499999999999968</c:v>
                </c:pt>
                <c:pt idx="6">
                  <c:v>-7.0000000000000312E-2</c:v>
                </c:pt>
                <c:pt idx="7">
                  <c:v>-0.60000000000000164</c:v>
                </c:pt>
                <c:pt idx="8">
                  <c:v>-0.89000000000000068</c:v>
                </c:pt>
              </c:numCache>
            </c:numRef>
          </c:val>
        </c:ser>
        <c:dLbls/>
        <c:gapWidth val="75"/>
        <c:overlap val="-31"/>
        <c:axId val="213862272"/>
        <c:axId val="213863808"/>
      </c:barChart>
      <c:catAx>
        <c:axId val="213862272"/>
        <c:scaling>
          <c:orientation val="maxMin"/>
        </c:scaling>
        <c:axPos val="l"/>
        <c:numFmt formatCode="General" sourceLinked="1"/>
        <c:majorTickMark val="none"/>
        <c:tickLblPos val="high"/>
        <c:spPr>
          <a:ln>
            <a:solidFill>
              <a:sysClr val="windowText" lastClr="000000"/>
            </a:solidFill>
          </a:ln>
        </c:spPr>
        <c:txPr>
          <a:bodyPr/>
          <a:lstStyle/>
          <a:p>
            <a:pPr>
              <a:defRPr sz="2000" baseline="0">
                <a:solidFill>
                  <a:schemeClr val="bg1"/>
                </a:solidFill>
              </a:defRPr>
            </a:pPr>
            <a:endParaRPr lang="nb-NO"/>
          </a:p>
        </c:txPr>
        <c:crossAx val="213863808"/>
        <c:crosses val="autoZero"/>
        <c:auto val="1"/>
        <c:lblAlgn val="ctr"/>
        <c:lblOffset val="10"/>
      </c:catAx>
      <c:valAx>
        <c:axId val="213863808"/>
        <c:scaling>
          <c:orientation val="minMax"/>
          <c:max val="7"/>
          <c:min val="-2"/>
        </c:scaling>
        <c:axPos val="t"/>
        <c:majorGridlines>
          <c:spPr>
            <a:ln w="6350">
              <a:solidFill>
                <a:sysClr val="windowText" lastClr="000000"/>
              </a:solidFill>
              <a:prstDash val="sysDot"/>
            </a:ln>
          </c:spPr>
        </c:majorGridlines>
        <c:numFmt formatCode="General" sourceLinked="1"/>
        <c:majorTickMark val="none"/>
        <c:tickLblPos val="high"/>
        <c:spPr>
          <a:ln>
            <a:solidFill>
              <a:sysClr val="windowText" lastClr="000000"/>
            </a:solidFill>
          </a:ln>
        </c:spPr>
        <c:txPr>
          <a:bodyPr/>
          <a:lstStyle/>
          <a:p>
            <a:pPr>
              <a:defRPr sz="1800" baseline="0">
                <a:solidFill>
                  <a:schemeClr val="bg1"/>
                </a:solidFill>
              </a:defRPr>
            </a:pPr>
            <a:endParaRPr lang="nb-NO"/>
          </a:p>
        </c:txPr>
        <c:crossAx val="213862272"/>
        <c:crosses val="autoZero"/>
        <c:crossBetween val="between"/>
        <c:majorUnit val="2"/>
      </c:valAx>
      <c:spPr>
        <a:solidFill>
          <a:srgbClr val="FFFFFF"/>
        </a:solidFill>
        <a:ln>
          <a:solidFill>
            <a:schemeClr val="tx1"/>
          </a:solidFill>
        </a:ln>
      </c:spPr>
    </c:plotArea>
    <c:plotVisOnly val="1"/>
    <c:dispBlanksAs val="gap"/>
  </c:chart>
  <c:externalData r:id="rId2"/>
  <c:userShapes r:id="rId3"/>
</c:chartSpace>
</file>

<file path=ppt/charts/chart2.xml><?xml version="1.0" encoding="utf-8"?>
<c:chartSpace xmlns:c="http://schemas.openxmlformats.org/drawingml/2006/chart" xmlns:a="http://schemas.openxmlformats.org/drawingml/2006/main" xmlns:r="http://schemas.openxmlformats.org/officeDocument/2006/relationships">
  <c:lang val="nb-NO"/>
  <c:chart>
    <c:autoTitleDeleted val="1"/>
    <c:plotArea>
      <c:layout/>
      <c:bubbleChart>
        <c:ser>
          <c:idx val="1"/>
          <c:order val="0"/>
          <c:tx>
            <c:strRef>
              <c:f>u5mrbubbles!$F$1</c:f>
              <c:strCache>
                <c:ptCount val="1"/>
                <c:pt idx="0">
                  <c:v>low</c:v>
                </c:pt>
              </c:strCache>
            </c:strRef>
          </c:tx>
          <c:spPr>
            <a:ln>
              <a:solidFill>
                <a:schemeClr val="tx1">
                  <a:alpha val="50000"/>
                </a:schemeClr>
              </a:solidFill>
            </a:ln>
            <a:effectLst>
              <a:outerShdw blurRad="50800" dist="12700" dir="2700000" algn="tl" rotWithShape="0">
                <a:prstClr val="black">
                  <a:alpha val="40000"/>
                </a:prstClr>
              </a:outerShdw>
            </a:effectLst>
          </c:spPr>
          <c:xVal>
            <c:numRef>
              <c:f>u5mrbubbles!$F$3:$F$197</c:f>
              <c:numCache>
                <c:formatCode>General</c:formatCode>
                <c:ptCount val="195"/>
                <c:pt idx="0">
                  <c:v>0.1265418150903348</c:v>
                </c:pt>
                <c:pt idx="1">
                  <c:v>0</c:v>
                </c:pt>
                <c:pt idx="2">
                  <c:v>0</c:v>
                </c:pt>
                <c:pt idx="3">
                  <c:v>0</c:v>
                </c:pt>
                <c:pt idx="4">
                  <c:v>0</c:v>
                </c:pt>
                <c:pt idx="5">
                  <c:v>0</c:v>
                </c:pt>
                <c:pt idx="6">
                  <c:v>0</c:v>
                </c:pt>
                <c:pt idx="7">
                  <c:v>0</c:v>
                </c:pt>
                <c:pt idx="8">
                  <c:v>0</c:v>
                </c:pt>
                <c:pt idx="9">
                  <c:v>0</c:v>
                </c:pt>
                <c:pt idx="10">
                  <c:v>0</c:v>
                </c:pt>
                <c:pt idx="11">
                  <c:v>0</c:v>
                </c:pt>
                <c:pt idx="12">
                  <c:v>0</c:v>
                </c:pt>
                <c:pt idx="13">
                  <c:v>5.8382718610632391</c:v>
                </c:pt>
                <c:pt idx="14">
                  <c:v>0</c:v>
                </c:pt>
                <c:pt idx="15">
                  <c:v>0</c:v>
                </c:pt>
                <c:pt idx="16">
                  <c:v>0</c:v>
                </c:pt>
                <c:pt idx="17">
                  <c:v>0</c:v>
                </c:pt>
                <c:pt idx="18">
                  <c:v>2.1723357409152082</c:v>
                </c:pt>
                <c:pt idx="19">
                  <c:v>0</c:v>
                </c:pt>
                <c:pt idx="20">
                  <c:v>0</c:v>
                </c:pt>
                <c:pt idx="21">
                  <c:v>0</c:v>
                </c:pt>
                <c:pt idx="22">
                  <c:v>0</c:v>
                </c:pt>
                <c:pt idx="23">
                  <c:v>0</c:v>
                </c:pt>
                <c:pt idx="24">
                  <c:v>0</c:v>
                </c:pt>
                <c:pt idx="25">
                  <c:v>0</c:v>
                </c:pt>
                <c:pt idx="26">
                  <c:v>0.79606045512107204</c:v>
                </c:pt>
                <c:pt idx="27">
                  <c:v>1.4352358725297216</c:v>
                </c:pt>
                <c:pt idx="28">
                  <c:v>7.0387375829858856</c:v>
                </c:pt>
                <c:pt idx="29">
                  <c:v>0</c:v>
                </c:pt>
                <c:pt idx="30">
                  <c:v>0</c:v>
                </c:pt>
                <c:pt idx="31">
                  <c:v>0</c:v>
                </c:pt>
                <c:pt idx="32">
                  <c:v>1.0227010293047716</c:v>
                </c:pt>
                <c:pt idx="33">
                  <c:v>0.88787960176039504</c:v>
                </c:pt>
                <c:pt idx="34">
                  <c:v>0</c:v>
                </c:pt>
                <c:pt idx="35">
                  <c:v>0</c:v>
                </c:pt>
                <c:pt idx="36">
                  <c:v>0</c:v>
                </c:pt>
                <c:pt idx="37">
                  <c:v>1.9758607885903039</c:v>
                </c:pt>
                <c:pt idx="38">
                  <c:v>0</c:v>
                </c:pt>
                <c:pt idx="39">
                  <c:v>0</c:v>
                </c:pt>
                <c:pt idx="40">
                  <c:v>0</c:v>
                </c:pt>
                <c:pt idx="41">
                  <c:v>0</c:v>
                </c:pt>
                <c:pt idx="42">
                  <c:v>0</c:v>
                </c:pt>
                <c:pt idx="43">
                  <c:v>0</c:v>
                </c:pt>
                <c:pt idx="44">
                  <c:v>0</c:v>
                </c:pt>
                <c:pt idx="45">
                  <c:v>0</c:v>
                </c:pt>
                <c:pt idx="46">
                  <c:v>5.5270729759161092</c:v>
                </c:pt>
                <c:pt idx="47">
                  <c:v>0.65494509003149881</c:v>
                </c:pt>
                <c:pt idx="48">
                  <c:v>0</c:v>
                </c:pt>
                <c:pt idx="49">
                  <c:v>0</c:v>
                </c:pt>
                <c:pt idx="50">
                  <c:v>0</c:v>
                </c:pt>
                <c:pt idx="51">
                  <c:v>0</c:v>
                </c:pt>
                <c:pt idx="52">
                  <c:v>0</c:v>
                </c:pt>
                <c:pt idx="53">
                  <c:v>0</c:v>
                </c:pt>
                <c:pt idx="54">
                  <c:v>0</c:v>
                </c:pt>
                <c:pt idx="55">
                  <c:v>0</c:v>
                </c:pt>
                <c:pt idx="56">
                  <c:v>4.2177868359968818</c:v>
                </c:pt>
                <c:pt idx="57">
                  <c:v>0</c:v>
                </c:pt>
                <c:pt idx="58">
                  <c:v>2.8413471151298237</c:v>
                </c:pt>
                <c:pt idx="59">
                  <c:v>0</c:v>
                </c:pt>
                <c:pt idx="60">
                  <c:v>0</c:v>
                </c:pt>
                <c:pt idx="61">
                  <c:v>0</c:v>
                </c:pt>
                <c:pt idx="62">
                  <c:v>0</c:v>
                </c:pt>
                <c:pt idx="63">
                  <c:v>2.6212899802716341</c:v>
                </c:pt>
                <c:pt idx="64">
                  <c:v>0</c:v>
                </c:pt>
                <c:pt idx="65">
                  <c:v>0</c:v>
                </c:pt>
                <c:pt idx="66">
                  <c:v>0</c:v>
                </c:pt>
                <c:pt idx="67">
                  <c:v>0</c:v>
                </c:pt>
                <c:pt idx="68">
                  <c:v>0</c:v>
                </c:pt>
                <c:pt idx="69">
                  <c:v>0</c:v>
                </c:pt>
                <c:pt idx="70">
                  <c:v>2.9802105024696011</c:v>
                </c:pt>
                <c:pt idx="71">
                  <c:v>1.67722757372802</c:v>
                </c:pt>
                <c:pt idx="72">
                  <c:v>0</c:v>
                </c:pt>
                <c:pt idx="73">
                  <c:v>3.4230225350536694</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2.7131509498757564</c:v>
                </c:pt>
                <c:pt idx="89">
                  <c:v>0</c:v>
                </c:pt>
                <c:pt idx="90">
                  <c:v>0</c:v>
                </c:pt>
                <c:pt idx="91">
                  <c:v>3.1965869571787779</c:v>
                </c:pt>
                <c:pt idx="92">
                  <c:v>0</c:v>
                </c:pt>
                <c:pt idx="93">
                  <c:v>0</c:v>
                </c:pt>
                <c:pt idx="94">
                  <c:v>0</c:v>
                </c:pt>
                <c:pt idx="95">
                  <c:v>0</c:v>
                </c:pt>
                <c:pt idx="96">
                  <c:v>4.9846889107708527</c:v>
                </c:pt>
                <c:pt idx="97">
                  <c:v>0</c:v>
                </c:pt>
                <c:pt idx="98">
                  <c:v>0</c:v>
                </c:pt>
                <c:pt idx="99">
                  <c:v>0</c:v>
                </c:pt>
                <c:pt idx="100">
                  <c:v>0</c:v>
                </c:pt>
                <c:pt idx="101">
                  <c:v>4.9131280954240912</c:v>
                </c:pt>
                <c:pt idx="102">
                  <c:v>5.9212036615923758</c:v>
                </c:pt>
                <c:pt idx="103">
                  <c:v>0</c:v>
                </c:pt>
                <c:pt idx="104">
                  <c:v>0</c:v>
                </c:pt>
                <c:pt idx="105">
                  <c:v>1.7988550199607363</c:v>
                </c:pt>
                <c:pt idx="106">
                  <c:v>0</c:v>
                </c:pt>
                <c:pt idx="107">
                  <c:v>0</c:v>
                </c:pt>
                <c:pt idx="108">
                  <c:v>0</c:v>
                </c:pt>
                <c:pt idx="109">
                  <c:v>0</c:v>
                </c:pt>
                <c:pt idx="110">
                  <c:v>0</c:v>
                </c:pt>
                <c:pt idx="111">
                  <c:v>0</c:v>
                </c:pt>
                <c:pt idx="112">
                  <c:v>0</c:v>
                </c:pt>
                <c:pt idx="113">
                  <c:v>0</c:v>
                </c:pt>
                <c:pt idx="114">
                  <c:v>0</c:v>
                </c:pt>
                <c:pt idx="115">
                  <c:v>0</c:v>
                </c:pt>
                <c:pt idx="116">
                  <c:v>2.6917860088722114</c:v>
                </c:pt>
                <c:pt idx="117">
                  <c:v>2.6977342084353375</c:v>
                </c:pt>
                <c:pt idx="118">
                  <c:v>0</c:v>
                </c:pt>
                <c:pt idx="119">
                  <c:v>0</c:v>
                </c:pt>
                <c:pt idx="120">
                  <c:v>5.3359473202726706</c:v>
                </c:pt>
                <c:pt idx="121">
                  <c:v>0</c:v>
                </c:pt>
                <c:pt idx="122">
                  <c:v>0</c:v>
                </c:pt>
                <c:pt idx="123">
                  <c:v>0</c:v>
                </c:pt>
                <c:pt idx="124">
                  <c:v>4.1863687566473393</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6.6249557505973788</c:v>
                </c:pt>
                <c:pt idx="145">
                  <c:v>0</c:v>
                </c:pt>
                <c:pt idx="146">
                  <c:v>0</c:v>
                </c:pt>
                <c:pt idx="147">
                  <c:v>0</c:v>
                </c:pt>
                <c:pt idx="148">
                  <c:v>0</c:v>
                </c:pt>
                <c:pt idx="149">
                  <c:v>0</c:v>
                </c:pt>
                <c:pt idx="150">
                  <c:v>0</c:v>
                </c:pt>
                <c:pt idx="151">
                  <c:v>0</c:v>
                </c:pt>
                <c:pt idx="152">
                  <c:v>0</c:v>
                </c:pt>
                <c:pt idx="153">
                  <c:v>0</c:v>
                </c:pt>
                <c:pt idx="154">
                  <c:v>0</c:v>
                </c:pt>
                <c:pt idx="155">
                  <c:v>2.9112441664275375</c:v>
                </c:pt>
                <c:pt idx="156">
                  <c:v>0</c:v>
                </c:pt>
                <c:pt idx="157">
                  <c:v>0</c:v>
                </c:pt>
                <c:pt idx="158">
                  <c:v>0</c:v>
                </c:pt>
                <c:pt idx="159">
                  <c:v>0</c:v>
                </c:pt>
                <c:pt idx="160">
                  <c:v>0</c:v>
                </c:pt>
                <c:pt idx="161">
                  <c:v>0</c:v>
                </c:pt>
                <c:pt idx="162">
                  <c:v>0</c:v>
                </c:pt>
                <c:pt idx="163">
                  <c:v>0</c:v>
                </c:pt>
                <c:pt idx="164">
                  <c:v>0</c:v>
                </c:pt>
                <c:pt idx="165">
                  <c:v>0</c:v>
                </c:pt>
                <c:pt idx="166">
                  <c:v>0</c:v>
                </c:pt>
                <c:pt idx="167">
                  <c:v>0</c:v>
                </c:pt>
                <c:pt idx="168">
                  <c:v>0</c:v>
                </c:pt>
                <c:pt idx="169">
                  <c:v>0</c:v>
                </c:pt>
                <c:pt idx="170">
                  <c:v>4.0012606712874419</c:v>
                </c:pt>
                <c:pt idx="171">
                  <c:v>0</c:v>
                </c:pt>
                <c:pt idx="172">
                  <c:v>0</c:v>
                </c:pt>
                <c:pt idx="173">
                  <c:v>0</c:v>
                </c:pt>
                <c:pt idx="174">
                  <c:v>1.7925431732411341</c:v>
                </c:pt>
                <c:pt idx="175">
                  <c:v>0</c:v>
                </c:pt>
                <c:pt idx="176">
                  <c:v>0</c:v>
                </c:pt>
                <c:pt idx="177">
                  <c:v>0</c:v>
                </c:pt>
                <c:pt idx="178">
                  <c:v>0</c:v>
                </c:pt>
                <c:pt idx="179">
                  <c:v>0</c:v>
                </c:pt>
                <c:pt idx="180">
                  <c:v>0</c:v>
                </c:pt>
                <c:pt idx="181">
                  <c:v>3.7778522715115876</c:v>
                </c:pt>
                <c:pt idx="182">
                  <c:v>0</c:v>
                </c:pt>
                <c:pt idx="183">
                  <c:v>0</c:v>
                </c:pt>
                <c:pt idx="184">
                  <c:v>0</c:v>
                </c:pt>
                <c:pt idx="185">
                  <c:v>5.4097343712614281</c:v>
                </c:pt>
                <c:pt idx="186">
                  <c:v>0</c:v>
                </c:pt>
                <c:pt idx="187">
                  <c:v>0</c:v>
                </c:pt>
                <c:pt idx="188">
                  <c:v>0</c:v>
                </c:pt>
                <c:pt idx="189">
                  <c:v>0</c:v>
                </c:pt>
                <c:pt idx="190">
                  <c:v>0</c:v>
                </c:pt>
                <c:pt idx="191">
                  <c:v>0</c:v>
                </c:pt>
                <c:pt idx="192">
                  <c:v>0</c:v>
                </c:pt>
                <c:pt idx="193">
                  <c:v>0</c:v>
                </c:pt>
                <c:pt idx="194">
                  <c:v>3.6540862390748687</c:v>
                </c:pt>
              </c:numCache>
            </c:numRef>
          </c:xVal>
          <c:yVal>
            <c:numRef>
              <c:f>u5mrbubbles!$G$3:$G$197</c:f>
              <c:numCache>
                <c:formatCode>General</c:formatCode>
                <c:ptCount val="195"/>
                <c:pt idx="0">
                  <c:v>149.19999999999999</c:v>
                </c:pt>
                <c:pt idx="1">
                  <c:v>0</c:v>
                </c:pt>
                <c:pt idx="2">
                  <c:v>0</c:v>
                </c:pt>
                <c:pt idx="3">
                  <c:v>0</c:v>
                </c:pt>
                <c:pt idx="4">
                  <c:v>0</c:v>
                </c:pt>
                <c:pt idx="5">
                  <c:v>0</c:v>
                </c:pt>
                <c:pt idx="6">
                  <c:v>0</c:v>
                </c:pt>
                <c:pt idx="7">
                  <c:v>0</c:v>
                </c:pt>
                <c:pt idx="8">
                  <c:v>0</c:v>
                </c:pt>
                <c:pt idx="9">
                  <c:v>0</c:v>
                </c:pt>
                <c:pt idx="10">
                  <c:v>0</c:v>
                </c:pt>
                <c:pt idx="11">
                  <c:v>0</c:v>
                </c:pt>
                <c:pt idx="12">
                  <c:v>0</c:v>
                </c:pt>
                <c:pt idx="13">
                  <c:v>47.8</c:v>
                </c:pt>
                <c:pt idx="14">
                  <c:v>0</c:v>
                </c:pt>
                <c:pt idx="15">
                  <c:v>0</c:v>
                </c:pt>
                <c:pt idx="16">
                  <c:v>0</c:v>
                </c:pt>
                <c:pt idx="17">
                  <c:v>0</c:v>
                </c:pt>
                <c:pt idx="18">
                  <c:v>115.4</c:v>
                </c:pt>
                <c:pt idx="19">
                  <c:v>0</c:v>
                </c:pt>
                <c:pt idx="20">
                  <c:v>0</c:v>
                </c:pt>
                <c:pt idx="21">
                  <c:v>0</c:v>
                </c:pt>
                <c:pt idx="22">
                  <c:v>0</c:v>
                </c:pt>
                <c:pt idx="23">
                  <c:v>0</c:v>
                </c:pt>
                <c:pt idx="24">
                  <c:v>0</c:v>
                </c:pt>
                <c:pt idx="25">
                  <c:v>0</c:v>
                </c:pt>
                <c:pt idx="26">
                  <c:v>176.2</c:v>
                </c:pt>
                <c:pt idx="27">
                  <c:v>141.9</c:v>
                </c:pt>
                <c:pt idx="28">
                  <c:v>51</c:v>
                </c:pt>
                <c:pt idx="29">
                  <c:v>0</c:v>
                </c:pt>
                <c:pt idx="30">
                  <c:v>0</c:v>
                </c:pt>
                <c:pt idx="31">
                  <c:v>0</c:v>
                </c:pt>
                <c:pt idx="32">
                  <c:v>158.80000000000001</c:v>
                </c:pt>
                <c:pt idx="33">
                  <c:v>173.4</c:v>
                </c:pt>
                <c:pt idx="34">
                  <c:v>0</c:v>
                </c:pt>
                <c:pt idx="35">
                  <c:v>0</c:v>
                </c:pt>
                <c:pt idx="36">
                  <c:v>0</c:v>
                </c:pt>
                <c:pt idx="37">
                  <c:v>85.6</c:v>
                </c:pt>
                <c:pt idx="38">
                  <c:v>0</c:v>
                </c:pt>
                <c:pt idx="39">
                  <c:v>0</c:v>
                </c:pt>
                <c:pt idx="40">
                  <c:v>0</c:v>
                </c:pt>
                <c:pt idx="41">
                  <c:v>0</c:v>
                </c:pt>
                <c:pt idx="42">
                  <c:v>0</c:v>
                </c:pt>
                <c:pt idx="43">
                  <c:v>0</c:v>
                </c:pt>
                <c:pt idx="44">
                  <c:v>0</c:v>
                </c:pt>
                <c:pt idx="45">
                  <c:v>0</c:v>
                </c:pt>
                <c:pt idx="46">
                  <c:v>33.200000000000003</c:v>
                </c:pt>
                <c:pt idx="47">
                  <c:v>169.9</c:v>
                </c:pt>
                <c:pt idx="48">
                  <c:v>0</c:v>
                </c:pt>
                <c:pt idx="49">
                  <c:v>0</c:v>
                </c:pt>
                <c:pt idx="50">
                  <c:v>0</c:v>
                </c:pt>
                <c:pt idx="51">
                  <c:v>0</c:v>
                </c:pt>
                <c:pt idx="52">
                  <c:v>0</c:v>
                </c:pt>
                <c:pt idx="53">
                  <c:v>0</c:v>
                </c:pt>
                <c:pt idx="54">
                  <c:v>0</c:v>
                </c:pt>
                <c:pt idx="55">
                  <c:v>0</c:v>
                </c:pt>
                <c:pt idx="56">
                  <c:v>60.8</c:v>
                </c:pt>
                <c:pt idx="57">
                  <c:v>0</c:v>
                </c:pt>
                <c:pt idx="58">
                  <c:v>105.9</c:v>
                </c:pt>
                <c:pt idx="59">
                  <c:v>0</c:v>
                </c:pt>
                <c:pt idx="60">
                  <c:v>0</c:v>
                </c:pt>
                <c:pt idx="61">
                  <c:v>0</c:v>
                </c:pt>
                <c:pt idx="62">
                  <c:v>0</c:v>
                </c:pt>
                <c:pt idx="63">
                  <c:v>98.1</c:v>
                </c:pt>
                <c:pt idx="64">
                  <c:v>0</c:v>
                </c:pt>
                <c:pt idx="65">
                  <c:v>0</c:v>
                </c:pt>
                <c:pt idx="66">
                  <c:v>0</c:v>
                </c:pt>
                <c:pt idx="67">
                  <c:v>0</c:v>
                </c:pt>
                <c:pt idx="68">
                  <c:v>0</c:v>
                </c:pt>
                <c:pt idx="69">
                  <c:v>0</c:v>
                </c:pt>
                <c:pt idx="70">
                  <c:v>129.9</c:v>
                </c:pt>
                <c:pt idx="71">
                  <c:v>149.5</c:v>
                </c:pt>
                <c:pt idx="72">
                  <c:v>0</c:v>
                </c:pt>
                <c:pt idx="73">
                  <c:v>164.8</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84.7</c:v>
                </c:pt>
                <c:pt idx="89">
                  <c:v>0</c:v>
                </c:pt>
                <c:pt idx="90">
                  <c:v>0</c:v>
                </c:pt>
                <c:pt idx="91">
                  <c:v>37.700000000000003</c:v>
                </c:pt>
                <c:pt idx="92">
                  <c:v>0</c:v>
                </c:pt>
                <c:pt idx="93">
                  <c:v>0</c:v>
                </c:pt>
                <c:pt idx="94">
                  <c:v>0</c:v>
                </c:pt>
                <c:pt idx="95">
                  <c:v>0</c:v>
                </c:pt>
                <c:pt idx="96">
                  <c:v>102.6</c:v>
                </c:pt>
                <c:pt idx="97">
                  <c:v>0</c:v>
                </c:pt>
                <c:pt idx="98">
                  <c:v>0</c:v>
                </c:pt>
                <c:pt idx="99">
                  <c:v>0</c:v>
                </c:pt>
                <c:pt idx="100">
                  <c:v>0</c:v>
                </c:pt>
                <c:pt idx="101">
                  <c:v>62.1</c:v>
                </c:pt>
                <c:pt idx="102">
                  <c:v>92.1</c:v>
                </c:pt>
                <c:pt idx="103">
                  <c:v>0</c:v>
                </c:pt>
                <c:pt idx="104">
                  <c:v>0</c:v>
                </c:pt>
                <c:pt idx="105">
                  <c:v>178.1</c:v>
                </c:pt>
                <c:pt idx="106">
                  <c:v>0</c:v>
                </c:pt>
                <c:pt idx="107">
                  <c:v>0</c:v>
                </c:pt>
                <c:pt idx="108">
                  <c:v>0</c:v>
                </c:pt>
                <c:pt idx="109">
                  <c:v>0</c:v>
                </c:pt>
                <c:pt idx="110">
                  <c:v>0</c:v>
                </c:pt>
                <c:pt idx="111">
                  <c:v>0</c:v>
                </c:pt>
                <c:pt idx="112">
                  <c:v>0</c:v>
                </c:pt>
                <c:pt idx="113">
                  <c:v>0</c:v>
                </c:pt>
                <c:pt idx="114">
                  <c:v>0</c:v>
                </c:pt>
                <c:pt idx="115">
                  <c:v>0</c:v>
                </c:pt>
                <c:pt idx="116">
                  <c:v>135</c:v>
                </c:pt>
                <c:pt idx="117">
                  <c:v>66.2</c:v>
                </c:pt>
                <c:pt idx="118">
                  <c:v>0</c:v>
                </c:pt>
                <c:pt idx="119">
                  <c:v>0</c:v>
                </c:pt>
                <c:pt idx="120">
                  <c:v>49.5</c:v>
                </c:pt>
                <c:pt idx="121">
                  <c:v>0</c:v>
                </c:pt>
                <c:pt idx="122">
                  <c:v>0</c:v>
                </c:pt>
                <c:pt idx="123">
                  <c:v>0</c:v>
                </c:pt>
                <c:pt idx="124">
                  <c:v>143.30000000000001</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91.1</c:v>
                </c:pt>
                <c:pt idx="145">
                  <c:v>0</c:v>
                </c:pt>
                <c:pt idx="146">
                  <c:v>0</c:v>
                </c:pt>
                <c:pt idx="147">
                  <c:v>0</c:v>
                </c:pt>
                <c:pt idx="148">
                  <c:v>0</c:v>
                </c:pt>
                <c:pt idx="149">
                  <c:v>0</c:v>
                </c:pt>
                <c:pt idx="150">
                  <c:v>0</c:v>
                </c:pt>
                <c:pt idx="151">
                  <c:v>0</c:v>
                </c:pt>
                <c:pt idx="152">
                  <c:v>0</c:v>
                </c:pt>
                <c:pt idx="153">
                  <c:v>0</c:v>
                </c:pt>
                <c:pt idx="154">
                  <c:v>0</c:v>
                </c:pt>
                <c:pt idx="155">
                  <c:v>174</c:v>
                </c:pt>
                <c:pt idx="156">
                  <c:v>0</c:v>
                </c:pt>
                <c:pt idx="157">
                  <c:v>0</c:v>
                </c:pt>
                <c:pt idx="158">
                  <c:v>0</c:v>
                </c:pt>
                <c:pt idx="159">
                  <c:v>0</c:v>
                </c:pt>
                <c:pt idx="160">
                  <c:v>180</c:v>
                </c:pt>
                <c:pt idx="161">
                  <c:v>0</c:v>
                </c:pt>
                <c:pt idx="162">
                  <c:v>0</c:v>
                </c:pt>
                <c:pt idx="163">
                  <c:v>0</c:v>
                </c:pt>
                <c:pt idx="164">
                  <c:v>0</c:v>
                </c:pt>
                <c:pt idx="165">
                  <c:v>0</c:v>
                </c:pt>
                <c:pt idx="166">
                  <c:v>0</c:v>
                </c:pt>
                <c:pt idx="167">
                  <c:v>0</c:v>
                </c:pt>
                <c:pt idx="168">
                  <c:v>0</c:v>
                </c:pt>
                <c:pt idx="169">
                  <c:v>0</c:v>
                </c:pt>
                <c:pt idx="170">
                  <c:v>62.6</c:v>
                </c:pt>
                <c:pt idx="171">
                  <c:v>0</c:v>
                </c:pt>
                <c:pt idx="172">
                  <c:v>0</c:v>
                </c:pt>
                <c:pt idx="173">
                  <c:v>0</c:v>
                </c:pt>
                <c:pt idx="174">
                  <c:v>103.4</c:v>
                </c:pt>
                <c:pt idx="175">
                  <c:v>0</c:v>
                </c:pt>
                <c:pt idx="176">
                  <c:v>0</c:v>
                </c:pt>
                <c:pt idx="177">
                  <c:v>0</c:v>
                </c:pt>
                <c:pt idx="178">
                  <c:v>0</c:v>
                </c:pt>
                <c:pt idx="179">
                  <c:v>0</c:v>
                </c:pt>
                <c:pt idx="180">
                  <c:v>0</c:v>
                </c:pt>
                <c:pt idx="181">
                  <c:v>98.9</c:v>
                </c:pt>
                <c:pt idx="182">
                  <c:v>0</c:v>
                </c:pt>
                <c:pt idx="183">
                  <c:v>0</c:v>
                </c:pt>
                <c:pt idx="184">
                  <c:v>0</c:v>
                </c:pt>
                <c:pt idx="185">
                  <c:v>75.8</c:v>
                </c:pt>
                <c:pt idx="186">
                  <c:v>0</c:v>
                </c:pt>
                <c:pt idx="187">
                  <c:v>0</c:v>
                </c:pt>
                <c:pt idx="188">
                  <c:v>0</c:v>
                </c:pt>
                <c:pt idx="189">
                  <c:v>0</c:v>
                </c:pt>
                <c:pt idx="190">
                  <c:v>0</c:v>
                </c:pt>
                <c:pt idx="191">
                  <c:v>0</c:v>
                </c:pt>
                <c:pt idx="192">
                  <c:v>0</c:v>
                </c:pt>
                <c:pt idx="193">
                  <c:v>0</c:v>
                </c:pt>
                <c:pt idx="194">
                  <c:v>79.8</c:v>
                </c:pt>
              </c:numCache>
            </c:numRef>
          </c:yVal>
          <c:bubbleSize>
            <c:numRef>
              <c:f>u5mrbubbles!$H$3:$H$197</c:f>
              <c:numCache>
                <c:formatCode>General</c:formatCode>
                <c:ptCount val="195"/>
                <c:pt idx="0">
                  <c:v>190950</c:v>
                </c:pt>
                <c:pt idx="1">
                  <c:v>0</c:v>
                </c:pt>
                <c:pt idx="2">
                  <c:v>0</c:v>
                </c:pt>
                <c:pt idx="3">
                  <c:v>0</c:v>
                </c:pt>
                <c:pt idx="4">
                  <c:v>0</c:v>
                </c:pt>
                <c:pt idx="5">
                  <c:v>0</c:v>
                </c:pt>
                <c:pt idx="6">
                  <c:v>0</c:v>
                </c:pt>
                <c:pt idx="7">
                  <c:v>0</c:v>
                </c:pt>
                <c:pt idx="8">
                  <c:v>0</c:v>
                </c:pt>
                <c:pt idx="9">
                  <c:v>0</c:v>
                </c:pt>
                <c:pt idx="10">
                  <c:v>0</c:v>
                </c:pt>
                <c:pt idx="11">
                  <c:v>0</c:v>
                </c:pt>
                <c:pt idx="12">
                  <c:v>0</c:v>
                </c:pt>
                <c:pt idx="13">
                  <c:v>139740</c:v>
                </c:pt>
                <c:pt idx="14">
                  <c:v>0</c:v>
                </c:pt>
                <c:pt idx="15">
                  <c:v>0</c:v>
                </c:pt>
                <c:pt idx="16">
                  <c:v>0</c:v>
                </c:pt>
                <c:pt idx="17">
                  <c:v>0</c:v>
                </c:pt>
                <c:pt idx="18">
                  <c:v>38959</c:v>
                </c:pt>
                <c:pt idx="19">
                  <c:v>0</c:v>
                </c:pt>
                <c:pt idx="20">
                  <c:v>0</c:v>
                </c:pt>
                <c:pt idx="21">
                  <c:v>0</c:v>
                </c:pt>
                <c:pt idx="22">
                  <c:v>0</c:v>
                </c:pt>
                <c:pt idx="23">
                  <c:v>0</c:v>
                </c:pt>
                <c:pt idx="24">
                  <c:v>0</c:v>
                </c:pt>
                <c:pt idx="25">
                  <c:v>0</c:v>
                </c:pt>
                <c:pt idx="26">
                  <c:v>120350</c:v>
                </c:pt>
                <c:pt idx="27">
                  <c:v>38423</c:v>
                </c:pt>
                <c:pt idx="28">
                  <c:v>16320</c:v>
                </c:pt>
                <c:pt idx="29">
                  <c:v>0</c:v>
                </c:pt>
                <c:pt idx="30">
                  <c:v>0</c:v>
                </c:pt>
                <c:pt idx="31">
                  <c:v>0</c:v>
                </c:pt>
                <c:pt idx="32">
                  <c:v>23441</c:v>
                </c:pt>
                <c:pt idx="33">
                  <c:v>80062</c:v>
                </c:pt>
                <c:pt idx="34">
                  <c:v>0</c:v>
                </c:pt>
                <c:pt idx="35">
                  <c:v>0</c:v>
                </c:pt>
                <c:pt idx="36">
                  <c:v>0</c:v>
                </c:pt>
                <c:pt idx="37">
                  <c:v>2274</c:v>
                </c:pt>
                <c:pt idx="38">
                  <c:v>0</c:v>
                </c:pt>
                <c:pt idx="39">
                  <c:v>0</c:v>
                </c:pt>
                <c:pt idx="40">
                  <c:v>0</c:v>
                </c:pt>
                <c:pt idx="41">
                  <c:v>0</c:v>
                </c:pt>
                <c:pt idx="42">
                  <c:v>0</c:v>
                </c:pt>
                <c:pt idx="43">
                  <c:v>0</c:v>
                </c:pt>
                <c:pt idx="44">
                  <c:v>0</c:v>
                </c:pt>
                <c:pt idx="45">
                  <c:v>0</c:v>
                </c:pt>
                <c:pt idx="46">
                  <c:v>11735</c:v>
                </c:pt>
                <c:pt idx="47">
                  <c:v>464554</c:v>
                </c:pt>
                <c:pt idx="48">
                  <c:v>0</c:v>
                </c:pt>
                <c:pt idx="49">
                  <c:v>0</c:v>
                </c:pt>
                <c:pt idx="50">
                  <c:v>0</c:v>
                </c:pt>
                <c:pt idx="51">
                  <c:v>0</c:v>
                </c:pt>
                <c:pt idx="52">
                  <c:v>0</c:v>
                </c:pt>
                <c:pt idx="53">
                  <c:v>0</c:v>
                </c:pt>
                <c:pt idx="54">
                  <c:v>0</c:v>
                </c:pt>
                <c:pt idx="55">
                  <c:v>0</c:v>
                </c:pt>
                <c:pt idx="56">
                  <c:v>11201</c:v>
                </c:pt>
                <c:pt idx="57">
                  <c:v>0</c:v>
                </c:pt>
                <c:pt idx="58">
                  <c:v>270875</c:v>
                </c:pt>
                <c:pt idx="59">
                  <c:v>0</c:v>
                </c:pt>
                <c:pt idx="60">
                  <c:v>0</c:v>
                </c:pt>
                <c:pt idx="61">
                  <c:v>0</c:v>
                </c:pt>
                <c:pt idx="62">
                  <c:v>0</c:v>
                </c:pt>
                <c:pt idx="63">
                  <c:v>6113</c:v>
                </c:pt>
                <c:pt idx="64">
                  <c:v>0</c:v>
                </c:pt>
                <c:pt idx="65">
                  <c:v>0</c:v>
                </c:pt>
                <c:pt idx="66">
                  <c:v>0</c:v>
                </c:pt>
                <c:pt idx="67">
                  <c:v>0</c:v>
                </c:pt>
                <c:pt idx="68">
                  <c:v>0</c:v>
                </c:pt>
                <c:pt idx="69">
                  <c:v>0</c:v>
                </c:pt>
                <c:pt idx="70">
                  <c:v>48474</c:v>
                </c:pt>
                <c:pt idx="71">
                  <c:v>8183</c:v>
                </c:pt>
                <c:pt idx="72">
                  <c:v>0</c:v>
                </c:pt>
                <c:pt idx="73">
                  <c:v>45436</c:v>
                </c:pt>
                <c:pt idx="74">
                  <c:v>0</c:v>
                </c:pt>
                <c:pt idx="75">
                  <c:v>0</c:v>
                </c:pt>
                <c:pt idx="76">
                  <c:v>0</c:v>
                </c:pt>
                <c:pt idx="77">
                  <c:v>0</c:v>
                </c:pt>
                <c:pt idx="78">
                  <c:v>0</c:v>
                </c:pt>
                <c:pt idx="79">
                  <c:v>0</c:v>
                </c:pt>
                <c:pt idx="80">
                  <c:v>0</c:v>
                </c:pt>
                <c:pt idx="81">
                  <c:v>0</c:v>
                </c:pt>
                <c:pt idx="82">
                  <c:v>0</c:v>
                </c:pt>
                <c:pt idx="83">
                  <c:v>0</c:v>
                </c:pt>
                <c:pt idx="84">
                  <c:v>0</c:v>
                </c:pt>
                <c:pt idx="85">
                  <c:v>0</c:v>
                </c:pt>
                <c:pt idx="86">
                  <c:v>0</c:v>
                </c:pt>
                <c:pt idx="87">
                  <c:v>0</c:v>
                </c:pt>
                <c:pt idx="88">
                  <c:v>122276</c:v>
                </c:pt>
                <c:pt idx="89">
                  <c:v>0</c:v>
                </c:pt>
                <c:pt idx="90">
                  <c:v>0</c:v>
                </c:pt>
                <c:pt idx="91">
                  <c:v>5256</c:v>
                </c:pt>
                <c:pt idx="92">
                  <c:v>0</c:v>
                </c:pt>
                <c:pt idx="93">
                  <c:v>0</c:v>
                </c:pt>
                <c:pt idx="94">
                  <c:v>0</c:v>
                </c:pt>
                <c:pt idx="95">
                  <c:v>0</c:v>
                </c:pt>
                <c:pt idx="96">
                  <c:v>15489</c:v>
                </c:pt>
                <c:pt idx="97">
                  <c:v>0</c:v>
                </c:pt>
                <c:pt idx="98">
                  <c:v>0</c:v>
                </c:pt>
                <c:pt idx="99">
                  <c:v>0</c:v>
                </c:pt>
                <c:pt idx="100">
                  <c:v>0</c:v>
                </c:pt>
                <c:pt idx="101">
                  <c:v>44051</c:v>
                </c:pt>
                <c:pt idx="102">
                  <c:v>55924</c:v>
                </c:pt>
                <c:pt idx="103">
                  <c:v>0</c:v>
                </c:pt>
                <c:pt idx="104">
                  <c:v>0</c:v>
                </c:pt>
                <c:pt idx="105">
                  <c:v>120459</c:v>
                </c:pt>
                <c:pt idx="106">
                  <c:v>0</c:v>
                </c:pt>
                <c:pt idx="107">
                  <c:v>0</c:v>
                </c:pt>
                <c:pt idx="108">
                  <c:v>0</c:v>
                </c:pt>
                <c:pt idx="109">
                  <c:v>0</c:v>
                </c:pt>
                <c:pt idx="110">
                  <c:v>0</c:v>
                </c:pt>
                <c:pt idx="111">
                  <c:v>0</c:v>
                </c:pt>
                <c:pt idx="112">
                  <c:v>0</c:v>
                </c:pt>
                <c:pt idx="113">
                  <c:v>0</c:v>
                </c:pt>
                <c:pt idx="114">
                  <c:v>0</c:v>
                </c:pt>
                <c:pt idx="115">
                  <c:v>0</c:v>
                </c:pt>
                <c:pt idx="116">
                  <c:v>114310</c:v>
                </c:pt>
                <c:pt idx="117">
                  <c:v>55970</c:v>
                </c:pt>
                <c:pt idx="118">
                  <c:v>0</c:v>
                </c:pt>
                <c:pt idx="119">
                  <c:v>0</c:v>
                </c:pt>
                <c:pt idx="120">
                  <c:v>34532</c:v>
                </c:pt>
                <c:pt idx="121">
                  <c:v>0</c:v>
                </c:pt>
                <c:pt idx="122">
                  <c:v>0</c:v>
                </c:pt>
                <c:pt idx="123">
                  <c:v>0</c:v>
                </c:pt>
                <c:pt idx="124">
                  <c:v>100008</c:v>
                </c:pt>
                <c:pt idx="125">
                  <c:v>0</c:v>
                </c:pt>
                <c:pt idx="126">
                  <c:v>0</c:v>
                </c:pt>
                <c:pt idx="127">
                  <c:v>0</c:v>
                </c:pt>
                <c:pt idx="128">
                  <c:v>0</c:v>
                </c:pt>
                <c:pt idx="129">
                  <c:v>0</c:v>
                </c:pt>
                <c:pt idx="130">
                  <c:v>0</c:v>
                </c:pt>
                <c:pt idx="131">
                  <c:v>0</c:v>
                </c:pt>
                <c:pt idx="132">
                  <c:v>0</c:v>
                </c:pt>
                <c:pt idx="133">
                  <c:v>0</c:v>
                </c:pt>
                <c:pt idx="134">
                  <c:v>0</c:v>
                </c:pt>
                <c:pt idx="135">
                  <c:v>0</c:v>
                </c:pt>
                <c:pt idx="136">
                  <c:v>0</c:v>
                </c:pt>
                <c:pt idx="137">
                  <c:v>0</c:v>
                </c:pt>
                <c:pt idx="138">
                  <c:v>0</c:v>
                </c:pt>
                <c:pt idx="139">
                  <c:v>0</c:v>
                </c:pt>
                <c:pt idx="140">
                  <c:v>0</c:v>
                </c:pt>
                <c:pt idx="141">
                  <c:v>0</c:v>
                </c:pt>
                <c:pt idx="142">
                  <c:v>0</c:v>
                </c:pt>
                <c:pt idx="143">
                  <c:v>0</c:v>
                </c:pt>
                <c:pt idx="144">
                  <c:v>37581</c:v>
                </c:pt>
                <c:pt idx="145">
                  <c:v>0</c:v>
                </c:pt>
                <c:pt idx="146">
                  <c:v>0</c:v>
                </c:pt>
                <c:pt idx="147">
                  <c:v>0</c:v>
                </c:pt>
                <c:pt idx="148">
                  <c:v>0</c:v>
                </c:pt>
                <c:pt idx="149">
                  <c:v>0</c:v>
                </c:pt>
                <c:pt idx="150">
                  <c:v>0</c:v>
                </c:pt>
                <c:pt idx="151">
                  <c:v>0</c:v>
                </c:pt>
                <c:pt idx="152">
                  <c:v>0</c:v>
                </c:pt>
                <c:pt idx="153">
                  <c:v>0</c:v>
                </c:pt>
                <c:pt idx="154">
                  <c:v>0</c:v>
                </c:pt>
                <c:pt idx="155">
                  <c:v>39064</c:v>
                </c:pt>
                <c:pt idx="156">
                  <c:v>0</c:v>
                </c:pt>
                <c:pt idx="157">
                  <c:v>0</c:v>
                </c:pt>
                <c:pt idx="158">
                  <c:v>0</c:v>
                </c:pt>
                <c:pt idx="159">
                  <c:v>0</c:v>
                </c:pt>
                <c:pt idx="160">
                  <c:v>69814</c:v>
                </c:pt>
                <c:pt idx="161">
                  <c:v>0</c:v>
                </c:pt>
                <c:pt idx="162">
                  <c:v>0</c:v>
                </c:pt>
                <c:pt idx="163">
                  <c:v>0</c:v>
                </c:pt>
                <c:pt idx="164">
                  <c:v>0</c:v>
                </c:pt>
                <c:pt idx="165">
                  <c:v>0</c:v>
                </c:pt>
                <c:pt idx="166">
                  <c:v>0</c:v>
                </c:pt>
                <c:pt idx="167">
                  <c:v>0</c:v>
                </c:pt>
                <c:pt idx="168">
                  <c:v>0</c:v>
                </c:pt>
                <c:pt idx="169">
                  <c:v>0</c:v>
                </c:pt>
                <c:pt idx="170">
                  <c:v>11757</c:v>
                </c:pt>
                <c:pt idx="171">
                  <c:v>0</c:v>
                </c:pt>
                <c:pt idx="172">
                  <c:v>0</c:v>
                </c:pt>
                <c:pt idx="173">
                  <c:v>0</c:v>
                </c:pt>
                <c:pt idx="174">
                  <c:v>19342</c:v>
                </c:pt>
                <c:pt idx="175">
                  <c:v>0</c:v>
                </c:pt>
                <c:pt idx="176">
                  <c:v>0</c:v>
                </c:pt>
                <c:pt idx="177">
                  <c:v>0</c:v>
                </c:pt>
                <c:pt idx="178">
                  <c:v>0</c:v>
                </c:pt>
                <c:pt idx="179">
                  <c:v>0</c:v>
                </c:pt>
                <c:pt idx="180">
                  <c:v>0</c:v>
                </c:pt>
                <c:pt idx="181">
                  <c:v>141483</c:v>
                </c:pt>
                <c:pt idx="182">
                  <c:v>0</c:v>
                </c:pt>
                <c:pt idx="183">
                  <c:v>0</c:v>
                </c:pt>
                <c:pt idx="184">
                  <c:v>0</c:v>
                </c:pt>
                <c:pt idx="185">
                  <c:v>133026</c:v>
                </c:pt>
                <c:pt idx="186">
                  <c:v>0</c:v>
                </c:pt>
                <c:pt idx="187">
                  <c:v>0</c:v>
                </c:pt>
                <c:pt idx="188">
                  <c:v>0</c:v>
                </c:pt>
                <c:pt idx="189">
                  <c:v>0</c:v>
                </c:pt>
                <c:pt idx="190">
                  <c:v>0</c:v>
                </c:pt>
                <c:pt idx="191">
                  <c:v>0</c:v>
                </c:pt>
                <c:pt idx="192">
                  <c:v>0</c:v>
                </c:pt>
                <c:pt idx="193">
                  <c:v>0</c:v>
                </c:pt>
                <c:pt idx="194">
                  <c:v>29075</c:v>
                </c:pt>
              </c:numCache>
            </c:numRef>
          </c:bubbleSize>
        </c:ser>
        <c:ser>
          <c:idx val="0"/>
          <c:order val="1"/>
          <c:tx>
            <c:strRef>
              <c:f>u5mrbubbles!$I$1</c:f>
              <c:strCache>
                <c:ptCount val="1"/>
                <c:pt idx="0">
                  <c:v>lowermiddle</c:v>
                </c:pt>
              </c:strCache>
            </c:strRef>
          </c:tx>
          <c:spPr>
            <a:solidFill>
              <a:schemeClr val="accent6">
                <a:lumMod val="60000"/>
                <a:lumOff val="40000"/>
              </a:schemeClr>
            </a:solidFill>
            <a:ln>
              <a:solidFill>
                <a:schemeClr val="tx1">
                  <a:alpha val="50000"/>
                </a:schemeClr>
              </a:solidFill>
            </a:ln>
          </c:spPr>
          <c:xVal>
            <c:numRef>
              <c:f>u5mrbubbles!$I$3:$I$197</c:f>
              <c:numCache>
                <c:formatCode>General</c:formatCode>
                <c:ptCount val="195"/>
                <c:pt idx="0">
                  <c:v>0</c:v>
                </c:pt>
                <c:pt idx="1">
                  <c:v>0</c:v>
                </c:pt>
                <c:pt idx="2">
                  <c:v>0</c:v>
                </c:pt>
                <c:pt idx="3">
                  <c:v>0</c:v>
                </c:pt>
                <c:pt idx="4">
                  <c:v>2.1802142130729303</c:v>
                </c:pt>
                <c:pt idx="5">
                  <c:v>0</c:v>
                </c:pt>
                <c:pt idx="6">
                  <c:v>0</c:v>
                </c:pt>
                <c:pt idx="7">
                  <c:v>5.3002783074992665</c:v>
                </c:pt>
                <c:pt idx="8">
                  <c:v>0</c:v>
                </c:pt>
                <c:pt idx="9">
                  <c:v>0</c:v>
                </c:pt>
                <c:pt idx="10">
                  <c:v>0</c:v>
                </c:pt>
                <c:pt idx="11">
                  <c:v>0</c:v>
                </c:pt>
                <c:pt idx="12">
                  <c:v>0</c:v>
                </c:pt>
                <c:pt idx="13">
                  <c:v>0</c:v>
                </c:pt>
                <c:pt idx="14">
                  <c:v>0</c:v>
                </c:pt>
                <c:pt idx="15">
                  <c:v>0</c:v>
                </c:pt>
                <c:pt idx="16">
                  <c:v>0</c:v>
                </c:pt>
                <c:pt idx="17">
                  <c:v>4.9247648509779385</c:v>
                </c:pt>
                <c:pt idx="18">
                  <c:v>0</c:v>
                </c:pt>
                <c:pt idx="19">
                  <c:v>4.6150055720348906</c:v>
                </c:pt>
                <c:pt idx="20">
                  <c:v>4.1647439361653369</c:v>
                </c:pt>
                <c:pt idx="21">
                  <c:v>0</c:v>
                </c:pt>
                <c:pt idx="22">
                  <c:v>0</c:v>
                </c:pt>
                <c:pt idx="23">
                  <c:v>0</c:v>
                </c:pt>
                <c:pt idx="24">
                  <c:v>0</c:v>
                </c:pt>
                <c:pt idx="25">
                  <c:v>0</c:v>
                </c:pt>
                <c:pt idx="26">
                  <c:v>0</c:v>
                </c:pt>
                <c:pt idx="27">
                  <c:v>0</c:v>
                </c:pt>
                <c:pt idx="28">
                  <c:v>0</c:v>
                </c:pt>
                <c:pt idx="29">
                  <c:v>0.79703782064462669</c:v>
                </c:pt>
                <c:pt idx="30">
                  <c:v>0</c:v>
                </c:pt>
                <c:pt idx="31">
                  <c:v>2.5629575863111009</c:v>
                </c:pt>
                <c:pt idx="32">
                  <c:v>0</c:v>
                </c:pt>
                <c:pt idx="33">
                  <c:v>0</c:v>
                </c:pt>
                <c:pt idx="34">
                  <c:v>0</c:v>
                </c:pt>
                <c:pt idx="35">
                  <c:v>0</c:v>
                </c:pt>
                <c:pt idx="36">
                  <c:v>0</c:v>
                </c:pt>
                <c:pt idx="37">
                  <c:v>0</c:v>
                </c:pt>
                <c:pt idx="38">
                  <c:v>1.094207840844696</c:v>
                </c:pt>
                <c:pt idx="39">
                  <c:v>0</c:v>
                </c:pt>
                <c:pt idx="40">
                  <c:v>0</c:v>
                </c:pt>
                <c:pt idx="41">
                  <c:v>1.8299883416491658</c:v>
                </c:pt>
                <c:pt idx="42">
                  <c:v>0</c:v>
                </c:pt>
                <c:pt idx="43">
                  <c:v>0</c:v>
                </c:pt>
                <c:pt idx="44">
                  <c:v>0</c:v>
                </c:pt>
                <c:pt idx="45">
                  <c:v>0</c:v>
                </c:pt>
                <c:pt idx="46">
                  <c:v>0</c:v>
                </c:pt>
                <c:pt idx="47">
                  <c:v>0</c:v>
                </c:pt>
                <c:pt idx="48">
                  <c:v>0</c:v>
                </c:pt>
                <c:pt idx="49">
                  <c:v>1.4770056700624843</c:v>
                </c:pt>
                <c:pt idx="50">
                  <c:v>0</c:v>
                </c:pt>
                <c:pt idx="51">
                  <c:v>0</c:v>
                </c:pt>
                <c:pt idx="52">
                  <c:v>0</c:v>
                </c:pt>
                <c:pt idx="53">
                  <c:v>7.5754234279826731</c:v>
                </c:pt>
                <c:pt idx="54">
                  <c:v>7.4134928237782312</c:v>
                </c:pt>
                <c:pt idx="55">
                  <c:v>0</c:v>
                </c:pt>
                <c:pt idx="56">
                  <c:v>0</c:v>
                </c:pt>
                <c:pt idx="57">
                  <c:v>0</c:v>
                </c:pt>
                <c:pt idx="58">
                  <c:v>0</c:v>
                </c:pt>
                <c:pt idx="59">
                  <c:v>2.6147970005775703</c:v>
                </c:pt>
                <c:pt idx="60">
                  <c:v>0</c:v>
                </c:pt>
                <c:pt idx="61">
                  <c:v>0</c:v>
                </c:pt>
                <c:pt idx="62">
                  <c:v>0</c:v>
                </c:pt>
                <c:pt idx="63">
                  <c:v>0</c:v>
                </c:pt>
                <c:pt idx="64">
                  <c:v>3.9949494112166057</c:v>
                </c:pt>
                <c:pt idx="65">
                  <c:v>0</c:v>
                </c:pt>
                <c:pt idx="66">
                  <c:v>2.8667349949689598</c:v>
                </c:pt>
                <c:pt idx="67">
                  <c:v>0</c:v>
                </c:pt>
                <c:pt idx="68">
                  <c:v>0</c:v>
                </c:pt>
                <c:pt idx="69">
                  <c:v>4.2209750815730631</c:v>
                </c:pt>
                <c:pt idx="70">
                  <c:v>0</c:v>
                </c:pt>
                <c:pt idx="71">
                  <c:v>0</c:v>
                </c:pt>
                <c:pt idx="72">
                  <c:v>4.3144059451142498</c:v>
                </c:pt>
                <c:pt idx="73">
                  <c:v>0</c:v>
                </c:pt>
                <c:pt idx="74">
                  <c:v>4.4361687407254067</c:v>
                </c:pt>
                <c:pt idx="75">
                  <c:v>0</c:v>
                </c:pt>
                <c:pt idx="76">
                  <c:v>0</c:v>
                </c:pt>
                <c:pt idx="77">
                  <c:v>3.1015492830383944</c:v>
                </c:pt>
                <c:pt idx="78">
                  <c:v>4.2510108262502317</c:v>
                </c:pt>
                <c:pt idx="79">
                  <c:v>0</c:v>
                </c:pt>
                <c:pt idx="80">
                  <c:v>1.0328582611696588</c:v>
                </c:pt>
                <c:pt idx="81">
                  <c:v>0</c:v>
                </c:pt>
                <c:pt idx="82">
                  <c:v>0</c:v>
                </c:pt>
                <c:pt idx="83">
                  <c:v>0</c:v>
                </c:pt>
                <c:pt idx="84">
                  <c:v>0</c:v>
                </c:pt>
                <c:pt idx="85">
                  <c:v>0</c:v>
                </c:pt>
                <c:pt idx="86">
                  <c:v>0</c:v>
                </c:pt>
                <c:pt idx="87">
                  <c:v>0</c:v>
                </c:pt>
                <c:pt idx="88">
                  <c:v>0</c:v>
                </c:pt>
                <c:pt idx="89">
                  <c:v>2.9383593802615913</c:v>
                </c:pt>
                <c:pt idx="90">
                  <c:v>0</c:v>
                </c:pt>
                <c:pt idx="91">
                  <c:v>0</c:v>
                </c:pt>
                <c:pt idx="92">
                  <c:v>4.9319906577439498</c:v>
                </c:pt>
                <c:pt idx="93">
                  <c:v>0</c:v>
                </c:pt>
                <c:pt idx="94">
                  <c:v>0</c:v>
                </c:pt>
                <c:pt idx="95">
                  <c:v>3.9995978551280906</c:v>
                </c:pt>
                <c:pt idx="96">
                  <c:v>0</c:v>
                </c:pt>
                <c:pt idx="97">
                  <c:v>0</c:v>
                </c:pt>
                <c:pt idx="98">
                  <c:v>0</c:v>
                </c:pt>
                <c:pt idx="99">
                  <c:v>0</c:v>
                </c:pt>
                <c:pt idx="100">
                  <c:v>0</c:v>
                </c:pt>
                <c:pt idx="101">
                  <c:v>0</c:v>
                </c:pt>
                <c:pt idx="102">
                  <c:v>0</c:v>
                </c:pt>
                <c:pt idx="103">
                  <c:v>0</c:v>
                </c:pt>
                <c:pt idx="104">
                  <c:v>0</c:v>
                </c:pt>
                <c:pt idx="105">
                  <c:v>0</c:v>
                </c:pt>
                <c:pt idx="106">
                  <c:v>0</c:v>
                </c:pt>
                <c:pt idx="107">
                  <c:v>3.3592890599116614</c:v>
                </c:pt>
                <c:pt idx="108">
                  <c:v>0.38805574421795014</c:v>
                </c:pt>
                <c:pt idx="109">
                  <c:v>0</c:v>
                </c:pt>
                <c:pt idx="110">
                  <c:v>0</c:v>
                </c:pt>
                <c:pt idx="111">
                  <c:v>1.456312894002084</c:v>
                </c:pt>
                <c:pt idx="112">
                  <c:v>0</c:v>
                </c:pt>
                <c:pt idx="113">
                  <c:v>6.5607605412298486</c:v>
                </c:pt>
                <c:pt idx="114">
                  <c:v>0</c:v>
                </c:pt>
                <c:pt idx="115">
                  <c:v>4.4324021204691899</c:v>
                </c:pt>
                <c:pt idx="116">
                  <c:v>0</c:v>
                </c:pt>
                <c:pt idx="117">
                  <c:v>0</c:v>
                </c:pt>
                <c:pt idx="118">
                  <c:v>0</c:v>
                </c:pt>
                <c:pt idx="119">
                  <c:v>0</c:v>
                </c:pt>
                <c:pt idx="120">
                  <c:v>0</c:v>
                </c:pt>
                <c:pt idx="121">
                  <c:v>0</c:v>
                </c:pt>
                <c:pt idx="122">
                  <c:v>0</c:v>
                </c:pt>
                <c:pt idx="123">
                  <c:v>4.6207263362678548</c:v>
                </c:pt>
                <c:pt idx="124">
                  <c:v>0</c:v>
                </c:pt>
                <c:pt idx="125">
                  <c:v>2.6360158877737945</c:v>
                </c:pt>
                <c:pt idx="126">
                  <c:v>0</c:v>
                </c:pt>
                <c:pt idx="127">
                  <c:v>0</c:v>
                </c:pt>
                <c:pt idx="128">
                  <c:v>0</c:v>
                </c:pt>
                <c:pt idx="129">
                  <c:v>0</c:v>
                </c:pt>
                <c:pt idx="130">
                  <c:v>1.5001331356129681</c:v>
                </c:pt>
                <c:pt idx="131">
                  <c:v>0</c:v>
                </c:pt>
                <c:pt idx="132">
                  <c:v>0</c:v>
                </c:pt>
                <c:pt idx="133">
                  <c:v>1.9512303898203491</c:v>
                </c:pt>
                <c:pt idx="134">
                  <c:v>3.611365210009339</c:v>
                </c:pt>
                <c:pt idx="135">
                  <c:v>0</c:v>
                </c:pt>
                <c:pt idx="136">
                  <c:v>3.1783511062246848</c:v>
                </c:pt>
                <c:pt idx="137">
                  <c:v>0</c:v>
                </c:pt>
                <c:pt idx="138">
                  <c:v>0</c:v>
                </c:pt>
                <c:pt idx="139">
                  <c:v>0</c:v>
                </c:pt>
                <c:pt idx="140">
                  <c:v>0</c:v>
                </c:pt>
                <c:pt idx="141">
                  <c:v>3.2892503098582995</c:v>
                </c:pt>
                <c:pt idx="142">
                  <c:v>0</c:v>
                </c:pt>
                <c:pt idx="143">
                  <c:v>0</c:v>
                </c:pt>
                <c:pt idx="144">
                  <c:v>0</c:v>
                </c:pt>
                <c:pt idx="145">
                  <c:v>0</c:v>
                </c:pt>
                <c:pt idx="146">
                  <c:v>0</c:v>
                </c:pt>
                <c:pt idx="147">
                  <c:v>0</c:v>
                </c:pt>
                <c:pt idx="148">
                  <c:v>1.3415001312058885</c:v>
                </c:pt>
                <c:pt idx="149">
                  <c:v>0</c:v>
                </c:pt>
                <c:pt idx="150">
                  <c:v>0.85132265882354718</c:v>
                </c:pt>
                <c:pt idx="151">
                  <c:v>0</c:v>
                </c:pt>
                <c:pt idx="152">
                  <c:v>4.572901759727503</c:v>
                </c:pt>
                <c:pt idx="153">
                  <c:v>0</c:v>
                </c:pt>
                <c:pt idx="154">
                  <c:v>0</c:v>
                </c:pt>
                <c:pt idx="155">
                  <c:v>0</c:v>
                </c:pt>
                <c:pt idx="156">
                  <c:v>0</c:v>
                </c:pt>
                <c:pt idx="157">
                  <c:v>0</c:v>
                </c:pt>
                <c:pt idx="158">
                  <c:v>0</c:v>
                </c:pt>
                <c:pt idx="159">
                  <c:v>2.5629575863111032</c:v>
                </c:pt>
                <c:pt idx="160">
                  <c:v>0</c:v>
                </c:pt>
                <c:pt idx="161">
                  <c:v>0</c:v>
                </c:pt>
                <c:pt idx="162">
                  <c:v>0</c:v>
                </c:pt>
                <c:pt idx="163">
                  <c:v>3.1900454358082198</c:v>
                </c:pt>
                <c:pt idx="164">
                  <c:v>0.94165460795864508</c:v>
                </c:pt>
                <c:pt idx="165">
                  <c:v>0</c:v>
                </c:pt>
                <c:pt idx="166">
                  <c:v>3.8334319102089371</c:v>
                </c:pt>
                <c:pt idx="167">
                  <c:v>0</c:v>
                </c:pt>
                <c:pt idx="168">
                  <c:v>0</c:v>
                </c:pt>
                <c:pt idx="169">
                  <c:v>3.629054936893684</c:v>
                </c:pt>
                <c:pt idx="170">
                  <c:v>0</c:v>
                </c:pt>
                <c:pt idx="171">
                  <c:v>0</c:v>
                </c:pt>
                <c:pt idx="172">
                  <c:v>0</c:v>
                </c:pt>
                <c:pt idx="173">
                  <c:v>6.3588141875145405</c:v>
                </c:pt>
                <c:pt idx="174">
                  <c:v>0</c:v>
                </c:pt>
                <c:pt idx="175">
                  <c:v>2.333477214884514</c:v>
                </c:pt>
                <c:pt idx="176">
                  <c:v>0</c:v>
                </c:pt>
                <c:pt idx="177">
                  <c:v>0</c:v>
                </c:pt>
                <c:pt idx="178">
                  <c:v>0</c:v>
                </c:pt>
                <c:pt idx="179">
                  <c:v>2.8768207245178083</c:v>
                </c:pt>
                <c:pt idx="180">
                  <c:v>2.9381706101929681</c:v>
                </c:pt>
                <c:pt idx="181">
                  <c:v>0</c:v>
                </c:pt>
                <c:pt idx="182">
                  <c:v>2.8768207245178101</c:v>
                </c:pt>
                <c:pt idx="183">
                  <c:v>0</c:v>
                </c:pt>
                <c:pt idx="184">
                  <c:v>0</c:v>
                </c:pt>
                <c:pt idx="185">
                  <c:v>0</c:v>
                </c:pt>
                <c:pt idx="186">
                  <c:v>0</c:v>
                </c:pt>
                <c:pt idx="187">
                  <c:v>0</c:v>
                </c:pt>
                <c:pt idx="188">
                  <c:v>1.9996435603670435</c:v>
                </c:pt>
                <c:pt idx="189">
                  <c:v>5.1226343853561813</c:v>
                </c:pt>
                <c:pt idx="190">
                  <c:v>0</c:v>
                </c:pt>
                <c:pt idx="191">
                  <c:v>4.0689470091775872</c:v>
                </c:pt>
                <c:pt idx="192">
                  <c:v>2.5635222231086319</c:v>
                </c:pt>
                <c:pt idx="193">
                  <c:v>3.4862460875189809</c:v>
                </c:pt>
                <c:pt idx="194">
                  <c:v>0</c:v>
                </c:pt>
              </c:numCache>
            </c:numRef>
          </c:xVal>
          <c:yVal>
            <c:numRef>
              <c:f>u5mrbubbles!$J$3:$J$197</c:f>
              <c:numCache>
                <c:formatCode>General</c:formatCode>
                <c:ptCount val="195"/>
                <c:pt idx="0">
                  <c:v>0</c:v>
                </c:pt>
                <c:pt idx="1">
                  <c:v>0</c:v>
                </c:pt>
                <c:pt idx="2">
                  <c:v>0</c:v>
                </c:pt>
                <c:pt idx="3">
                  <c:v>0</c:v>
                </c:pt>
                <c:pt idx="4">
                  <c:v>160.5</c:v>
                </c:pt>
                <c:pt idx="5">
                  <c:v>0</c:v>
                </c:pt>
                <c:pt idx="6">
                  <c:v>0</c:v>
                </c:pt>
                <c:pt idx="7">
                  <c:v>19.600000000000001</c:v>
                </c:pt>
                <c:pt idx="8">
                  <c:v>0</c:v>
                </c:pt>
                <c:pt idx="9">
                  <c:v>0</c:v>
                </c:pt>
                <c:pt idx="10">
                  <c:v>0</c:v>
                </c:pt>
                <c:pt idx="11">
                  <c:v>0</c:v>
                </c:pt>
                <c:pt idx="12">
                  <c:v>0</c:v>
                </c:pt>
                <c:pt idx="13">
                  <c:v>0</c:v>
                </c:pt>
                <c:pt idx="14">
                  <c:v>0</c:v>
                </c:pt>
                <c:pt idx="15">
                  <c:v>0</c:v>
                </c:pt>
                <c:pt idx="16">
                  <c:v>0</c:v>
                </c:pt>
                <c:pt idx="17">
                  <c:v>16.5</c:v>
                </c:pt>
                <c:pt idx="18">
                  <c:v>0</c:v>
                </c:pt>
                <c:pt idx="19">
                  <c:v>56.1</c:v>
                </c:pt>
                <c:pt idx="20">
                  <c:v>54.2</c:v>
                </c:pt>
                <c:pt idx="21">
                  <c:v>0</c:v>
                </c:pt>
                <c:pt idx="22">
                  <c:v>0</c:v>
                </c:pt>
                <c:pt idx="23">
                  <c:v>0</c:v>
                </c:pt>
                <c:pt idx="24">
                  <c:v>0</c:v>
                </c:pt>
                <c:pt idx="25">
                  <c:v>0</c:v>
                </c:pt>
                <c:pt idx="26">
                  <c:v>0</c:v>
                </c:pt>
                <c:pt idx="27">
                  <c:v>0</c:v>
                </c:pt>
                <c:pt idx="28">
                  <c:v>0</c:v>
                </c:pt>
                <c:pt idx="29">
                  <c:v>136.19999999999999</c:v>
                </c:pt>
                <c:pt idx="30">
                  <c:v>0</c:v>
                </c:pt>
                <c:pt idx="31">
                  <c:v>35.6</c:v>
                </c:pt>
                <c:pt idx="32">
                  <c:v>0</c:v>
                </c:pt>
                <c:pt idx="33">
                  <c:v>0</c:v>
                </c:pt>
                <c:pt idx="34">
                  <c:v>0</c:v>
                </c:pt>
                <c:pt idx="35">
                  <c:v>0</c:v>
                </c:pt>
                <c:pt idx="36">
                  <c:v>0</c:v>
                </c:pt>
                <c:pt idx="37">
                  <c:v>0</c:v>
                </c:pt>
                <c:pt idx="38">
                  <c:v>93.4</c:v>
                </c:pt>
                <c:pt idx="39">
                  <c:v>0</c:v>
                </c:pt>
                <c:pt idx="40">
                  <c:v>0</c:v>
                </c:pt>
                <c:pt idx="41">
                  <c:v>123</c:v>
                </c:pt>
                <c:pt idx="42">
                  <c:v>0</c:v>
                </c:pt>
                <c:pt idx="43">
                  <c:v>0</c:v>
                </c:pt>
                <c:pt idx="44">
                  <c:v>0</c:v>
                </c:pt>
                <c:pt idx="45">
                  <c:v>0</c:v>
                </c:pt>
                <c:pt idx="46">
                  <c:v>0</c:v>
                </c:pt>
                <c:pt idx="47">
                  <c:v>0</c:v>
                </c:pt>
                <c:pt idx="48">
                  <c:v>0</c:v>
                </c:pt>
                <c:pt idx="49">
                  <c:v>91.1</c:v>
                </c:pt>
                <c:pt idx="50">
                  <c:v>0</c:v>
                </c:pt>
                <c:pt idx="51">
                  <c:v>0</c:v>
                </c:pt>
                <c:pt idx="52">
                  <c:v>0</c:v>
                </c:pt>
                <c:pt idx="53">
                  <c:v>21.8</c:v>
                </c:pt>
                <c:pt idx="54">
                  <c:v>16.2</c:v>
                </c:pt>
                <c:pt idx="55">
                  <c:v>0</c:v>
                </c:pt>
                <c:pt idx="56">
                  <c:v>0</c:v>
                </c:pt>
                <c:pt idx="57">
                  <c:v>0</c:v>
                </c:pt>
                <c:pt idx="58">
                  <c:v>0</c:v>
                </c:pt>
                <c:pt idx="59">
                  <c:v>17.399999999999999</c:v>
                </c:pt>
                <c:pt idx="60">
                  <c:v>0</c:v>
                </c:pt>
                <c:pt idx="61">
                  <c:v>0</c:v>
                </c:pt>
                <c:pt idx="62">
                  <c:v>0</c:v>
                </c:pt>
                <c:pt idx="63">
                  <c:v>0</c:v>
                </c:pt>
                <c:pt idx="64">
                  <c:v>22.4</c:v>
                </c:pt>
                <c:pt idx="65">
                  <c:v>0</c:v>
                </c:pt>
                <c:pt idx="66">
                  <c:v>74.400000000000006</c:v>
                </c:pt>
                <c:pt idx="67">
                  <c:v>0</c:v>
                </c:pt>
                <c:pt idx="68">
                  <c:v>0</c:v>
                </c:pt>
                <c:pt idx="69">
                  <c:v>31.8</c:v>
                </c:pt>
                <c:pt idx="70">
                  <c:v>0</c:v>
                </c:pt>
                <c:pt idx="71">
                  <c:v>0</c:v>
                </c:pt>
                <c:pt idx="72">
                  <c:v>30.4</c:v>
                </c:pt>
                <c:pt idx="73">
                  <c:v>0</c:v>
                </c:pt>
                <c:pt idx="74">
                  <c:v>24</c:v>
                </c:pt>
                <c:pt idx="75">
                  <c:v>0</c:v>
                </c:pt>
                <c:pt idx="76">
                  <c:v>0</c:v>
                </c:pt>
                <c:pt idx="77">
                  <c:v>62.7</c:v>
                </c:pt>
                <c:pt idx="78">
                  <c:v>35.300000000000011</c:v>
                </c:pt>
                <c:pt idx="79">
                  <c:v>0</c:v>
                </c:pt>
                <c:pt idx="80">
                  <c:v>38.6</c:v>
                </c:pt>
                <c:pt idx="81">
                  <c:v>0</c:v>
                </c:pt>
                <c:pt idx="82">
                  <c:v>0</c:v>
                </c:pt>
                <c:pt idx="83">
                  <c:v>0</c:v>
                </c:pt>
                <c:pt idx="84">
                  <c:v>0</c:v>
                </c:pt>
                <c:pt idx="85">
                  <c:v>0</c:v>
                </c:pt>
                <c:pt idx="86">
                  <c:v>0</c:v>
                </c:pt>
                <c:pt idx="87">
                  <c:v>0</c:v>
                </c:pt>
                <c:pt idx="88">
                  <c:v>0</c:v>
                </c:pt>
                <c:pt idx="89">
                  <c:v>48.6</c:v>
                </c:pt>
                <c:pt idx="90">
                  <c:v>0</c:v>
                </c:pt>
                <c:pt idx="91">
                  <c:v>0</c:v>
                </c:pt>
                <c:pt idx="92">
                  <c:v>53.8</c:v>
                </c:pt>
                <c:pt idx="93">
                  <c:v>0</c:v>
                </c:pt>
                <c:pt idx="94">
                  <c:v>0</c:v>
                </c:pt>
                <c:pt idx="95">
                  <c:v>85</c:v>
                </c:pt>
                <c:pt idx="96">
                  <c:v>0</c:v>
                </c:pt>
                <c:pt idx="97">
                  <c:v>0</c:v>
                </c:pt>
                <c:pt idx="98">
                  <c:v>0</c:v>
                </c:pt>
                <c:pt idx="99">
                  <c:v>0</c:v>
                </c:pt>
                <c:pt idx="100">
                  <c:v>0</c:v>
                </c:pt>
                <c:pt idx="101">
                  <c:v>0</c:v>
                </c:pt>
                <c:pt idx="102">
                  <c:v>0</c:v>
                </c:pt>
                <c:pt idx="103">
                  <c:v>0</c:v>
                </c:pt>
                <c:pt idx="104">
                  <c:v>0</c:v>
                </c:pt>
                <c:pt idx="105">
                  <c:v>0</c:v>
                </c:pt>
                <c:pt idx="106">
                  <c:v>0</c:v>
                </c:pt>
                <c:pt idx="107">
                  <c:v>26.3</c:v>
                </c:pt>
                <c:pt idx="108">
                  <c:v>111.2</c:v>
                </c:pt>
                <c:pt idx="109">
                  <c:v>0</c:v>
                </c:pt>
                <c:pt idx="110">
                  <c:v>0</c:v>
                </c:pt>
                <c:pt idx="111">
                  <c:v>42.1</c:v>
                </c:pt>
                <c:pt idx="112">
                  <c:v>0</c:v>
                </c:pt>
                <c:pt idx="113">
                  <c:v>31.6</c:v>
                </c:pt>
                <c:pt idx="114">
                  <c:v>0</c:v>
                </c:pt>
                <c:pt idx="115">
                  <c:v>35.5</c:v>
                </c:pt>
                <c:pt idx="116">
                  <c:v>0</c:v>
                </c:pt>
                <c:pt idx="117">
                  <c:v>0</c:v>
                </c:pt>
                <c:pt idx="118">
                  <c:v>0</c:v>
                </c:pt>
                <c:pt idx="119">
                  <c:v>0</c:v>
                </c:pt>
                <c:pt idx="120">
                  <c:v>0</c:v>
                </c:pt>
                <c:pt idx="121">
                  <c:v>0</c:v>
                </c:pt>
                <c:pt idx="122">
                  <c:v>0</c:v>
                </c:pt>
                <c:pt idx="123">
                  <c:v>26.9</c:v>
                </c:pt>
                <c:pt idx="124">
                  <c:v>0</c:v>
                </c:pt>
                <c:pt idx="125">
                  <c:v>142.9</c:v>
                </c:pt>
                <c:pt idx="126">
                  <c:v>0</c:v>
                </c:pt>
                <c:pt idx="127">
                  <c:v>0</c:v>
                </c:pt>
                <c:pt idx="128">
                  <c:v>0</c:v>
                </c:pt>
                <c:pt idx="129">
                  <c:v>0</c:v>
                </c:pt>
                <c:pt idx="130">
                  <c:v>86.5</c:v>
                </c:pt>
                <c:pt idx="131">
                  <c:v>0</c:v>
                </c:pt>
                <c:pt idx="132">
                  <c:v>0</c:v>
                </c:pt>
                <c:pt idx="133">
                  <c:v>60.8</c:v>
                </c:pt>
                <c:pt idx="134">
                  <c:v>24.6</c:v>
                </c:pt>
                <c:pt idx="135">
                  <c:v>0</c:v>
                </c:pt>
                <c:pt idx="136">
                  <c:v>29.4</c:v>
                </c:pt>
                <c:pt idx="137">
                  <c:v>0</c:v>
                </c:pt>
                <c:pt idx="138">
                  <c:v>0</c:v>
                </c:pt>
                <c:pt idx="139">
                  <c:v>0</c:v>
                </c:pt>
                <c:pt idx="140">
                  <c:v>0</c:v>
                </c:pt>
                <c:pt idx="141">
                  <c:v>19</c:v>
                </c:pt>
                <c:pt idx="142">
                  <c:v>0</c:v>
                </c:pt>
                <c:pt idx="143">
                  <c:v>0</c:v>
                </c:pt>
                <c:pt idx="144">
                  <c:v>0</c:v>
                </c:pt>
                <c:pt idx="145">
                  <c:v>0</c:v>
                </c:pt>
                <c:pt idx="146">
                  <c:v>0</c:v>
                </c:pt>
                <c:pt idx="147">
                  <c:v>0</c:v>
                </c:pt>
                <c:pt idx="148">
                  <c:v>20.2</c:v>
                </c:pt>
                <c:pt idx="149">
                  <c:v>0</c:v>
                </c:pt>
                <c:pt idx="150">
                  <c:v>79.900000000000006</c:v>
                </c:pt>
                <c:pt idx="151">
                  <c:v>0</c:v>
                </c:pt>
                <c:pt idx="152">
                  <c:v>75.2</c:v>
                </c:pt>
                <c:pt idx="153">
                  <c:v>0</c:v>
                </c:pt>
                <c:pt idx="154">
                  <c:v>0</c:v>
                </c:pt>
                <c:pt idx="155">
                  <c:v>0</c:v>
                </c:pt>
                <c:pt idx="156">
                  <c:v>0</c:v>
                </c:pt>
                <c:pt idx="157">
                  <c:v>0</c:v>
                </c:pt>
                <c:pt idx="158">
                  <c:v>0</c:v>
                </c:pt>
                <c:pt idx="159">
                  <c:v>26.7</c:v>
                </c:pt>
                <c:pt idx="160">
                  <c:v>0</c:v>
                </c:pt>
                <c:pt idx="161">
                  <c:v>0</c:v>
                </c:pt>
                <c:pt idx="162">
                  <c:v>0</c:v>
                </c:pt>
                <c:pt idx="163">
                  <c:v>16.5</c:v>
                </c:pt>
                <c:pt idx="164">
                  <c:v>103.3</c:v>
                </c:pt>
                <c:pt idx="165">
                  <c:v>0</c:v>
                </c:pt>
                <c:pt idx="166">
                  <c:v>77.7</c:v>
                </c:pt>
                <c:pt idx="167">
                  <c:v>0</c:v>
                </c:pt>
                <c:pt idx="168">
                  <c:v>0</c:v>
                </c:pt>
                <c:pt idx="169">
                  <c:v>16</c:v>
                </c:pt>
                <c:pt idx="170">
                  <c:v>0</c:v>
                </c:pt>
                <c:pt idx="171">
                  <c:v>0</c:v>
                </c:pt>
                <c:pt idx="172">
                  <c:v>0</c:v>
                </c:pt>
                <c:pt idx="173">
                  <c:v>54.8</c:v>
                </c:pt>
                <c:pt idx="174">
                  <c:v>0</c:v>
                </c:pt>
                <c:pt idx="175">
                  <c:v>15.6</c:v>
                </c:pt>
                <c:pt idx="176">
                  <c:v>0</c:v>
                </c:pt>
                <c:pt idx="177">
                  <c:v>0</c:v>
                </c:pt>
                <c:pt idx="178">
                  <c:v>0</c:v>
                </c:pt>
                <c:pt idx="179">
                  <c:v>55.5</c:v>
                </c:pt>
                <c:pt idx="180">
                  <c:v>32.5</c:v>
                </c:pt>
                <c:pt idx="181">
                  <c:v>0</c:v>
                </c:pt>
                <c:pt idx="182">
                  <c:v>13.2</c:v>
                </c:pt>
                <c:pt idx="183">
                  <c:v>0</c:v>
                </c:pt>
                <c:pt idx="184">
                  <c:v>0</c:v>
                </c:pt>
                <c:pt idx="185">
                  <c:v>0</c:v>
                </c:pt>
                <c:pt idx="186">
                  <c:v>0</c:v>
                </c:pt>
                <c:pt idx="187">
                  <c:v>0</c:v>
                </c:pt>
                <c:pt idx="188">
                  <c:v>51.5</c:v>
                </c:pt>
                <c:pt idx="189">
                  <c:v>13.9</c:v>
                </c:pt>
                <c:pt idx="190">
                  <c:v>0</c:v>
                </c:pt>
                <c:pt idx="191">
                  <c:v>23.3</c:v>
                </c:pt>
                <c:pt idx="192">
                  <c:v>77</c:v>
                </c:pt>
                <c:pt idx="193">
                  <c:v>111</c:v>
                </c:pt>
                <c:pt idx="194">
                  <c:v>0</c:v>
                </c:pt>
              </c:numCache>
            </c:numRef>
          </c:yVal>
          <c:bubbleSize>
            <c:numRef>
              <c:f>u5mrbubbles!$K$3:$K$197</c:f>
              <c:numCache>
                <c:formatCode>General</c:formatCode>
                <c:ptCount val="195"/>
                <c:pt idx="0">
                  <c:v>0</c:v>
                </c:pt>
                <c:pt idx="1">
                  <c:v>0</c:v>
                </c:pt>
                <c:pt idx="2">
                  <c:v>0</c:v>
                </c:pt>
                <c:pt idx="3">
                  <c:v>0</c:v>
                </c:pt>
                <c:pt idx="4">
                  <c:v>121114</c:v>
                </c:pt>
                <c:pt idx="5">
                  <c:v>0</c:v>
                </c:pt>
                <c:pt idx="6">
                  <c:v>0</c:v>
                </c:pt>
                <c:pt idx="7">
                  <c:v>890</c:v>
                </c:pt>
                <c:pt idx="8">
                  <c:v>0</c:v>
                </c:pt>
                <c:pt idx="9">
                  <c:v>0</c:v>
                </c:pt>
                <c:pt idx="10">
                  <c:v>0</c:v>
                </c:pt>
                <c:pt idx="11">
                  <c:v>0</c:v>
                </c:pt>
                <c:pt idx="12">
                  <c:v>0</c:v>
                </c:pt>
                <c:pt idx="13">
                  <c:v>0</c:v>
                </c:pt>
                <c:pt idx="14">
                  <c:v>0</c:v>
                </c:pt>
                <c:pt idx="15">
                  <c:v>0</c:v>
                </c:pt>
                <c:pt idx="16">
                  <c:v>0</c:v>
                </c:pt>
                <c:pt idx="17">
                  <c:v>126</c:v>
                </c:pt>
                <c:pt idx="18">
                  <c:v>0</c:v>
                </c:pt>
                <c:pt idx="19">
                  <c:v>807</c:v>
                </c:pt>
                <c:pt idx="20">
                  <c:v>13750</c:v>
                </c:pt>
                <c:pt idx="21">
                  <c:v>0</c:v>
                </c:pt>
                <c:pt idx="22">
                  <c:v>0</c:v>
                </c:pt>
                <c:pt idx="23">
                  <c:v>0</c:v>
                </c:pt>
                <c:pt idx="24">
                  <c:v>0</c:v>
                </c:pt>
                <c:pt idx="25">
                  <c:v>0</c:v>
                </c:pt>
                <c:pt idx="26">
                  <c:v>0</c:v>
                </c:pt>
                <c:pt idx="27">
                  <c:v>0</c:v>
                </c:pt>
                <c:pt idx="28">
                  <c:v>0</c:v>
                </c:pt>
                <c:pt idx="29">
                  <c:v>93210</c:v>
                </c:pt>
                <c:pt idx="30">
                  <c:v>0</c:v>
                </c:pt>
                <c:pt idx="31">
                  <c:v>373</c:v>
                </c:pt>
                <c:pt idx="32">
                  <c:v>0</c:v>
                </c:pt>
                <c:pt idx="33">
                  <c:v>0</c:v>
                </c:pt>
                <c:pt idx="34">
                  <c:v>0</c:v>
                </c:pt>
                <c:pt idx="35">
                  <c:v>0</c:v>
                </c:pt>
                <c:pt idx="36">
                  <c:v>0</c:v>
                </c:pt>
                <c:pt idx="37">
                  <c:v>0</c:v>
                </c:pt>
                <c:pt idx="38">
                  <c:v>12726</c:v>
                </c:pt>
                <c:pt idx="39">
                  <c:v>0</c:v>
                </c:pt>
                <c:pt idx="40">
                  <c:v>0</c:v>
                </c:pt>
                <c:pt idx="41">
                  <c:v>80458</c:v>
                </c:pt>
                <c:pt idx="42">
                  <c:v>0</c:v>
                </c:pt>
                <c:pt idx="43">
                  <c:v>0</c:v>
                </c:pt>
                <c:pt idx="44">
                  <c:v>0</c:v>
                </c:pt>
                <c:pt idx="45">
                  <c:v>0</c:v>
                </c:pt>
                <c:pt idx="46">
                  <c:v>0</c:v>
                </c:pt>
                <c:pt idx="47">
                  <c:v>0</c:v>
                </c:pt>
                <c:pt idx="48">
                  <c:v>0</c:v>
                </c:pt>
                <c:pt idx="49">
                  <c:v>2261</c:v>
                </c:pt>
                <c:pt idx="50">
                  <c:v>0</c:v>
                </c:pt>
                <c:pt idx="51">
                  <c:v>0</c:v>
                </c:pt>
                <c:pt idx="52">
                  <c:v>0</c:v>
                </c:pt>
                <c:pt idx="53">
                  <c:v>40708</c:v>
                </c:pt>
                <c:pt idx="54">
                  <c:v>2186</c:v>
                </c:pt>
                <c:pt idx="55">
                  <c:v>0</c:v>
                </c:pt>
                <c:pt idx="56">
                  <c:v>0</c:v>
                </c:pt>
                <c:pt idx="57">
                  <c:v>0</c:v>
                </c:pt>
                <c:pt idx="58">
                  <c:v>0</c:v>
                </c:pt>
                <c:pt idx="59">
                  <c:v>329</c:v>
                </c:pt>
                <c:pt idx="60">
                  <c:v>0</c:v>
                </c:pt>
                <c:pt idx="61">
                  <c:v>0</c:v>
                </c:pt>
                <c:pt idx="62">
                  <c:v>0</c:v>
                </c:pt>
                <c:pt idx="63">
                  <c:v>0</c:v>
                </c:pt>
                <c:pt idx="64">
                  <c:v>1214</c:v>
                </c:pt>
                <c:pt idx="65">
                  <c:v>0</c:v>
                </c:pt>
                <c:pt idx="66">
                  <c:v>56566</c:v>
                </c:pt>
                <c:pt idx="67">
                  <c:v>0</c:v>
                </c:pt>
                <c:pt idx="68">
                  <c:v>0</c:v>
                </c:pt>
                <c:pt idx="69">
                  <c:v>14340</c:v>
                </c:pt>
                <c:pt idx="70">
                  <c:v>0</c:v>
                </c:pt>
                <c:pt idx="71">
                  <c:v>0</c:v>
                </c:pt>
                <c:pt idx="72">
                  <c:v>342</c:v>
                </c:pt>
                <c:pt idx="73">
                  <c:v>0</c:v>
                </c:pt>
                <c:pt idx="74">
                  <c:v>4843</c:v>
                </c:pt>
                <c:pt idx="75">
                  <c:v>0</c:v>
                </c:pt>
                <c:pt idx="76">
                  <c:v>0</c:v>
                </c:pt>
                <c:pt idx="77">
                  <c:v>1696305</c:v>
                </c:pt>
                <c:pt idx="78">
                  <c:v>151410</c:v>
                </c:pt>
                <c:pt idx="79">
                  <c:v>0</c:v>
                </c:pt>
                <c:pt idx="80">
                  <c:v>42593</c:v>
                </c:pt>
                <c:pt idx="81">
                  <c:v>0</c:v>
                </c:pt>
                <c:pt idx="82">
                  <c:v>0</c:v>
                </c:pt>
                <c:pt idx="83">
                  <c:v>0</c:v>
                </c:pt>
                <c:pt idx="84">
                  <c:v>0</c:v>
                </c:pt>
                <c:pt idx="85">
                  <c:v>0</c:v>
                </c:pt>
                <c:pt idx="86">
                  <c:v>0</c:v>
                </c:pt>
                <c:pt idx="87">
                  <c:v>0</c:v>
                </c:pt>
                <c:pt idx="88">
                  <c:v>0</c:v>
                </c:pt>
                <c:pt idx="89">
                  <c:v>98</c:v>
                </c:pt>
                <c:pt idx="90">
                  <c:v>0</c:v>
                </c:pt>
                <c:pt idx="91">
                  <c:v>0</c:v>
                </c:pt>
                <c:pt idx="92">
                  <c:v>7659</c:v>
                </c:pt>
                <c:pt idx="93">
                  <c:v>0</c:v>
                </c:pt>
                <c:pt idx="94">
                  <c:v>0</c:v>
                </c:pt>
                <c:pt idx="95">
                  <c:v>5035</c:v>
                </c:pt>
                <c:pt idx="96">
                  <c:v>0</c:v>
                </c:pt>
                <c:pt idx="97">
                  <c:v>0</c:v>
                </c:pt>
                <c:pt idx="98">
                  <c:v>0</c:v>
                </c:pt>
                <c:pt idx="99">
                  <c:v>0</c:v>
                </c:pt>
                <c:pt idx="100">
                  <c:v>0</c:v>
                </c:pt>
                <c:pt idx="101">
                  <c:v>0</c:v>
                </c:pt>
                <c:pt idx="102">
                  <c:v>0</c:v>
                </c:pt>
                <c:pt idx="103">
                  <c:v>0</c:v>
                </c:pt>
                <c:pt idx="104">
                  <c:v>0</c:v>
                </c:pt>
                <c:pt idx="105">
                  <c:v>0</c:v>
                </c:pt>
                <c:pt idx="106">
                  <c:v>0</c:v>
                </c:pt>
                <c:pt idx="107">
                  <c:v>29</c:v>
                </c:pt>
                <c:pt idx="108">
                  <c:v>12583</c:v>
                </c:pt>
                <c:pt idx="109">
                  <c:v>0</c:v>
                </c:pt>
                <c:pt idx="110">
                  <c:v>0</c:v>
                </c:pt>
                <c:pt idx="111">
                  <c:v>116</c:v>
                </c:pt>
                <c:pt idx="112">
                  <c:v>0</c:v>
                </c:pt>
                <c:pt idx="113">
                  <c:v>2239</c:v>
                </c:pt>
                <c:pt idx="114">
                  <c:v>0</c:v>
                </c:pt>
                <c:pt idx="115">
                  <c:v>22679</c:v>
                </c:pt>
                <c:pt idx="116">
                  <c:v>0</c:v>
                </c:pt>
                <c:pt idx="117">
                  <c:v>0</c:v>
                </c:pt>
                <c:pt idx="118">
                  <c:v>0</c:v>
                </c:pt>
                <c:pt idx="119">
                  <c:v>0</c:v>
                </c:pt>
                <c:pt idx="120">
                  <c:v>0</c:v>
                </c:pt>
                <c:pt idx="121">
                  <c:v>0</c:v>
                </c:pt>
                <c:pt idx="122">
                  <c:v>0</c:v>
                </c:pt>
                <c:pt idx="123">
                  <c:v>3855</c:v>
                </c:pt>
                <c:pt idx="124">
                  <c:v>0</c:v>
                </c:pt>
                <c:pt idx="125">
                  <c:v>860556</c:v>
                </c:pt>
                <c:pt idx="126">
                  <c:v>0</c:v>
                </c:pt>
                <c:pt idx="127">
                  <c:v>0</c:v>
                </c:pt>
                <c:pt idx="128">
                  <c:v>0</c:v>
                </c:pt>
                <c:pt idx="129">
                  <c:v>0</c:v>
                </c:pt>
                <c:pt idx="130">
                  <c:v>423084</c:v>
                </c:pt>
                <c:pt idx="131">
                  <c:v>0</c:v>
                </c:pt>
                <c:pt idx="132">
                  <c:v>0</c:v>
                </c:pt>
                <c:pt idx="133">
                  <c:v>12479</c:v>
                </c:pt>
                <c:pt idx="134">
                  <c:v>3742</c:v>
                </c:pt>
                <c:pt idx="135">
                  <c:v>0</c:v>
                </c:pt>
                <c:pt idx="136">
                  <c:v>66073</c:v>
                </c:pt>
                <c:pt idx="137">
                  <c:v>0</c:v>
                </c:pt>
                <c:pt idx="138">
                  <c:v>0</c:v>
                </c:pt>
                <c:pt idx="139">
                  <c:v>0</c:v>
                </c:pt>
                <c:pt idx="140">
                  <c:v>0</c:v>
                </c:pt>
                <c:pt idx="141">
                  <c:v>932</c:v>
                </c:pt>
                <c:pt idx="142">
                  <c:v>0</c:v>
                </c:pt>
                <c:pt idx="143">
                  <c:v>0</c:v>
                </c:pt>
                <c:pt idx="144">
                  <c:v>0</c:v>
                </c:pt>
                <c:pt idx="145">
                  <c:v>0</c:v>
                </c:pt>
                <c:pt idx="146">
                  <c:v>0</c:v>
                </c:pt>
                <c:pt idx="147">
                  <c:v>0</c:v>
                </c:pt>
                <c:pt idx="148">
                  <c:v>87</c:v>
                </c:pt>
                <c:pt idx="149">
                  <c:v>0</c:v>
                </c:pt>
                <c:pt idx="150">
                  <c:v>397</c:v>
                </c:pt>
                <c:pt idx="151">
                  <c:v>0</c:v>
                </c:pt>
                <c:pt idx="152">
                  <c:v>33964</c:v>
                </c:pt>
                <c:pt idx="153">
                  <c:v>0</c:v>
                </c:pt>
                <c:pt idx="154">
                  <c:v>0</c:v>
                </c:pt>
                <c:pt idx="155">
                  <c:v>0</c:v>
                </c:pt>
                <c:pt idx="156">
                  <c:v>0</c:v>
                </c:pt>
                <c:pt idx="157">
                  <c:v>0</c:v>
                </c:pt>
                <c:pt idx="158">
                  <c:v>0</c:v>
                </c:pt>
                <c:pt idx="159">
                  <c:v>449</c:v>
                </c:pt>
                <c:pt idx="160">
                  <c:v>0</c:v>
                </c:pt>
                <c:pt idx="161">
                  <c:v>0</c:v>
                </c:pt>
                <c:pt idx="162">
                  <c:v>0</c:v>
                </c:pt>
                <c:pt idx="163">
                  <c:v>6334</c:v>
                </c:pt>
                <c:pt idx="164">
                  <c:v>143133</c:v>
                </c:pt>
                <c:pt idx="165">
                  <c:v>0</c:v>
                </c:pt>
                <c:pt idx="166">
                  <c:v>2609</c:v>
                </c:pt>
                <c:pt idx="167">
                  <c:v>0</c:v>
                </c:pt>
                <c:pt idx="168">
                  <c:v>0</c:v>
                </c:pt>
                <c:pt idx="169">
                  <c:v>7788</c:v>
                </c:pt>
                <c:pt idx="170">
                  <c:v>0</c:v>
                </c:pt>
                <c:pt idx="171">
                  <c:v>0</c:v>
                </c:pt>
                <c:pt idx="172">
                  <c:v>0</c:v>
                </c:pt>
                <c:pt idx="173">
                  <c:v>2447</c:v>
                </c:pt>
                <c:pt idx="174">
                  <c:v>0</c:v>
                </c:pt>
                <c:pt idx="175">
                  <c:v>44</c:v>
                </c:pt>
                <c:pt idx="176">
                  <c:v>0</c:v>
                </c:pt>
                <c:pt idx="177">
                  <c:v>0</c:v>
                </c:pt>
                <c:pt idx="178">
                  <c:v>0</c:v>
                </c:pt>
                <c:pt idx="179">
                  <c:v>5683</c:v>
                </c:pt>
                <c:pt idx="180">
                  <c:v>7</c:v>
                </c:pt>
                <c:pt idx="181">
                  <c:v>0</c:v>
                </c:pt>
                <c:pt idx="182">
                  <c:v>6948</c:v>
                </c:pt>
                <c:pt idx="183">
                  <c:v>0</c:v>
                </c:pt>
                <c:pt idx="184">
                  <c:v>0</c:v>
                </c:pt>
                <c:pt idx="185">
                  <c:v>0</c:v>
                </c:pt>
                <c:pt idx="186">
                  <c:v>0</c:v>
                </c:pt>
                <c:pt idx="187">
                  <c:v>0</c:v>
                </c:pt>
                <c:pt idx="188">
                  <c:v>31474</c:v>
                </c:pt>
                <c:pt idx="189">
                  <c:v>96</c:v>
                </c:pt>
                <c:pt idx="190">
                  <c:v>0</c:v>
                </c:pt>
                <c:pt idx="191">
                  <c:v>34498</c:v>
                </c:pt>
                <c:pt idx="192">
                  <c:v>68730</c:v>
                </c:pt>
                <c:pt idx="193">
                  <c:v>60302</c:v>
                </c:pt>
                <c:pt idx="194">
                  <c:v>0</c:v>
                </c:pt>
              </c:numCache>
            </c:numRef>
          </c:bubbleSize>
        </c:ser>
        <c:ser>
          <c:idx val="2"/>
          <c:order val="2"/>
          <c:tx>
            <c:strRef>
              <c:f>u5mrbubbles!$L$1</c:f>
              <c:strCache>
                <c:ptCount val="1"/>
                <c:pt idx="0">
                  <c:v>uppermiddle</c:v>
                </c:pt>
              </c:strCache>
            </c:strRef>
          </c:tx>
          <c:spPr>
            <a:solidFill>
              <a:schemeClr val="accent1"/>
            </a:solidFill>
            <a:ln>
              <a:solidFill>
                <a:schemeClr val="tx1">
                  <a:alpha val="50000"/>
                </a:schemeClr>
              </a:solidFill>
            </a:ln>
          </c:spPr>
          <c:xVal>
            <c:numRef>
              <c:f>u5mrbubbles!$L$3:$L$197</c:f>
              <c:numCache>
                <c:formatCode>General</c:formatCode>
                <c:ptCount val="195"/>
                <c:pt idx="0">
                  <c:v>0</c:v>
                </c:pt>
                <c:pt idx="1">
                  <c:v>4.410560532108672</c:v>
                </c:pt>
                <c:pt idx="2">
                  <c:v>3.0625845802471643</c:v>
                </c:pt>
                <c:pt idx="3">
                  <c:v>0</c:v>
                </c:pt>
                <c:pt idx="4">
                  <c:v>0</c:v>
                </c:pt>
                <c:pt idx="5">
                  <c:v>6.0949715127302033</c:v>
                </c:pt>
                <c:pt idx="6">
                  <c:v>3.5086097407331249</c:v>
                </c:pt>
                <c:pt idx="7">
                  <c:v>0</c:v>
                </c:pt>
                <c:pt idx="8">
                  <c:v>0</c:v>
                </c:pt>
                <c:pt idx="9">
                  <c:v>0</c:v>
                </c:pt>
                <c:pt idx="10">
                  <c:v>3.8417990085176204</c:v>
                </c:pt>
                <c:pt idx="11">
                  <c:v>0</c:v>
                </c:pt>
                <c:pt idx="12">
                  <c:v>0</c:v>
                </c:pt>
                <c:pt idx="13">
                  <c:v>0</c:v>
                </c:pt>
                <c:pt idx="14">
                  <c:v>0</c:v>
                </c:pt>
                <c:pt idx="15">
                  <c:v>8.256363636060243</c:v>
                </c:pt>
                <c:pt idx="16">
                  <c:v>0</c:v>
                </c:pt>
                <c:pt idx="17">
                  <c:v>0</c:v>
                </c:pt>
                <c:pt idx="18">
                  <c:v>0</c:v>
                </c:pt>
                <c:pt idx="19">
                  <c:v>0</c:v>
                </c:pt>
                <c:pt idx="20">
                  <c:v>0</c:v>
                </c:pt>
                <c:pt idx="21">
                  <c:v>1.3353139262452252</c:v>
                </c:pt>
                <c:pt idx="22">
                  <c:v>6.9837458399509691</c:v>
                </c:pt>
                <c:pt idx="23">
                  <c:v>6.0987762271631105</c:v>
                </c:pt>
                <c:pt idx="24">
                  <c:v>0</c:v>
                </c:pt>
                <c:pt idx="25">
                  <c:v>4.8853170680677778</c:v>
                </c:pt>
                <c:pt idx="26">
                  <c:v>0</c:v>
                </c:pt>
                <c:pt idx="27">
                  <c:v>0</c:v>
                </c:pt>
                <c:pt idx="28">
                  <c:v>0</c:v>
                </c:pt>
                <c:pt idx="29">
                  <c:v>0</c:v>
                </c:pt>
                <c:pt idx="30">
                  <c:v>0</c:v>
                </c:pt>
                <c:pt idx="31">
                  <c:v>0</c:v>
                </c:pt>
                <c:pt idx="32">
                  <c:v>0</c:v>
                </c:pt>
                <c:pt idx="33">
                  <c:v>0</c:v>
                </c:pt>
                <c:pt idx="34">
                  <c:v>2.0479441264601315</c:v>
                </c:pt>
                <c:pt idx="35">
                  <c:v>5.8415689685154044</c:v>
                </c:pt>
                <c:pt idx="36">
                  <c:v>3.3871355246422681</c:v>
                </c:pt>
                <c:pt idx="37">
                  <c:v>0</c:v>
                </c:pt>
                <c:pt idx="38">
                  <c:v>0</c:v>
                </c:pt>
                <c:pt idx="39">
                  <c:v>0</c:v>
                </c:pt>
                <c:pt idx="40">
                  <c:v>2.4469188752041267</c:v>
                </c:pt>
                <c:pt idx="41">
                  <c:v>0</c:v>
                </c:pt>
                <c:pt idx="42">
                  <c:v>0</c:v>
                </c:pt>
                <c:pt idx="43">
                  <c:v>3.6511381258459688</c:v>
                </c:pt>
                <c:pt idx="44">
                  <c:v>0</c:v>
                </c:pt>
                <c:pt idx="45">
                  <c:v>0</c:v>
                </c:pt>
                <c:pt idx="46">
                  <c:v>0</c:v>
                </c:pt>
                <c:pt idx="47">
                  <c:v>0</c:v>
                </c:pt>
                <c:pt idx="48">
                  <c:v>0</c:v>
                </c:pt>
                <c:pt idx="49">
                  <c:v>0</c:v>
                </c:pt>
                <c:pt idx="50">
                  <c:v>1.8366474034042226</c:v>
                </c:pt>
                <c:pt idx="51">
                  <c:v>4.2662333361551052</c:v>
                </c:pt>
                <c:pt idx="52">
                  <c:v>4.8665526283817764</c:v>
                </c:pt>
                <c:pt idx="53">
                  <c:v>0</c:v>
                </c:pt>
                <c:pt idx="54">
                  <c:v>0</c:v>
                </c:pt>
                <c:pt idx="55">
                  <c:v>0</c:v>
                </c:pt>
                <c:pt idx="56">
                  <c:v>0</c:v>
                </c:pt>
                <c:pt idx="57">
                  <c:v>0</c:v>
                </c:pt>
                <c:pt idx="58">
                  <c:v>0</c:v>
                </c:pt>
                <c:pt idx="59">
                  <c:v>0</c:v>
                </c:pt>
                <c:pt idx="60">
                  <c:v>0</c:v>
                </c:pt>
                <c:pt idx="61">
                  <c:v>0</c:v>
                </c:pt>
                <c:pt idx="62">
                  <c:v>1.7435338714477782</c:v>
                </c:pt>
                <c:pt idx="63">
                  <c:v>0</c:v>
                </c:pt>
                <c:pt idx="64">
                  <c:v>0</c:v>
                </c:pt>
                <c:pt idx="65">
                  <c:v>0</c:v>
                </c:pt>
                <c:pt idx="66">
                  <c:v>0</c:v>
                </c:pt>
                <c:pt idx="67">
                  <c:v>0</c:v>
                </c:pt>
                <c:pt idx="68">
                  <c:v>3.0774963550259025</c:v>
                </c:pt>
                <c:pt idx="69">
                  <c:v>0</c:v>
                </c:pt>
                <c:pt idx="70">
                  <c:v>0</c:v>
                </c:pt>
                <c:pt idx="71">
                  <c:v>0</c:v>
                </c:pt>
                <c:pt idx="72">
                  <c:v>0</c:v>
                </c:pt>
                <c:pt idx="73">
                  <c:v>0</c:v>
                </c:pt>
                <c:pt idx="74">
                  <c:v>0</c:v>
                </c:pt>
                <c:pt idx="75">
                  <c:v>0</c:v>
                </c:pt>
                <c:pt idx="76">
                  <c:v>0</c:v>
                </c:pt>
                <c:pt idx="77">
                  <c:v>0</c:v>
                </c:pt>
                <c:pt idx="78">
                  <c:v>0</c:v>
                </c:pt>
                <c:pt idx="79">
                  <c:v>5.3153982815355381</c:v>
                </c:pt>
                <c:pt idx="80">
                  <c:v>0</c:v>
                </c:pt>
                <c:pt idx="81">
                  <c:v>0</c:v>
                </c:pt>
                <c:pt idx="82">
                  <c:v>0</c:v>
                </c:pt>
                <c:pt idx="83">
                  <c:v>0</c:v>
                </c:pt>
                <c:pt idx="84">
                  <c:v>2.4146213183789449</c:v>
                </c:pt>
                <c:pt idx="85">
                  <c:v>0</c:v>
                </c:pt>
                <c:pt idx="86">
                  <c:v>3.0368241379822196</c:v>
                </c:pt>
                <c:pt idx="87">
                  <c:v>2.7936444415868262</c:v>
                </c:pt>
                <c:pt idx="88">
                  <c:v>0</c:v>
                </c:pt>
                <c:pt idx="89">
                  <c:v>0</c:v>
                </c:pt>
                <c:pt idx="90">
                  <c:v>0</c:v>
                </c:pt>
                <c:pt idx="91">
                  <c:v>0</c:v>
                </c:pt>
                <c:pt idx="92">
                  <c:v>0</c:v>
                </c:pt>
                <c:pt idx="93">
                  <c:v>5.8894340302994275</c:v>
                </c:pt>
                <c:pt idx="94">
                  <c:v>2.8200990749931445</c:v>
                </c:pt>
                <c:pt idx="95">
                  <c:v>0</c:v>
                </c:pt>
                <c:pt idx="96">
                  <c:v>0</c:v>
                </c:pt>
                <c:pt idx="97">
                  <c:v>4.7590335137292383</c:v>
                </c:pt>
                <c:pt idx="98">
                  <c:v>0</c:v>
                </c:pt>
                <c:pt idx="99">
                  <c:v>5.9629735457002768</c:v>
                </c:pt>
                <c:pt idx="100">
                  <c:v>0</c:v>
                </c:pt>
                <c:pt idx="101">
                  <c:v>0</c:v>
                </c:pt>
                <c:pt idx="102">
                  <c:v>0</c:v>
                </c:pt>
                <c:pt idx="103">
                  <c:v>5.2030436772053452</c:v>
                </c:pt>
                <c:pt idx="104">
                  <c:v>11.3355034002939</c:v>
                </c:pt>
                <c:pt idx="105">
                  <c:v>0</c:v>
                </c:pt>
                <c:pt idx="106">
                  <c:v>0</c:v>
                </c:pt>
                <c:pt idx="107">
                  <c:v>0</c:v>
                </c:pt>
                <c:pt idx="108">
                  <c:v>0</c:v>
                </c:pt>
                <c:pt idx="109">
                  <c:v>2.0846683689827699</c:v>
                </c:pt>
                <c:pt idx="110">
                  <c:v>5.5532945475473747</c:v>
                </c:pt>
                <c:pt idx="111">
                  <c:v>0</c:v>
                </c:pt>
                <c:pt idx="112">
                  <c:v>0</c:v>
                </c:pt>
                <c:pt idx="113">
                  <c:v>0</c:v>
                </c:pt>
                <c:pt idx="114">
                  <c:v>4.5425527227759641</c:v>
                </c:pt>
                <c:pt idx="115">
                  <c:v>0</c:v>
                </c:pt>
                <c:pt idx="116">
                  <c:v>0</c:v>
                </c:pt>
                <c:pt idx="117">
                  <c:v>0</c:v>
                </c:pt>
                <c:pt idx="118">
                  <c:v>6.1133649364163265</c:v>
                </c:pt>
                <c:pt idx="119">
                  <c:v>0</c:v>
                </c:pt>
                <c:pt idx="120">
                  <c:v>0</c:v>
                </c:pt>
                <c:pt idx="121">
                  <c:v>0</c:v>
                </c:pt>
                <c:pt idx="122">
                  <c:v>0</c:v>
                </c:pt>
                <c:pt idx="123">
                  <c:v>0</c:v>
                </c:pt>
                <c:pt idx="124">
                  <c:v>0</c:v>
                </c:pt>
                <c:pt idx="125">
                  <c:v>0</c:v>
                </c:pt>
                <c:pt idx="126">
                  <c:v>0</c:v>
                </c:pt>
                <c:pt idx="127">
                  <c:v>0</c:v>
                </c:pt>
                <c:pt idx="128">
                  <c:v>0</c:v>
                </c:pt>
                <c:pt idx="129">
                  <c:v>0</c:v>
                </c:pt>
                <c:pt idx="130">
                  <c:v>0</c:v>
                </c:pt>
                <c:pt idx="131">
                  <c:v>2.7443684570176035</c:v>
                </c:pt>
                <c:pt idx="132">
                  <c:v>2.4080838749401505</c:v>
                </c:pt>
                <c:pt idx="133">
                  <c:v>0</c:v>
                </c:pt>
                <c:pt idx="134">
                  <c:v>0</c:v>
                </c:pt>
                <c:pt idx="135">
                  <c:v>7.4885778757395114</c:v>
                </c:pt>
                <c:pt idx="136">
                  <c:v>0</c:v>
                </c:pt>
                <c:pt idx="137">
                  <c:v>0</c:v>
                </c:pt>
                <c:pt idx="138">
                  <c:v>0</c:v>
                </c:pt>
                <c:pt idx="139">
                  <c:v>0</c:v>
                </c:pt>
                <c:pt idx="140">
                  <c:v>0</c:v>
                </c:pt>
                <c:pt idx="141">
                  <c:v>0</c:v>
                </c:pt>
                <c:pt idx="142">
                  <c:v>6.7833209477480461</c:v>
                </c:pt>
                <c:pt idx="143">
                  <c:v>6.7135982637503808</c:v>
                </c:pt>
                <c:pt idx="144">
                  <c:v>0</c:v>
                </c:pt>
                <c:pt idx="145">
                  <c:v>7.0556970055850234</c:v>
                </c:pt>
                <c:pt idx="146">
                  <c:v>1.2959282904559419</c:v>
                </c:pt>
                <c:pt idx="147">
                  <c:v>0.32485455144488318</c:v>
                </c:pt>
                <c:pt idx="148">
                  <c:v>0</c:v>
                </c:pt>
                <c:pt idx="149">
                  <c:v>0</c:v>
                </c:pt>
                <c:pt idx="150">
                  <c:v>0</c:v>
                </c:pt>
                <c:pt idx="151">
                  <c:v>0</c:v>
                </c:pt>
                <c:pt idx="152">
                  <c:v>0</c:v>
                </c:pt>
                <c:pt idx="153">
                  <c:v>5.8150720941727592</c:v>
                </c:pt>
                <c:pt idx="154">
                  <c:v>0.21978906718775346</c:v>
                </c:pt>
                <c:pt idx="155">
                  <c:v>0</c:v>
                </c:pt>
                <c:pt idx="156">
                  <c:v>0</c:v>
                </c:pt>
                <c:pt idx="157">
                  <c:v>0</c:v>
                </c:pt>
                <c:pt idx="158">
                  <c:v>0</c:v>
                </c:pt>
                <c:pt idx="159">
                  <c:v>0</c:v>
                </c:pt>
                <c:pt idx="160">
                  <c:v>0</c:v>
                </c:pt>
                <c:pt idx="161">
                  <c:v>3.1941696766756538</c:v>
                </c:pt>
                <c:pt idx="162">
                  <c:v>0</c:v>
                </c:pt>
                <c:pt idx="163">
                  <c:v>0</c:v>
                </c:pt>
                <c:pt idx="164">
                  <c:v>0</c:v>
                </c:pt>
                <c:pt idx="165">
                  <c:v>2.6614022867702603</c:v>
                </c:pt>
                <c:pt idx="166">
                  <c:v>0</c:v>
                </c:pt>
                <c:pt idx="167">
                  <c:v>0</c:v>
                </c:pt>
                <c:pt idx="168">
                  <c:v>0</c:v>
                </c:pt>
                <c:pt idx="169">
                  <c:v>0</c:v>
                </c:pt>
                <c:pt idx="170">
                  <c:v>0</c:v>
                </c:pt>
                <c:pt idx="171">
                  <c:v>3.1299988043607083</c:v>
                </c:pt>
                <c:pt idx="172">
                  <c:v>3.0861528211824676</c:v>
                </c:pt>
                <c:pt idx="173">
                  <c:v>0</c:v>
                </c:pt>
                <c:pt idx="174">
                  <c:v>0</c:v>
                </c:pt>
                <c:pt idx="175">
                  <c:v>0</c:v>
                </c:pt>
                <c:pt idx="176">
                  <c:v>0</c:v>
                </c:pt>
                <c:pt idx="177">
                  <c:v>5.6756987317674286</c:v>
                </c:pt>
                <c:pt idx="178">
                  <c:v>8.8630001819047273</c:v>
                </c:pt>
                <c:pt idx="179">
                  <c:v>0</c:v>
                </c:pt>
                <c:pt idx="180">
                  <c:v>0</c:v>
                </c:pt>
                <c:pt idx="181">
                  <c:v>0</c:v>
                </c:pt>
                <c:pt idx="182">
                  <c:v>0</c:v>
                </c:pt>
                <c:pt idx="183">
                  <c:v>0</c:v>
                </c:pt>
                <c:pt idx="184">
                  <c:v>0</c:v>
                </c:pt>
                <c:pt idx="185">
                  <c:v>0</c:v>
                </c:pt>
                <c:pt idx="186">
                  <c:v>0</c:v>
                </c:pt>
                <c:pt idx="187">
                  <c:v>4.5953232937844026</c:v>
                </c:pt>
                <c:pt idx="188">
                  <c:v>0</c:v>
                </c:pt>
                <c:pt idx="189">
                  <c:v>0</c:v>
                </c:pt>
                <c:pt idx="190">
                  <c:v>3.0394259332356111</c:v>
                </c:pt>
                <c:pt idx="191">
                  <c:v>0</c:v>
                </c:pt>
                <c:pt idx="192">
                  <c:v>0</c:v>
                </c:pt>
                <c:pt idx="193">
                  <c:v>0</c:v>
                </c:pt>
                <c:pt idx="194">
                  <c:v>0</c:v>
                </c:pt>
              </c:numCache>
            </c:numRef>
          </c:xVal>
          <c:yVal>
            <c:numRef>
              <c:f>u5mrbubbles!$M$3:$M$197</c:f>
              <c:numCache>
                <c:formatCode>General</c:formatCode>
                <c:ptCount val="195"/>
                <c:pt idx="0">
                  <c:v>0</c:v>
                </c:pt>
                <c:pt idx="1">
                  <c:v>18.399999999999999</c:v>
                </c:pt>
                <c:pt idx="2">
                  <c:v>36</c:v>
                </c:pt>
                <c:pt idx="3">
                  <c:v>0</c:v>
                </c:pt>
                <c:pt idx="4">
                  <c:v>0</c:v>
                </c:pt>
                <c:pt idx="5">
                  <c:v>8.1</c:v>
                </c:pt>
                <c:pt idx="6">
                  <c:v>13.8</c:v>
                </c:pt>
                <c:pt idx="7">
                  <c:v>0</c:v>
                </c:pt>
                <c:pt idx="8">
                  <c:v>0</c:v>
                </c:pt>
                <c:pt idx="9">
                  <c:v>0</c:v>
                </c:pt>
                <c:pt idx="10">
                  <c:v>45.9</c:v>
                </c:pt>
                <c:pt idx="11">
                  <c:v>0</c:v>
                </c:pt>
                <c:pt idx="12">
                  <c:v>0</c:v>
                </c:pt>
                <c:pt idx="13">
                  <c:v>0</c:v>
                </c:pt>
                <c:pt idx="14">
                  <c:v>0</c:v>
                </c:pt>
                <c:pt idx="15">
                  <c:v>6</c:v>
                </c:pt>
                <c:pt idx="16">
                  <c:v>0</c:v>
                </c:pt>
                <c:pt idx="17">
                  <c:v>0</c:v>
                </c:pt>
                <c:pt idx="18">
                  <c:v>0</c:v>
                </c:pt>
                <c:pt idx="19">
                  <c:v>0</c:v>
                </c:pt>
                <c:pt idx="20">
                  <c:v>0</c:v>
                </c:pt>
                <c:pt idx="21">
                  <c:v>8.4</c:v>
                </c:pt>
                <c:pt idx="22">
                  <c:v>47.7</c:v>
                </c:pt>
                <c:pt idx="23">
                  <c:v>19.399999999999999</c:v>
                </c:pt>
                <c:pt idx="24">
                  <c:v>0</c:v>
                </c:pt>
                <c:pt idx="25">
                  <c:v>12.7</c:v>
                </c:pt>
                <c:pt idx="26">
                  <c:v>0</c:v>
                </c:pt>
                <c:pt idx="27">
                  <c:v>0</c:v>
                </c:pt>
                <c:pt idx="28">
                  <c:v>0</c:v>
                </c:pt>
                <c:pt idx="29">
                  <c:v>0</c:v>
                </c:pt>
                <c:pt idx="30">
                  <c:v>0</c:v>
                </c:pt>
                <c:pt idx="31">
                  <c:v>0</c:v>
                </c:pt>
                <c:pt idx="32">
                  <c:v>0</c:v>
                </c:pt>
                <c:pt idx="33">
                  <c:v>0</c:v>
                </c:pt>
                <c:pt idx="34">
                  <c:v>8.8000000000000007</c:v>
                </c:pt>
                <c:pt idx="35">
                  <c:v>18.399999999999999</c:v>
                </c:pt>
                <c:pt idx="36">
                  <c:v>19.100000000000001</c:v>
                </c:pt>
                <c:pt idx="37">
                  <c:v>0</c:v>
                </c:pt>
                <c:pt idx="38">
                  <c:v>0</c:v>
                </c:pt>
                <c:pt idx="39">
                  <c:v>0</c:v>
                </c:pt>
                <c:pt idx="40">
                  <c:v>10.1</c:v>
                </c:pt>
                <c:pt idx="41">
                  <c:v>0</c:v>
                </c:pt>
                <c:pt idx="42">
                  <c:v>0</c:v>
                </c:pt>
                <c:pt idx="43">
                  <c:v>5.9</c:v>
                </c:pt>
                <c:pt idx="44">
                  <c:v>0</c:v>
                </c:pt>
                <c:pt idx="45">
                  <c:v>0</c:v>
                </c:pt>
                <c:pt idx="46">
                  <c:v>0</c:v>
                </c:pt>
                <c:pt idx="47">
                  <c:v>0</c:v>
                </c:pt>
                <c:pt idx="48">
                  <c:v>0</c:v>
                </c:pt>
                <c:pt idx="49">
                  <c:v>0</c:v>
                </c:pt>
                <c:pt idx="50">
                  <c:v>12.4</c:v>
                </c:pt>
                <c:pt idx="51">
                  <c:v>26.5</c:v>
                </c:pt>
                <c:pt idx="52">
                  <c:v>20.100000000000001</c:v>
                </c:pt>
                <c:pt idx="53">
                  <c:v>0</c:v>
                </c:pt>
                <c:pt idx="54">
                  <c:v>0</c:v>
                </c:pt>
                <c:pt idx="55">
                  <c:v>0</c:v>
                </c:pt>
                <c:pt idx="56">
                  <c:v>0</c:v>
                </c:pt>
                <c:pt idx="57">
                  <c:v>0</c:v>
                </c:pt>
                <c:pt idx="58">
                  <c:v>0</c:v>
                </c:pt>
                <c:pt idx="59">
                  <c:v>0</c:v>
                </c:pt>
                <c:pt idx="60">
                  <c:v>0</c:v>
                </c:pt>
                <c:pt idx="61">
                  <c:v>0</c:v>
                </c:pt>
                <c:pt idx="62">
                  <c:v>73.5</c:v>
                </c:pt>
                <c:pt idx="63">
                  <c:v>0</c:v>
                </c:pt>
                <c:pt idx="64">
                  <c:v>0</c:v>
                </c:pt>
                <c:pt idx="65">
                  <c:v>0</c:v>
                </c:pt>
                <c:pt idx="66">
                  <c:v>0</c:v>
                </c:pt>
                <c:pt idx="67">
                  <c:v>0</c:v>
                </c:pt>
                <c:pt idx="68">
                  <c:v>11.1</c:v>
                </c:pt>
                <c:pt idx="69">
                  <c:v>0</c:v>
                </c:pt>
                <c:pt idx="70">
                  <c:v>0</c:v>
                </c:pt>
                <c:pt idx="71">
                  <c:v>0</c:v>
                </c:pt>
                <c:pt idx="72">
                  <c:v>0</c:v>
                </c:pt>
                <c:pt idx="73">
                  <c:v>0</c:v>
                </c:pt>
                <c:pt idx="74">
                  <c:v>0</c:v>
                </c:pt>
                <c:pt idx="75">
                  <c:v>0</c:v>
                </c:pt>
                <c:pt idx="76">
                  <c:v>0</c:v>
                </c:pt>
                <c:pt idx="77">
                  <c:v>0</c:v>
                </c:pt>
                <c:pt idx="78">
                  <c:v>0</c:v>
                </c:pt>
                <c:pt idx="79">
                  <c:v>25.8</c:v>
                </c:pt>
                <c:pt idx="80">
                  <c:v>0</c:v>
                </c:pt>
                <c:pt idx="81">
                  <c:v>0</c:v>
                </c:pt>
                <c:pt idx="82">
                  <c:v>0</c:v>
                </c:pt>
                <c:pt idx="83">
                  <c:v>0</c:v>
                </c:pt>
                <c:pt idx="84">
                  <c:v>23.8</c:v>
                </c:pt>
                <c:pt idx="85">
                  <c:v>0</c:v>
                </c:pt>
                <c:pt idx="86">
                  <c:v>21.7</c:v>
                </c:pt>
                <c:pt idx="87">
                  <c:v>33.200000000000003</c:v>
                </c:pt>
                <c:pt idx="88">
                  <c:v>0</c:v>
                </c:pt>
                <c:pt idx="89">
                  <c:v>0</c:v>
                </c:pt>
                <c:pt idx="90">
                  <c:v>0</c:v>
                </c:pt>
                <c:pt idx="91">
                  <c:v>0</c:v>
                </c:pt>
                <c:pt idx="92">
                  <c:v>0</c:v>
                </c:pt>
                <c:pt idx="93">
                  <c:v>9.6</c:v>
                </c:pt>
                <c:pt idx="94">
                  <c:v>22.1</c:v>
                </c:pt>
                <c:pt idx="95">
                  <c:v>0</c:v>
                </c:pt>
                <c:pt idx="96">
                  <c:v>0</c:v>
                </c:pt>
                <c:pt idx="97">
                  <c:v>16.899999999999999</c:v>
                </c:pt>
                <c:pt idx="98">
                  <c:v>0</c:v>
                </c:pt>
                <c:pt idx="99">
                  <c:v>6.5</c:v>
                </c:pt>
                <c:pt idx="100">
                  <c:v>0</c:v>
                </c:pt>
                <c:pt idx="101">
                  <c:v>0</c:v>
                </c:pt>
                <c:pt idx="102">
                  <c:v>0</c:v>
                </c:pt>
                <c:pt idx="103">
                  <c:v>6.3</c:v>
                </c:pt>
                <c:pt idx="104">
                  <c:v>15</c:v>
                </c:pt>
                <c:pt idx="105">
                  <c:v>0</c:v>
                </c:pt>
                <c:pt idx="106">
                  <c:v>0</c:v>
                </c:pt>
                <c:pt idx="107">
                  <c:v>0</c:v>
                </c:pt>
                <c:pt idx="108">
                  <c:v>0</c:v>
                </c:pt>
                <c:pt idx="109">
                  <c:v>15.1</c:v>
                </c:pt>
                <c:pt idx="110">
                  <c:v>16.7</c:v>
                </c:pt>
                <c:pt idx="111">
                  <c:v>0</c:v>
                </c:pt>
                <c:pt idx="112">
                  <c:v>0</c:v>
                </c:pt>
                <c:pt idx="113">
                  <c:v>0</c:v>
                </c:pt>
                <c:pt idx="114">
                  <c:v>8</c:v>
                </c:pt>
                <c:pt idx="115">
                  <c:v>0</c:v>
                </c:pt>
                <c:pt idx="116">
                  <c:v>0</c:v>
                </c:pt>
                <c:pt idx="117">
                  <c:v>0</c:v>
                </c:pt>
                <c:pt idx="118">
                  <c:v>40.1</c:v>
                </c:pt>
                <c:pt idx="119">
                  <c:v>0</c:v>
                </c:pt>
                <c:pt idx="120">
                  <c:v>0</c:v>
                </c:pt>
                <c:pt idx="121">
                  <c:v>0</c:v>
                </c:pt>
                <c:pt idx="122">
                  <c:v>0</c:v>
                </c:pt>
                <c:pt idx="123">
                  <c:v>0</c:v>
                </c:pt>
                <c:pt idx="124">
                  <c:v>0</c:v>
                </c:pt>
                <c:pt idx="125">
                  <c:v>0</c:v>
                </c:pt>
                <c:pt idx="126">
                  <c:v>0</c:v>
                </c:pt>
                <c:pt idx="127">
                  <c:v>0</c:v>
                </c:pt>
                <c:pt idx="128">
                  <c:v>0</c:v>
                </c:pt>
                <c:pt idx="129">
                  <c:v>0</c:v>
                </c:pt>
                <c:pt idx="130">
                  <c:v>0</c:v>
                </c:pt>
                <c:pt idx="131">
                  <c:v>19</c:v>
                </c:pt>
                <c:pt idx="132">
                  <c:v>20.2</c:v>
                </c:pt>
                <c:pt idx="133">
                  <c:v>0</c:v>
                </c:pt>
                <c:pt idx="134">
                  <c:v>0</c:v>
                </c:pt>
                <c:pt idx="135">
                  <c:v>19.2</c:v>
                </c:pt>
                <c:pt idx="136">
                  <c:v>0</c:v>
                </c:pt>
                <c:pt idx="137">
                  <c:v>0</c:v>
                </c:pt>
                <c:pt idx="138">
                  <c:v>0</c:v>
                </c:pt>
                <c:pt idx="139">
                  <c:v>0</c:v>
                </c:pt>
                <c:pt idx="140">
                  <c:v>0</c:v>
                </c:pt>
                <c:pt idx="141">
                  <c:v>0</c:v>
                </c:pt>
                <c:pt idx="142">
                  <c:v>13.6</c:v>
                </c:pt>
                <c:pt idx="143">
                  <c:v>11.6</c:v>
                </c:pt>
                <c:pt idx="144">
                  <c:v>0</c:v>
                </c:pt>
                <c:pt idx="145">
                  <c:v>8</c:v>
                </c:pt>
                <c:pt idx="146">
                  <c:v>15.9</c:v>
                </c:pt>
                <c:pt idx="147">
                  <c:v>21.2</c:v>
                </c:pt>
                <c:pt idx="148">
                  <c:v>0</c:v>
                </c:pt>
                <c:pt idx="149">
                  <c:v>0</c:v>
                </c:pt>
                <c:pt idx="150">
                  <c:v>0</c:v>
                </c:pt>
                <c:pt idx="151">
                  <c:v>0</c:v>
                </c:pt>
                <c:pt idx="152">
                  <c:v>0</c:v>
                </c:pt>
                <c:pt idx="153">
                  <c:v>7.1</c:v>
                </c:pt>
                <c:pt idx="154">
                  <c:v>13.5</c:v>
                </c:pt>
                <c:pt idx="155">
                  <c:v>0</c:v>
                </c:pt>
                <c:pt idx="156">
                  <c:v>0</c:v>
                </c:pt>
                <c:pt idx="157">
                  <c:v>0</c:v>
                </c:pt>
                <c:pt idx="158">
                  <c:v>0</c:v>
                </c:pt>
                <c:pt idx="159">
                  <c:v>0</c:v>
                </c:pt>
                <c:pt idx="160">
                  <c:v>0</c:v>
                </c:pt>
                <c:pt idx="161">
                  <c:v>56.6</c:v>
                </c:pt>
                <c:pt idx="162">
                  <c:v>0</c:v>
                </c:pt>
                <c:pt idx="163">
                  <c:v>0</c:v>
                </c:pt>
                <c:pt idx="164">
                  <c:v>0</c:v>
                </c:pt>
                <c:pt idx="165">
                  <c:v>30.5</c:v>
                </c:pt>
                <c:pt idx="166">
                  <c:v>0</c:v>
                </c:pt>
                <c:pt idx="167">
                  <c:v>0</c:v>
                </c:pt>
                <c:pt idx="168">
                  <c:v>0</c:v>
                </c:pt>
                <c:pt idx="169">
                  <c:v>0</c:v>
                </c:pt>
                <c:pt idx="170">
                  <c:v>0</c:v>
                </c:pt>
                <c:pt idx="171">
                  <c:v>11.7</c:v>
                </c:pt>
                <c:pt idx="172">
                  <c:v>13</c:v>
                </c:pt>
                <c:pt idx="173">
                  <c:v>0</c:v>
                </c:pt>
                <c:pt idx="174">
                  <c:v>0</c:v>
                </c:pt>
                <c:pt idx="175">
                  <c:v>0</c:v>
                </c:pt>
                <c:pt idx="176">
                  <c:v>0</c:v>
                </c:pt>
                <c:pt idx="177">
                  <c:v>16.100000000000001</c:v>
                </c:pt>
                <c:pt idx="178">
                  <c:v>17.600000000000001</c:v>
                </c:pt>
                <c:pt idx="179">
                  <c:v>0</c:v>
                </c:pt>
                <c:pt idx="180">
                  <c:v>0</c:v>
                </c:pt>
                <c:pt idx="181">
                  <c:v>0</c:v>
                </c:pt>
                <c:pt idx="182">
                  <c:v>0</c:v>
                </c:pt>
                <c:pt idx="183">
                  <c:v>0</c:v>
                </c:pt>
                <c:pt idx="184">
                  <c:v>0</c:v>
                </c:pt>
                <c:pt idx="185">
                  <c:v>0</c:v>
                </c:pt>
                <c:pt idx="186">
                  <c:v>0</c:v>
                </c:pt>
                <c:pt idx="187">
                  <c:v>10.8</c:v>
                </c:pt>
                <c:pt idx="188">
                  <c:v>0</c:v>
                </c:pt>
                <c:pt idx="189">
                  <c:v>0</c:v>
                </c:pt>
                <c:pt idx="190">
                  <c:v>18.3</c:v>
                </c:pt>
                <c:pt idx="191">
                  <c:v>0</c:v>
                </c:pt>
                <c:pt idx="192">
                  <c:v>0</c:v>
                </c:pt>
                <c:pt idx="193">
                  <c:v>0</c:v>
                </c:pt>
                <c:pt idx="194">
                  <c:v>0</c:v>
                </c:pt>
              </c:numCache>
            </c:numRef>
          </c:yVal>
          <c:bubbleSize>
            <c:numRef>
              <c:f>u5mrbubbles!$N$3:$N$197</c:f>
              <c:numCache>
                <c:formatCode>General</c:formatCode>
                <c:ptCount val="195"/>
                <c:pt idx="0">
                  <c:v>0</c:v>
                </c:pt>
                <c:pt idx="1">
                  <c:v>735</c:v>
                </c:pt>
                <c:pt idx="2">
                  <c:v>25881</c:v>
                </c:pt>
                <c:pt idx="3">
                  <c:v>0</c:v>
                </c:pt>
                <c:pt idx="4">
                  <c:v>0</c:v>
                </c:pt>
                <c:pt idx="5">
                  <c:v>11</c:v>
                </c:pt>
                <c:pt idx="6">
                  <c:v>9762</c:v>
                </c:pt>
                <c:pt idx="7">
                  <c:v>0</c:v>
                </c:pt>
                <c:pt idx="8">
                  <c:v>0</c:v>
                </c:pt>
                <c:pt idx="9">
                  <c:v>0</c:v>
                </c:pt>
                <c:pt idx="10">
                  <c:v>8635</c:v>
                </c:pt>
                <c:pt idx="11">
                  <c:v>0</c:v>
                </c:pt>
                <c:pt idx="12">
                  <c:v>0</c:v>
                </c:pt>
                <c:pt idx="13">
                  <c:v>0</c:v>
                </c:pt>
                <c:pt idx="14">
                  <c:v>0</c:v>
                </c:pt>
                <c:pt idx="15">
                  <c:v>646</c:v>
                </c:pt>
                <c:pt idx="16">
                  <c:v>0</c:v>
                </c:pt>
                <c:pt idx="17">
                  <c:v>0</c:v>
                </c:pt>
                <c:pt idx="18">
                  <c:v>0</c:v>
                </c:pt>
                <c:pt idx="19">
                  <c:v>0</c:v>
                </c:pt>
                <c:pt idx="20">
                  <c:v>0</c:v>
                </c:pt>
                <c:pt idx="21">
                  <c:v>292</c:v>
                </c:pt>
                <c:pt idx="22">
                  <c:v>2292</c:v>
                </c:pt>
                <c:pt idx="23">
                  <c:v>54815</c:v>
                </c:pt>
                <c:pt idx="24">
                  <c:v>0</c:v>
                </c:pt>
                <c:pt idx="25">
                  <c:v>994</c:v>
                </c:pt>
                <c:pt idx="26">
                  <c:v>0</c:v>
                </c:pt>
                <c:pt idx="27">
                  <c:v>0</c:v>
                </c:pt>
                <c:pt idx="28">
                  <c:v>0</c:v>
                </c:pt>
                <c:pt idx="29">
                  <c:v>0</c:v>
                </c:pt>
                <c:pt idx="30">
                  <c:v>0</c:v>
                </c:pt>
                <c:pt idx="31">
                  <c:v>0</c:v>
                </c:pt>
                <c:pt idx="32">
                  <c:v>0</c:v>
                </c:pt>
                <c:pt idx="33">
                  <c:v>0</c:v>
                </c:pt>
                <c:pt idx="34">
                  <c:v>2179</c:v>
                </c:pt>
                <c:pt idx="35">
                  <c:v>314581</c:v>
                </c:pt>
                <c:pt idx="36">
                  <c:v>17641</c:v>
                </c:pt>
                <c:pt idx="37">
                  <c:v>0</c:v>
                </c:pt>
                <c:pt idx="38">
                  <c:v>0</c:v>
                </c:pt>
                <c:pt idx="39">
                  <c:v>0</c:v>
                </c:pt>
                <c:pt idx="40">
                  <c:v>714</c:v>
                </c:pt>
                <c:pt idx="41">
                  <c:v>0</c:v>
                </c:pt>
                <c:pt idx="42">
                  <c:v>0</c:v>
                </c:pt>
                <c:pt idx="43">
                  <c:v>617</c:v>
                </c:pt>
                <c:pt idx="44">
                  <c:v>0</c:v>
                </c:pt>
                <c:pt idx="45">
                  <c:v>0</c:v>
                </c:pt>
                <c:pt idx="46">
                  <c:v>0</c:v>
                </c:pt>
                <c:pt idx="47">
                  <c:v>0</c:v>
                </c:pt>
                <c:pt idx="48">
                  <c:v>0</c:v>
                </c:pt>
                <c:pt idx="49">
                  <c:v>0</c:v>
                </c:pt>
                <c:pt idx="50">
                  <c:v>13</c:v>
                </c:pt>
                <c:pt idx="51">
                  <c:v>5675</c:v>
                </c:pt>
                <c:pt idx="52">
                  <c:v>6014</c:v>
                </c:pt>
                <c:pt idx="53">
                  <c:v>0</c:v>
                </c:pt>
                <c:pt idx="54">
                  <c:v>0</c:v>
                </c:pt>
                <c:pt idx="55">
                  <c:v>0</c:v>
                </c:pt>
                <c:pt idx="56">
                  <c:v>0</c:v>
                </c:pt>
                <c:pt idx="57">
                  <c:v>0</c:v>
                </c:pt>
                <c:pt idx="58">
                  <c:v>0</c:v>
                </c:pt>
                <c:pt idx="59">
                  <c:v>0</c:v>
                </c:pt>
                <c:pt idx="60">
                  <c:v>0</c:v>
                </c:pt>
                <c:pt idx="61">
                  <c:v>0</c:v>
                </c:pt>
                <c:pt idx="62">
                  <c:v>2912</c:v>
                </c:pt>
                <c:pt idx="63">
                  <c:v>0</c:v>
                </c:pt>
                <c:pt idx="64">
                  <c:v>0</c:v>
                </c:pt>
                <c:pt idx="65">
                  <c:v>0</c:v>
                </c:pt>
                <c:pt idx="66">
                  <c:v>0</c:v>
                </c:pt>
                <c:pt idx="67">
                  <c:v>0</c:v>
                </c:pt>
                <c:pt idx="68">
                  <c:v>23</c:v>
                </c:pt>
                <c:pt idx="69">
                  <c:v>0</c:v>
                </c:pt>
                <c:pt idx="70">
                  <c:v>0</c:v>
                </c:pt>
                <c:pt idx="71">
                  <c:v>0</c:v>
                </c:pt>
                <c:pt idx="72">
                  <c:v>0</c:v>
                </c:pt>
                <c:pt idx="73">
                  <c:v>0</c:v>
                </c:pt>
                <c:pt idx="74">
                  <c:v>0</c:v>
                </c:pt>
                <c:pt idx="75">
                  <c:v>0</c:v>
                </c:pt>
                <c:pt idx="76">
                  <c:v>0</c:v>
                </c:pt>
                <c:pt idx="77">
                  <c:v>0</c:v>
                </c:pt>
                <c:pt idx="78">
                  <c:v>0</c:v>
                </c:pt>
                <c:pt idx="79">
                  <c:v>34176</c:v>
                </c:pt>
                <c:pt idx="80">
                  <c:v>0</c:v>
                </c:pt>
                <c:pt idx="81">
                  <c:v>0</c:v>
                </c:pt>
                <c:pt idx="82">
                  <c:v>0</c:v>
                </c:pt>
                <c:pt idx="83">
                  <c:v>0</c:v>
                </c:pt>
                <c:pt idx="84">
                  <c:v>1313</c:v>
                </c:pt>
                <c:pt idx="85">
                  <c:v>0</c:v>
                </c:pt>
                <c:pt idx="86">
                  <c:v>3670</c:v>
                </c:pt>
                <c:pt idx="87">
                  <c:v>12686</c:v>
                </c:pt>
                <c:pt idx="88">
                  <c:v>0</c:v>
                </c:pt>
                <c:pt idx="89">
                  <c:v>0</c:v>
                </c:pt>
                <c:pt idx="90">
                  <c:v>0</c:v>
                </c:pt>
                <c:pt idx="91">
                  <c:v>0</c:v>
                </c:pt>
                <c:pt idx="92">
                  <c:v>0</c:v>
                </c:pt>
                <c:pt idx="93">
                  <c:v>227</c:v>
                </c:pt>
                <c:pt idx="94">
                  <c:v>1537</c:v>
                </c:pt>
                <c:pt idx="95">
                  <c:v>0</c:v>
                </c:pt>
                <c:pt idx="96">
                  <c:v>0</c:v>
                </c:pt>
                <c:pt idx="97">
                  <c:v>2443</c:v>
                </c:pt>
                <c:pt idx="98">
                  <c:v>0</c:v>
                </c:pt>
                <c:pt idx="99">
                  <c:v>239</c:v>
                </c:pt>
                <c:pt idx="100">
                  <c:v>0</c:v>
                </c:pt>
                <c:pt idx="101">
                  <c:v>0</c:v>
                </c:pt>
                <c:pt idx="102">
                  <c:v>0</c:v>
                </c:pt>
                <c:pt idx="103">
                  <c:v>3454</c:v>
                </c:pt>
                <c:pt idx="104">
                  <c:v>79</c:v>
                </c:pt>
                <c:pt idx="105">
                  <c:v>0</c:v>
                </c:pt>
                <c:pt idx="106">
                  <c:v>0</c:v>
                </c:pt>
                <c:pt idx="107">
                  <c:v>0</c:v>
                </c:pt>
                <c:pt idx="108">
                  <c:v>0</c:v>
                </c:pt>
                <c:pt idx="109">
                  <c:v>232</c:v>
                </c:pt>
                <c:pt idx="110">
                  <c:v>36584</c:v>
                </c:pt>
                <c:pt idx="111">
                  <c:v>0</c:v>
                </c:pt>
                <c:pt idx="112">
                  <c:v>0</c:v>
                </c:pt>
                <c:pt idx="113">
                  <c:v>0</c:v>
                </c:pt>
                <c:pt idx="114">
                  <c:v>62</c:v>
                </c:pt>
                <c:pt idx="115">
                  <c:v>0</c:v>
                </c:pt>
                <c:pt idx="116">
                  <c:v>0</c:v>
                </c:pt>
                <c:pt idx="117">
                  <c:v>0</c:v>
                </c:pt>
                <c:pt idx="118">
                  <c:v>2382</c:v>
                </c:pt>
                <c:pt idx="119">
                  <c:v>0</c:v>
                </c:pt>
                <c:pt idx="120">
                  <c:v>0</c:v>
                </c:pt>
                <c:pt idx="121">
                  <c:v>0</c:v>
                </c:pt>
                <c:pt idx="122">
                  <c:v>0</c:v>
                </c:pt>
                <c:pt idx="123">
                  <c:v>0</c:v>
                </c:pt>
                <c:pt idx="124">
                  <c:v>0</c:v>
                </c:pt>
                <c:pt idx="125">
                  <c:v>0</c:v>
                </c:pt>
                <c:pt idx="126">
                  <c:v>0</c:v>
                </c:pt>
                <c:pt idx="127">
                  <c:v>0</c:v>
                </c:pt>
                <c:pt idx="128">
                  <c:v>0</c:v>
                </c:pt>
                <c:pt idx="129">
                  <c:v>0</c:v>
                </c:pt>
                <c:pt idx="130">
                  <c:v>0</c:v>
                </c:pt>
                <c:pt idx="131">
                  <c:v>8</c:v>
                </c:pt>
                <c:pt idx="132">
                  <c:v>1411</c:v>
                </c:pt>
                <c:pt idx="133">
                  <c:v>0</c:v>
                </c:pt>
                <c:pt idx="134">
                  <c:v>0</c:v>
                </c:pt>
                <c:pt idx="135">
                  <c:v>11384</c:v>
                </c:pt>
                <c:pt idx="136">
                  <c:v>0</c:v>
                </c:pt>
                <c:pt idx="137">
                  <c:v>0</c:v>
                </c:pt>
                <c:pt idx="138">
                  <c:v>0</c:v>
                </c:pt>
                <c:pt idx="139">
                  <c:v>0</c:v>
                </c:pt>
                <c:pt idx="140">
                  <c:v>0</c:v>
                </c:pt>
                <c:pt idx="141">
                  <c:v>0</c:v>
                </c:pt>
                <c:pt idx="142">
                  <c:v>3052</c:v>
                </c:pt>
                <c:pt idx="143">
                  <c:v>19573</c:v>
                </c:pt>
                <c:pt idx="144">
                  <c:v>0</c:v>
                </c:pt>
                <c:pt idx="145">
                  <c:v>6</c:v>
                </c:pt>
                <c:pt idx="146">
                  <c:v>52</c:v>
                </c:pt>
                <c:pt idx="147">
                  <c:v>42</c:v>
                </c:pt>
                <c:pt idx="148">
                  <c:v>0</c:v>
                </c:pt>
                <c:pt idx="149">
                  <c:v>0</c:v>
                </c:pt>
                <c:pt idx="150">
                  <c:v>0</c:v>
                </c:pt>
                <c:pt idx="151">
                  <c:v>0</c:v>
                </c:pt>
                <c:pt idx="152">
                  <c:v>0</c:v>
                </c:pt>
                <c:pt idx="153">
                  <c:v>761</c:v>
                </c:pt>
                <c:pt idx="154">
                  <c:v>21</c:v>
                </c:pt>
                <c:pt idx="155">
                  <c:v>0</c:v>
                </c:pt>
                <c:pt idx="156">
                  <c:v>0</c:v>
                </c:pt>
                <c:pt idx="157">
                  <c:v>0</c:v>
                </c:pt>
                <c:pt idx="158">
                  <c:v>0</c:v>
                </c:pt>
                <c:pt idx="159">
                  <c:v>0</c:v>
                </c:pt>
                <c:pt idx="160">
                  <c:v>0</c:v>
                </c:pt>
                <c:pt idx="161">
                  <c:v>58123</c:v>
                </c:pt>
                <c:pt idx="162">
                  <c:v>0</c:v>
                </c:pt>
                <c:pt idx="163">
                  <c:v>0</c:v>
                </c:pt>
                <c:pt idx="164">
                  <c:v>0</c:v>
                </c:pt>
                <c:pt idx="165">
                  <c:v>285</c:v>
                </c:pt>
                <c:pt idx="166">
                  <c:v>0</c:v>
                </c:pt>
                <c:pt idx="167">
                  <c:v>0</c:v>
                </c:pt>
                <c:pt idx="168">
                  <c:v>0</c:v>
                </c:pt>
                <c:pt idx="169">
                  <c:v>0</c:v>
                </c:pt>
                <c:pt idx="170">
                  <c:v>0</c:v>
                </c:pt>
                <c:pt idx="171">
                  <c:v>266</c:v>
                </c:pt>
                <c:pt idx="172">
                  <c:v>10912</c:v>
                </c:pt>
                <c:pt idx="173">
                  <c:v>0</c:v>
                </c:pt>
                <c:pt idx="174">
                  <c:v>0</c:v>
                </c:pt>
                <c:pt idx="175">
                  <c:v>0</c:v>
                </c:pt>
                <c:pt idx="176">
                  <c:v>0</c:v>
                </c:pt>
                <c:pt idx="177">
                  <c:v>2979</c:v>
                </c:pt>
                <c:pt idx="178">
                  <c:v>23654</c:v>
                </c:pt>
                <c:pt idx="179">
                  <c:v>0</c:v>
                </c:pt>
                <c:pt idx="180">
                  <c:v>0</c:v>
                </c:pt>
                <c:pt idx="181">
                  <c:v>0</c:v>
                </c:pt>
                <c:pt idx="182">
                  <c:v>0</c:v>
                </c:pt>
                <c:pt idx="183">
                  <c:v>0</c:v>
                </c:pt>
                <c:pt idx="184">
                  <c:v>0</c:v>
                </c:pt>
                <c:pt idx="185">
                  <c:v>0</c:v>
                </c:pt>
                <c:pt idx="186">
                  <c:v>0</c:v>
                </c:pt>
                <c:pt idx="187">
                  <c:v>537</c:v>
                </c:pt>
                <c:pt idx="188">
                  <c:v>0</c:v>
                </c:pt>
                <c:pt idx="189">
                  <c:v>0</c:v>
                </c:pt>
                <c:pt idx="190">
                  <c:v>10935</c:v>
                </c:pt>
                <c:pt idx="191">
                  <c:v>0</c:v>
                </c:pt>
                <c:pt idx="192">
                  <c:v>0</c:v>
                </c:pt>
                <c:pt idx="193">
                  <c:v>0</c:v>
                </c:pt>
                <c:pt idx="194">
                  <c:v>0</c:v>
                </c:pt>
              </c:numCache>
            </c:numRef>
          </c:bubbleSize>
        </c:ser>
        <c:ser>
          <c:idx val="3"/>
          <c:order val="3"/>
          <c:tx>
            <c:strRef>
              <c:f>u5mrbubbles!$O$1</c:f>
              <c:strCache>
                <c:ptCount val="1"/>
                <c:pt idx="0">
                  <c:v>high</c:v>
                </c:pt>
              </c:strCache>
            </c:strRef>
          </c:tx>
          <c:spPr>
            <a:solidFill>
              <a:schemeClr val="accent3"/>
            </a:solidFill>
            <a:ln>
              <a:solidFill>
                <a:schemeClr val="bg1">
                  <a:lumMod val="65000"/>
                </a:schemeClr>
              </a:solidFill>
            </a:ln>
          </c:spPr>
          <c:xVal>
            <c:numRef>
              <c:f>u5mrbubbles!$O$3:$O$197</c:f>
              <c:numCache>
                <c:formatCode>General</c:formatCode>
                <c:ptCount val="195"/>
                <c:pt idx="0">
                  <c:v>0</c:v>
                </c:pt>
                <c:pt idx="1">
                  <c:v>0</c:v>
                </c:pt>
                <c:pt idx="2">
                  <c:v>0</c:v>
                </c:pt>
                <c:pt idx="3">
                  <c:v>2.5423413838424107</c:v>
                </c:pt>
                <c:pt idx="4">
                  <c:v>0</c:v>
                </c:pt>
                <c:pt idx="5">
                  <c:v>0</c:v>
                </c:pt>
                <c:pt idx="6">
                  <c:v>0</c:v>
                </c:pt>
                <c:pt idx="7">
                  <c:v>0</c:v>
                </c:pt>
                <c:pt idx="8">
                  <c:v>2.3531408693446481</c:v>
                </c:pt>
                <c:pt idx="9">
                  <c:v>2.8768207245178075</c:v>
                </c:pt>
                <c:pt idx="10">
                  <c:v>0</c:v>
                </c:pt>
                <c:pt idx="11">
                  <c:v>0.42559614418795899</c:v>
                </c:pt>
                <c:pt idx="12">
                  <c:v>1.7904823144898545</c:v>
                </c:pt>
                <c:pt idx="13">
                  <c:v>0</c:v>
                </c:pt>
                <c:pt idx="14">
                  <c:v>-1.3645110272785734</c:v>
                </c:pt>
                <c:pt idx="15">
                  <c:v>0</c:v>
                </c:pt>
                <c:pt idx="16">
                  <c:v>2.7625337662815816</c:v>
                </c:pt>
                <c:pt idx="17">
                  <c:v>0</c:v>
                </c:pt>
                <c:pt idx="18">
                  <c:v>0</c:v>
                </c:pt>
                <c:pt idx="19">
                  <c:v>0</c:v>
                </c:pt>
                <c:pt idx="20">
                  <c:v>0</c:v>
                </c:pt>
                <c:pt idx="21">
                  <c:v>0</c:v>
                </c:pt>
                <c:pt idx="22">
                  <c:v>0</c:v>
                </c:pt>
                <c:pt idx="23">
                  <c:v>0</c:v>
                </c:pt>
                <c:pt idx="24">
                  <c:v>2.4214005200486479</c:v>
                </c:pt>
                <c:pt idx="25">
                  <c:v>0</c:v>
                </c:pt>
                <c:pt idx="26">
                  <c:v>0</c:v>
                </c:pt>
                <c:pt idx="27">
                  <c:v>0</c:v>
                </c:pt>
                <c:pt idx="28">
                  <c:v>0</c:v>
                </c:pt>
                <c:pt idx="29">
                  <c:v>0</c:v>
                </c:pt>
                <c:pt idx="30">
                  <c:v>0.49596941139372064</c:v>
                </c:pt>
                <c:pt idx="31">
                  <c:v>0</c:v>
                </c:pt>
                <c:pt idx="32">
                  <c:v>0</c:v>
                </c:pt>
                <c:pt idx="33">
                  <c:v>0</c:v>
                </c:pt>
                <c:pt idx="34">
                  <c:v>0</c:v>
                </c:pt>
                <c:pt idx="35">
                  <c:v>0</c:v>
                </c:pt>
                <c:pt idx="36">
                  <c:v>0</c:v>
                </c:pt>
                <c:pt idx="37">
                  <c:v>0</c:v>
                </c:pt>
                <c:pt idx="38">
                  <c:v>0</c:v>
                </c:pt>
                <c:pt idx="39">
                  <c:v>0</c:v>
                </c:pt>
                <c:pt idx="40">
                  <c:v>0</c:v>
                </c:pt>
                <c:pt idx="41">
                  <c:v>0</c:v>
                </c:pt>
                <c:pt idx="42">
                  <c:v>4.2348361361084255</c:v>
                </c:pt>
                <c:pt idx="43">
                  <c:v>0</c:v>
                </c:pt>
                <c:pt idx="44">
                  <c:v>5.3680111016925141</c:v>
                </c:pt>
                <c:pt idx="45">
                  <c:v>5.1581316527702965</c:v>
                </c:pt>
                <c:pt idx="46">
                  <c:v>0</c:v>
                </c:pt>
                <c:pt idx="47">
                  <c:v>0</c:v>
                </c:pt>
                <c:pt idx="48">
                  <c:v>3.6179004460550268</c:v>
                </c:pt>
                <c:pt idx="49">
                  <c:v>0</c:v>
                </c:pt>
                <c:pt idx="50">
                  <c:v>0</c:v>
                </c:pt>
                <c:pt idx="51">
                  <c:v>0</c:v>
                </c:pt>
                <c:pt idx="52">
                  <c:v>0</c:v>
                </c:pt>
                <c:pt idx="53">
                  <c:v>0</c:v>
                </c:pt>
                <c:pt idx="54">
                  <c:v>0</c:v>
                </c:pt>
                <c:pt idx="55">
                  <c:v>2.3171597440040173</c:v>
                </c:pt>
                <c:pt idx="56">
                  <c:v>0</c:v>
                </c:pt>
                <c:pt idx="57">
                  <c:v>8.7855040389130821</c:v>
                </c:pt>
                <c:pt idx="58">
                  <c:v>0</c:v>
                </c:pt>
                <c:pt idx="59">
                  <c:v>0</c:v>
                </c:pt>
                <c:pt idx="60">
                  <c:v>3.6000273403140706</c:v>
                </c:pt>
                <c:pt idx="61">
                  <c:v>2.7541197985996675</c:v>
                </c:pt>
                <c:pt idx="62">
                  <c:v>0</c:v>
                </c:pt>
                <c:pt idx="63">
                  <c:v>0</c:v>
                </c:pt>
                <c:pt idx="64">
                  <c:v>0</c:v>
                </c:pt>
                <c:pt idx="65">
                  <c:v>2.7541197985996675</c:v>
                </c:pt>
                <c:pt idx="66">
                  <c:v>0</c:v>
                </c:pt>
                <c:pt idx="67">
                  <c:v>6.3023335514937617</c:v>
                </c:pt>
                <c:pt idx="68">
                  <c:v>0</c:v>
                </c:pt>
                <c:pt idx="69">
                  <c:v>0</c:v>
                </c:pt>
                <c:pt idx="70">
                  <c:v>0</c:v>
                </c:pt>
                <c:pt idx="71">
                  <c:v>0</c:v>
                </c:pt>
                <c:pt idx="72">
                  <c:v>0</c:v>
                </c:pt>
                <c:pt idx="73">
                  <c:v>0</c:v>
                </c:pt>
                <c:pt idx="74">
                  <c:v>0</c:v>
                </c:pt>
                <c:pt idx="75">
                  <c:v>5.415972824327441</c:v>
                </c:pt>
                <c:pt idx="76">
                  <c:v>4.8550781578170064</c:v>
                </c:pt>
                <c:pt idx="77">
                  <c:v>0</c:v>
                </c:pt>
                <c:pt idx="78">
                  <c:v>0</c:v>
                </c:pt>
                <c:pt idx="79">
                  <c:v>0</c:v>
                </c:pt>
                <c:pt idx="80">
                  <c:v>0</c:v>
                </c:pt>
                <c:pt idx="81">
                  <c:v>5.8493359591971252</c:v>
                </c:pt>
                <c:pt idx="82">
                  <c:v>4.2744401482693961</c:v>
                </c:pt>
                <c:pt idx="83">
                  <c:v>4.1443377809092468</c:v>
                </c:pt>
                <c:pt idx="84">
                  <c:v>0</c:v>
                </c:pt>
                <c:pt idx="85">
                  <c:v>3.4092658697059317</c:v>
                </c:pt>
                <c:pt idx="86">
                  <c:v>0</c:v>
                </c:pt>
                <c:pt idx="87">
                  <c:v>0</c:v>
                </c:pt>
                <c:pt idx="88">
                  <c:v>0</c:v>
                </c:pt>
                <c:pt idx="89">
                  <c:v>0</c:v>
                </c:pt>
                <c:pt idx="90">
                  <c:v>1.2675170563914391</c:v>
                </c:pt>
                <c:pt idx="91">
                  <c:v>0</c:v>
                </c:pt>
                <c:pt idx="92">
                  <c:v>0</c:v>
                </c:pt>
                <c:pt idx="93">
                  <c:v>0</c:v>
                </c:pt>
                <c:pt idx="94">
                  <c:v>0</c:v>
                </c:pt>
                <c:pt idx="95">
                  <c:v>0</c:v>
                </c:pt>
                <c:pt idx="96">
                  <c:v>0</c:v>
                </c:pt>
                <c:pt idx="97">
                  <c:v>0</c:v>
                </c:pt>
                <c:pt idx="98">
                  <c:v>10.498221244986775</c:v>
                </c:pt>
                <c:pt idx="99">
                  <c:v>0</c:v>
                </c:pt>
                <c:pt idx="100">
                  <c:v>4.7803580094299987</c:v>
                </c:pt>
                <c:pt idx="101">
                  <c:v>0</c:v>
                </c:pt>
                <c:pt idx="102">
                  <c:v>0</c:v>
                </c:pt>
                <c:pt idx="103">
                  <c:v>0</c:v>
                </c:pt>
                <c:pt idx="104">
                  <c:v>0</c:v>
                </c:pt>
                <c:pt idx="105">
                  <c:v>0</c:v>
                </c:pt>
                <c:pt idx="106">
                  <c:v>2.4946085963158309</c:v>
                </c:pt>
                <c:pt idx="107">
                  <c:v>0</c:v>
                </c:pt>
                <c:pt idx="108">
                  <c:v>0</c:v>
                </c:pt>
                <c:pt idx="109">
                  <c:v>0</c:v>
                </c:pt>
                <c:pt idx="110">
                  <c:v>0</c:v>
                </c:pt>
                <c:pt idx="111">
                  <c:v>0</c:v>
                </c:pt>
                <c:pt idx="112">
                  <c:v>1.5082288973458362</c:v>
                </c:pt>
                <c:pt idx="113">
                  <c:v>0</c:v>
                </c:pt>
                <c:pt idx="114">
                  <c:v>0</c:v>
                </c:pt>
                <c:pt idx="115">
                  <c:v>0</c:v>
                </c:pt>
                <c:pt idx="116">
                  <c:v>0</c:v>
                </c:pt>
                <c:pt idx="117">
                  <c:v>0</c:v>
                </c:pt>
                <c:pt idx="118">
                  <c:v>0</c:v>
                </c:pt>
                <c:pt idx="119">
                  <c:v>0</c:v>
                </c:pt>
                <c:pt idx="120">
                  <c:v>0</c:v>
                </c:pt>
                <c:pt idx="121">
                  <c:v>3.659342693515292</c:v>
                </c:pt>
                <c:pt idx="122">
                  <c:v>2.0972053098206906</c:v>
                </c:pt>
                <c:pt idx="123">
                  <c:v>0</c:v>
                </c:pt>
                <c:pt idx="124">
                  <c:v>0</c:v>
                </c:pt>
                <c:pt idx="125">
                  <c:v>0</c:v>
                </c:pt>
                <c:pt idx="126">
                  <c:v>0</c:v>
                </c:pt>
                <c:pt idx="127">
                  <c:v>3.6545977349446548</c:v>
                </c:pt>
                <c:pt idx="128">
                  <c:v>0</c:v>
                </c:pt>
                <c:pt idx="129">
                  <c:v>8.3803853497440688</c:v>
                </c:pt>
                <c:pt idx="130">
                  <c:v>0</c:v>
                </c:pt>
                <c:pt idx="131">
                  <c:v>0</c:v>
                </c:pt>
                <c:pt idx="132">
                  <c:v>0</c:v>
                </c:pt>
                <c:pt idx="133">
                  <c:v>0</c:v>
                </c:pt>
                <c:pt idx="134">
                  <c:v>0</c:v>
                </c:pt>
                <c:pt idx="135">
                  <c:v>0</c:v>
                </c:pt>
                <c:pt idx="136">
                  <c:v>0</c:v>
                </c:pt>
                <c:pt idx="137">
                  <c:v>4.700036292457356</c:v>
                </c:pt>
                <c:pt idx="138">
                  <c:v>6.657482063718307</c:v>
                </c:pt>
                <c:pt idx="139">
                  <c:v>4.3746783919433838</c:v>
                </c:pt>
                <c:pt idx="140">
                  <c:v>1.6862271243579263</c:v>
                </c:pt>
                <c:pt idx="141">
                  <c:v>0</c:v>
                </c:pt>
                <c:pt idx="142">
                  <c:v>0</c:v>
                </c:pt>
                <c:pt idx="143">
                  <c:v>0</c:v>
                </c:pt>
                <c:pt idx="144">
                  <c:v>0</c:v>
                </c:pt>
                <c:pt idx="145">
                  <c:v>0</c:v>
                </c:pt>
                <c:pt idx="146">
                  <c:v>0</c:v>
                </c:pt>
                <c:pt idx="147">
                  <c:v>0</c:v>
                </c:pt>
                <c:pt idx="148">
                  <c:v>0</c:v>
                </c:pt>
                <c:pt idx="149">
                  <c:v>10.258529343856813</c:v>
                </c:pt>
                <c:pt idx="150">
                  <c:v>0</c:v>
                </c:pt>
                <c:pt idx="151">
                  <c:v>3.8817361099810341</c:v>
                </c:pt>
                <c:pt idx="152">
                  <c:v>0</c:v>
                </c:pt>
                <c:pt idx="153">
                  <c:v>0</c:v>
                </c:pt>
                <c:pt idx="154">
                  <c:v>0</c:v>
                </c:pt>
                <c:pt idx="155">
                  <c:v>0</c:v>
                </c:pt>
                <c:pt idx="156">
                  <c:v>4.0546510810816434</c:v>
                </c:pt>
                <c:pt idx="157">
                  <c:v>3.4687094384211159</c:v>
                </c:pt>
                <c:pt idx="158">
                  <c:v>6.2168821657780065</c:v>
                </c:pt>
                <c:pt idx="159">
                  <c:v>0</c:v>
                </c:pt>
                <c:pt idx="160">
                  <c:v>0</c:v>
                </c:pt>
                <c:pt idx="161">
                  <c:v>0</c:v>
                </c:pt>
                <c:pt idx="162">
                  <c:v>3.184537311185347</c:v>
                </c:pt>
                <c:pt idx="163">
                  <c:v>0</c:v>
                </c:pt>
                <c:pt idx="164">
                  <c:v>0</c:v>
                </c:pt>
                <c:pt idx="165">
                  <c:v>0</c:v>
                </c:pt>
                <c:pt idx="166">
                  <c:v>0</c:v>
                </c:pt>
                <c:pt idx="167">
                  <c:v>3.1237468504215236</c:v>
                </c:pt>
                <c:pt idx="168">
                  <c:v>2.1440987134545519</c:v>
                </c:pt>
                <c:pt idx="169">
                  <c:v>0</c:v>
                </c:pt>
                <c:pt idx="170">
                  <c:v>0</c:v>
                </c:pt>
                <c:pt idx="171">
                  <c:v>0</c:v>
                </c:pt>
                <c:pt idx="172">
                  <c:v>0</c:v>
                </c:pt>
                <c:pt idx="173">
                  <c:v>0</c:v>
                </c:pt>
                <c:pt idx="174">
                  <c:v>0</c:v>
                </c:pt>
                <c:pt idx="175">
                  <c:v>0</c:v>
                </c:pt>
                <c:pt idx="176">
                  <c:v>1.5362339270721119</c:v>
                </c:pt>
                <c:pt idx="177">
                  <c:v>0</c:v>
                </c:pt>
                <c:pt idx="178">
                  <c:v>0</c:v>
                </c:pt>
                <c:pt idx="179">
                  <c:v>0</c:v>
                </c:pt>
                <c:pt idx="180">
                  <c:v>0</c:v>
                </c:pt>
                <c:pt idx="181">
                  <c:v>0</c:v>
                </c:pt>
                <c:pt idx="182">
                  <c:v>0</c:v>
                </c:pt>
                <c:pt idx="183">
                  <c:v>5.5760168856372161</c:v>
                </c:pt>
                <c:pt idx="184">
                  <c:v>2.0067069546215111</c:v>
                </c:pt>
                <c:pt idx="185">
                  <c:v>0</c:v>
                </c:pt>
                <c:pt idx="186">
                  <c:v>1.2516314295400601</c:v>
                </c:pt>
                <c:pt idx="187">
                  <c:v>0</c:v>
                </c:pt>
                <c:pt idx="188">
                  <c:v>0</c:v>
                </c:pt>
                <c:pt idx="189">
                  <c:v>0</c:v>
                </c:pt>
                <c:pt idx="190">
                  <c:v>0</c:v>
                </c:pt>
                <c:pt idx="191">
                  <c:v>0</c:v>
                </c:pt>
                <c:pt idx="192">
                  <c:v>0</c:v>
                </c:pt>
                <c:pt idx="193">
                  <c:v>0</c:v>
                </c:pt>
                <c:pt idx="194">
                  <c:v>0</c:v>
                </c:pt>
              </c:numCache>
            </c:numRef>
          </c:xVal>
          <c:yVal>
            <c:numRef>
              <c:f>u5mrbubbles!$P$3:$P$197</c:f>
              <c:numCache>
                <c:formatCode>General</c:formatCode>
                <c:ptCount val="195"/>
                <c:pt idx="0">
                  <c:v>0</c:v>
                </c:pt>
                <c:pt idx="1">
                  <c:v>0</c:v>
                </c:pt>
                <c:pt idx="2">
                  <c:v>0</c:v>
                </c:pt>
                <c:pt idx="3">
                  <c:v>3.8</c:v>
                </c:pt>
                <c:pt idx="4">
                  <c:v>0</c:v>
                </c:pt>
                <c:pt idx="5">
                  <c:v>0</c:v>
                </c:pt>
                <c:pt idx="6">
                  <c:v>0</c:v>
                </c:pt>
                <c:pt idx="7">
                  <c:v>0</c:v>
                </c:pt>
                <c:pt idx="8">
                  <c:v>4.9000000000000004</c:v>
                </c:pt>
                <c:pt idx="9">
                  <c:v>4.2</c:v>
                </c:pt>
                <c:pt idx="10">
                  <c:v>0</c:v>
                </c:pt>
                <c:pt idx="11">
                  <c:v>16.100000000000001</c:v>
                </c:pt>
                <c:pt idx="12">
                  <c:v>10.200000000000001</c:v>
                </c:pt>
                <c:pt idx="13">
                  <c:v>0</c:v>
                </c:pt>
                <c:pt idx="14">
                  <c:v>19.600000000000001</c:v>
                </c:pt>
                <c:pt idx="15">
                  <c:v>0</c:v>
                </c:pt>
                <c:pt idx="16">
                  <c:v>4.4000000000000004</c:v>
                </c:pt>
                <c:pt idx="17">
                  <c:v>0</c:v>
                </c:pt>
                <c:pt idx="18">
                  <c:v>0</c:v>
                </c:pt>
                <c:pt idx="19">
                  <c:v>0</c:v>
                </c:pt>
                <c:pt idx="20">
                  <c:v>0</c:v>
                </c:pt>
                <c:pt idx="21">
                  <c:v>0</c:v>
                </c:pt>
                <c:pt idx="22">
                  <c:v>0</c:v>
                </c:pt>
                <c:pt idx="23">
                  <c:v>0</c:v>
                </c:pt>
                <c:pt idx="24">
                  <c:v>7.3</c:v>
                </c:pt>
                <c:pt idx="25">
                  <c:v>0</c:v>
                </c:pt>
                <c:pt idx="26">
                  <c:v>0</c:v>
                </c:pt>
                <c:pt idx="27">
                  <c:v>0</c:v>
                </c:pt>
                <c:pt idx="28">
                  <c:v>0</c:v>
                </c:pt>
                <c:pt idx="29">
                  <c:v>0</c:v>
                </c:pt>
                <c:pt idx="30">
                  <c:v>5.9</c:v>
                </c:pt>
                <c:pt idx="31">
                  <c:v>0</c:v>
                </c:pt>
                <c:pt idx="32">
                  <c:v>0</c:v>
                </c:pt>
                <c:pt idx="33">
                  <c:v>0</c:v>
                </c:pt>
                <c:pt idx="34">
                  <c:v>0</c:v>
                </c:pt>
                <c:pt idx="35">
                  <c:v>0</c:v>
                </c:pt>
                <c:pt idx="36">
                  <c:v>0</c:v>
                </c:pt>
                <c:pt idx="37">
                  <c:v>0</c:v>
                </c:pt>
                <c:pt idx="38">
                  <c:v>0</c:v>
                </c:pt>
                <c:pt idx="39">
                  <c:v>0</c:v>
                </c:pt>
                <c:pt idx="40">
                  <c:v>0</c:v>
                </c:pt>
                <c:pt idx="41">
                  <c:v>0</c:v>
                </c:pt>
                <c:pt idx="42">
                  <c:v>5.5</c:v>
                </c:pt>
                <c:pt idx="43">
                  <c:v>0</c:v>
                </c:pt>
                <c:pt idx="44">
                  <c:v>3.8</c:v>
                </c:pt>
                <c:pt idx="45">
                  <c:v>4</c:v>
                </c:pt>
                <c:pt idx="46">
                  <c:v>0</c:v>
                </c:pt>
                <c:pt idx="47">
                  <c:v>0</c:v>
                </c:pt>
                <c:pt idx="48">
                  <c:v>3.9</c:v>
                </c:pt>
                <c:pt idx="49">
                  <c:v>0</c:v>
                </c:pt>
                <c:pt idx="50">
                  <c:v>0</c:v>
                </c:pt>
                <c:pt idx="51">
                  <c:v>0</c:v>
                </c:pt>
                <c:pt idx="52">
                  <c:v>0</c:v>
                </c:pt>
                <c:pt idx="53">
                  <c:v>0</c:v>
                </c:pt>
                <c:pt idx="54">
                  <c:v>0</c:v>
                </c:pt>
                <c:pt idx="55">
                  <c:v>120.8</c:v>
                </c:pt>
                <c:pt idx="56">
                  <c:v>0</c:v>
                </c:pt>
                <c:pt idx="57">
                  <c:v>5.4</c:v>
                </c:pt>
                <c:pt idx="58">
                  <c:v>0</c:v>
                </c:pt>
                <c:pt idx="59">
                  <c:v>0</c:v>
                </c:pt>
                <c:pt idx="60">
                  <c:v>3</c:v>
                </c:pt>
                <c:pt idx="61">
                  <c:v>4.0999999999999996</c:v>
                </c:pt>
                <c:pt idx="62">
                  <c:v>0</c:v>
                </c:pt>
                <c:pt idx="63">
                  <c:v>0</c:v>
                </c:pt>
                <c:pt idx="64">
                  <c:v>0</c:v>
                </c:pt>
                <c:pt idx="65">
                  <c:v>4.0999999999999996</c:v>
                </c:pt>
                <c:pt idx="66">
                  <c:v>0</c:v>
                </c:pt>
                <c:pt idx="67">
                  <c:v>4.0999999999999996</c:v>
                </c:pt>
                <c:pt idx="68">
                  <c:v>0</c:v>
                </c:pt>
                <c:pt idx="69">
                  <c:v>0</c:v>
                </c:pt>
                <c:pt idx="70">
                  <c:v>0</c:v>
                </c:pt>
                <c:pt idx="71">
                  <c:v>0</c:v>
                </c:pt>
                <c:pt idx="72">
                  <c:v>0</c:v>
                </c:pt>
                <c:pt idx="73">
                  <c:v>0</c:v>
                </c:pt>
                <c:pt idx="74">
                  <c:v>0</c:v>
                </c:pt>
                <c:pt idx="75">
                  <c:v>6.4</c:v>
                </c:pt>
                <c:pt idx="76">
                  <c:v>2.4</c:v>
                </c:pt>
                <c:pt idx="77">
                  <c:v>0</c:v>
                </c:pt>
                <c:pt idx="78">
                  <c:v>0</c:v>
                </c:pt>
                <c:pt idx="79">
                  <c:v>0</c:v>
                </c:pt>
                <c:pt idx="80">
                  <c:v>0</c:v>
                </c:pt>
                <c:pt idx="81">
                  <c:v>3.9</c:v>
                </c:pt>
                <c:pt idx="82">
                  <c:v>4.5</c:v>
                </c:pt>
                <c:pt idx="83">
                  <c:v>3.7</c:v>
                </c:pt>
                <c:pt idx="84">
                  <c:v>0</c:v>
                </c:pt>
                <c:pt idx="85">
                  <c:v>3.2</c:v>
                </c:pt>
                <c:pt idx="86">
                  <c:v>0</c:v>
                </c:pt>
                <c:pt idx="87">
                  <c:v>0</c:v>
                </c:pt>
                <c:pt idx="88">
                  <c:v>0</c:v>
                </c:pt>
                <c:pt idx="89">
                  <c:v>0</c:v>
                </c:pt>
                <c:pt idx="90">
                  <c:v>11.1</c:v>
                </c:pt>
                <c:pt idx="91">
                  <c:v>0</c:v>
                </c:pt>
                <c:pt idx="92">
                  <c:v>0</c:v>
                </c:pt>
                <c:pt idx="93">
                  <c:v>0</c:v>
                </c:pt>
                <c:pt idx="94">
                  <c:v>0</c:v>
                </c:pt>
                <c:pt idx="95">
                  <c:v>0</c:v>
                </c:pt>
                <c:pt idx="96">
                  <c:v>0</c:v>
                </c:pt>
                <c:pt idx="97">
                  <c:v>0</c:v>
                </c:pt>
                <c:pt idx="98">
                  <c:v>2.1</c:v>
                </c:pt>
                <c:pt idx="99">
                  <c:v>0</c:v>
                </c:pt>
                <c:pt idx="100">
                  <c:v>3.1</c:v>
                </c:pt>
                <c:pt idx="101">
                  <c:v>0</c:v>
                </c:pt>
                <c:pt idx="102">
                  <c:v>0</c:v>
                </c:pt>
                <c:pt idx="103">
                  <c:v>0</c:v>
                </c:pt>
                <c:pt idx="104">
                  <c:v>0</c:v>
                </c:pt>
                <c:pt idx="105">
                  <c:v>0</c:v>
                </c:pt>
                <c:pt idx="106">
                  <c:v>6</c:v>
                </c:pt>
                <c:pt idx="107">
                  <c:v>0</c:v>
                </c:pt>
                <c:pt idx="108">
                  <c:v>0</c:v>
                </c:pt>
                <c:pt idx="109">
                  <c:v>0</c:v>
                </c:pt>
                <c:pt idx="110">
                  <c:v>0</c:v>
                </c:pt>
                <c:pt idx="111">
                  <c:v>0</c:v>
                </c:pt>
                <c:pt idx="112">
                  <c:v>4.3</c:v>
                </c:pt>
                <c:pt idx="113">
                  <c:v>0</c:v>
                </c:pt>
                <c:pt idx="114">
                  <c:v>0</c:v>
                </c:pt>
                <c:pt idx="115">
                  <c:v>0</c:v>
                </c:pt>
                <c:pt idx="116">
                  <c:v>0</c:v>
                </c:pt>
                <c:pt idx="117">
                  <c:v>0</c:v>
                </c:pt>
                <c:pt idx="118">
                  <c:v>0</c:v>
                </c:pt>
                <c:pt idx="119">
                  <c:v>0</c:v>
                </c:pt>
                <c:pt idx="120">
                  <c:v>0</c:v>
                </c:pt>
                <c:pt idx="121">
                  <c:v>4.3</c:v>
                </c:pt>
                <c:pt idx="122">
                  <c:v>6</c:v>
                </c:pt>
                <c:pt idx="123">
                  <c:v>0</c:v>
                </c:pt>
                <c:pt idx="124">
                  <c:v>0</c:v>
                </c:pt>
                <c:pt idx="125">
                  <c:v>0</c:v>
                </c:pt>
                <c:pt idx="126">
                  <c:v>0</c:v>
                </c:pt>
                <c:pt idx="127">
                  <c:v>3.4</c:v>
                </c:pt>
                <c:pt idx="128">
                  <c:v>0</c:v>
                </c:pt>
                <c:pt idx="129">
                  <c:v>9.3000000000000007</c:v>
                </c:pt>
                <c:pt idx="130">
                  <c:v>0</c:v>
                </c:pt>
                <c:pt idx="131">
                  <c:v>0</c:v>
                </c:pt>
                <c:pt idx="132">
                  <c:v>0</c:v>
                </c:pt>
                <c:pt idx="133">
                  <c:v>0</c:v>
                </c:pt>
                <c:pt idx="134">
                  <c:v>0</c:v>
                </c:pt>
                <c:pt idx="135">
                  <c:v>0</c:v>
                </c:pt>
                <c:pt idx="136">
                  <c:v>0</c:v>
                </c:pt>
                <c:pt idx="137">
                  <c:v>6</c:v>
                </c:pt>
                <c:pt idx="138">
                  <c:v>3.7</c:v>
                </c:pt>
                <c:pt idx="139">
                  <c:v>8.2000000000000011</c:v>
                </c:pt>
                <c:pt idx="140">
                  <c:v>4.9000000000000004</c:v>
                </c:pt>
                <c:pt idx="141">
                  <c:v>0</c:v>
                </c:pt>
                <c:pt idx="142">
                  <c:v>0</c:v>
                </c:pt>
                <c:pt idx="143">
                  <c:v>0</c:v>
                </c:pt>
                <c:pt idx="144">
                  <c:v>0</c:v>
                </c:pt>
                <c:pt idx="145">
                  <c:v>0</c:v>
                </c:pt>
                <c:pt idx="146">
                  <c:v>0</c:v>
                </c:pt>
                <c:pt idx="147">
                  <c:v>0</c:v>
                </c:pt>
                <c:pt idx="148">
                  <c:v>0</c:v>
                </c:pt>
                <c:pt idx="149">
                  <c:v>1.9000000000000001</c:v>
                </c:pt>
                <c:pt idx="150">
                  <c:v>0</c:v>
                </c:pt>
                <c:pt idx="151">
                  <c:v>17.5</c:v>
                </c:pt>
                <c:pt idx="152">
                  <c:v>0</c:v>
                </c:pt>
                <c:pt idx="153">
                  <c:v>0</c:v>
                </c:pt>
                <c:pt idx="154">
                  <c:v>0</c:v>
                </c:pt>
                <c:pt idx="155">
                  <c:v>0</c:v>
                </c:pt>
                <c:pt idx="156">
                  <c:v>2.6</c:v>
                </c:pt>
                <c:pt idx="157">
                  <c:v>8.2000000000000011</c:v>
                </c:pt>
                <c:pt idx="158">
                  <c:v>2.9</c:v>
                </c:pt>
                <c:pt idx="159">
                  <c:v>0</c:v>
                </c:pt>
                <c:pt idx="160">
                  <c:v>0</c:v>
                </c:pt>
                <c:pt idx="161">
                  <c:v>0</c:v>
                </c:pt>
                <c:pt idx="162">
                  <c:v>4.8</c:v>
                </c:pt>
                <c:pt idx="163">
                  <c:v>0</c:v>
                </c:pt>
                <c:pt idx="164">
                  <c:v>0</c:v>
                </c:pt>
                <c:pt idx="165">
                  <c:v>0</c:v>
                </c:pt>
                <c:pt idx="166">
                  <c:v>0</c:v>
                </c:pt>
                <c:pt idx="167">
                  <c:v>3</c:v>
                </c:pt>
                <c:pt idx="168">
                  <c:v>4.5999999999999996</c:v>
                </c:pt>
                <c:pt idx="169">
                  <c:v>0</c:v>
                </c:pt>
                <c:pt idx="170">
                  <c:v>0</c:v>
                </c:pt>
                <c:pt idx="171">
                  <c:v>0</c:v>
                </c:pt>
                <c:pt idx="172">
                  <c:v>0</c:v>
                </c:pt>
                <c:pt idx="173">
                  <c:v>0</c:v>
                </c:pt>
                <c:pt idx="174">
                  <c:v>0</c:v>
                </c:pt>
                <c:pt idx="175">
                  <c:v>0</c:v>
                </c:pt>
                <c:pt idx="176">
                  <c:v>27.1</c:v>
                </c:pt>
                <c:pt idx="177">
                  <c:v>0</c:v>
                </c:pt>
                <c:pt idx="178">
                  <c:v>0</c:v>
                </c:pt>
                <c:pt idx="179">
                  <c:v>0</c:v>
                </c:pt>
                <c:pt idx="180">
                  <c:v>0</c:v>
                </c:pt>
                <c:pt idx="181">
                  <c:v>0</c:v>
                </c:pt>
                <c:pt idx="182">
                  <c:v>0</c:v>
                </c:pt>
                <c:pt idx="183">
                  <c:v>7.1</c:v>
                </c:pt>
                <c:pt idx="184">
                  <c:v>5.4</c:v>
                </c:pt>
                <c:pt idx="185">
                  <c:v>0</c:v>
                </c:pt>
                <c:pt idx="186">
                  <c:v>7.5</c:v>
                </c:pt>
                <c:pt idx="187">
                  <c:v>0</c:v>
                </c:pt>
                <c:pt idx="188">
                  <c:v>0</c:v>
                </c:pt>
                <c:pt idx="189">
                  <c:v>0</c:v>
                </c:pt>
                <c:pt idx="190">
                  <c:v>0</c:v>
                </c:pt>
                <c:pt idx="191">
                  <c:v>0</c:v>
                </c:pt>
                <c:pt idx="192">
                  <c:v>0</c:v>
                </c:pt>
                <c:pt idx="193">
                  <c:v>0</c:v>
                </c:pt>
                <c:pt idx="194">
                  <c:v>0</c:v>
                </c:pt>
              </c:numCache>
            </c:numRef>
          </c:yVal>
          <c:bubbleSize>
            <c:numRef>
              <c:f>u5mrbubbles!$Q$3:$Q$197</c:f>
              <c:numCache>
                <c:formatCode>General</c:formatCode>
                <c:ptCount val="195"/>
                <c:pt idx="0">
                  <c:v>0</c:v>
                </c:pt>
                <c:pt idx="1">
                  <c:v>0</c:v>
                </c:pt>
                <c:pt idx="2">
                  <c:v>0</c:v>
                </c:pt>
                <c:pt idx="3">
                  <c:v>4</c:v>
                </c:pt>
                <c:pt idx="4">
                  <c:v>0</c:v>
                </c:pt>
                <c:pt idx="5">
                  <c:v>0</c:v>
                </c:pt>
                <c:pt idx="6">
                  <c:v>0</c:v>
                </c:pt>
                <c:pt idx="7">
                  <c:v>0</c:v>
                </c:pt>
                <c:pt idx="8">
                  <c:v>1498</c:v>
                </c:pt>
                <c:pt idx="9">
                  <c:v>315</c:v>
                </c:pt>
                <c:pt idx="10">
                  <c:v>0</c:v>
                </c:pt>
                <c:pt idx="11">
                  <c:v>93</c:v>
                </c:pt>
                <c:pt idx="12">
                  <c:v>215</c:v>
                </c:pt>
                <c:pt idx="13">
                  <c:v>0</c:v>
                </c:pt>
                <c:pt idx="14">
                  <c:v>65</c:v>
                </c:pt>
                <c:pt idx="15">
                  <c:v>0</c:v>
                </c:pt>
                <c:pt idx="16">
                  <c:v>544</c:v>
                </c:pt>
                <c:pt idx="17">
                  <c:v>0</c:v>
                </c:pt>
                <c:pt idx="18">
                  <c:v>0</c:v>
                </c:pt>
                <c:pt idx="19">
                  <c:v>0</c:v>
                </c:pt>
                <c:pt idx="20">
                  <c:v>0</c:v>
                </c:pt>
                <c:pt idx="21">
                  <c:v>0</c:v>
                </c:pt>
                <c:pt idx="22">
                  <c:v>0</c:v>
                </c:pt>
                <c:pt idx="23">
                  <c:v>0</c:v>
                </c:pt>
                <c:pt idx="24">
                  <c:v>54</c:v>
                </c:pt>
                <c:pt idx="25">
                  <c:v>0</c:v>
                </c:pt>
                <c:pt idx="26">
                  <c:v>0</c:v>
                </c:pt>
                <c:pt idx="27">
                  <c:v>0</c:v>
                </c:pt>
                <c:pt idx="28">
                  <c:v>0</c:v>
                </c:pt>
                <c:pt idx="29">
                  <c:v>0</c:v>
                </c:pt>
                <c:pt idx="30">
                  <c:v>2353</c:v>
                </c:pt>
                <c:pt idx="31">
                  <c:v>0</c:v>
                </c:pt>
                <c:pt idx="32">
                  <c:v>0</c:v>
                </c:pt>
                <c:pt idx="33">
                  <c:v>0</c:v>
                </c:pt>
                <c:pt idx="34">
                  <c:v>0</c:v>
                </c:pt>
                <c:pt idx="35">
                  <c:v>0</c:v>
                </c:pt>
                <c:pt idx="36">
                  <c:v>0</c:v>
                </c:pt>
                <c:pt idx="37">
                  <c:v>0</c:v>
                </c:pt>
                <c:pt idx="38">
                  <c:v>0</c:v>
                </c:pt>
                <c:pt idx="39">
                  <c:v>0</c:v>
                </c:pt>
                <c:pt idx="40">
                  <c:v>0</c:v>
                </c:pt>
                <c:pt idx="41">
                  <c:v>0</c:v>
                </c:pt>
                <c:pt idx="42">
                  <c:v>247</c:v>
                </c:pt>
                <c:pt idx="43">
                  <c:v>0</c:v>
                </c:pt>
                <c:pt idx="44">
                  <c:v>51</c:v>
                </c:pt>
                <c:pt idx="45">
                  <c:v>471</c:v>
                </c:pt>
                <c:pt idx="46">
                  <c:v>0</c:v>
                </c:pt>
                <c:pt idx="47">
                  <c:v>0</c:v>
                </c:pt>
                <c:pt idx="48">
                  <c:v>259</c:v>
                </c:pt>
                <c:pt idx="49">
                  <c:v>0</c:v>
                </c:pt>
                <c:pt idx="50">
                  <c:v>0</c:v>
                </c:pt>
                <c:pt idx="51">
                  <c:v>0</c:v>
                </c:pt>
                <c:pt idx="52">
                  <c:v>0</c:v>
                </c:pt>
                <c:pt idx="53">
                  <c:v>0</c:v>
                </c:pt>
                <c:pt idx="54">
                  <c:v>0</c:v>
                </c:pt>
                <c:pt idx="55">
                  <c:v>2943</c:v>
                </c:pt>
                <c:pt idx="56">
                  <c:v>0</c:v>
                </c:pt>
                <c:pt idx="57">
                  <c:v>90</c:v>
                </c:pt>
                <c:pt idx="58">
                  <c:v>0</c:v>
                </c:pt>
                <c:pt idx="59">
                  <c:v>0</c:v>
                </c:pt>
                <c:pt idx="60">
                  <c:v>184</c:v>
                </c:pt>
                <c:pt idx="61">
                  <c:v>3282</c:v>
                </c:pt>
                <c:pt idx="62">
                  <c:v>0</c:v>
                </c:pt>
                <c:pt idx="63">
                  <c:v>0</c:v>
                </c:pt>
                <c:pt idx="64">
                  <c:v>0</c:v>
                </c:pt>
                <c:pt idx="65">
                  <c:v>2920</c:v>
                </c:pt>
                <c:pt idx="66">
                  <c:v>0</c:v>
                </c:pt>
                <c:pt idx="67">
                  <c:v>505</c:v>
                </c:pt>
                <c:pt idx="68">
                  <c:v>0</c:v>
                </c:pt>
                <c:pt idx="69">
                  <c:v>0</c:v>
                </c:pt>
                <c:pt idx="70">
                  <c:v>0</c:v>
                </c:pt>
                <c:pt idx="71">
                  <c:v>0</c:v>
                </c:pt>
                <c:pt idx="72">
                  <c:v>0</c:v>
                </c:pt>
                <c:pt idx="73">
                  <c:v>0</c:v>
                </c:pt>
                <c:pt idx="74">
                  <c:v>0</c:v>
                </c:pt>
                <c:pt idx="75">
                  <c:v>635</c:v>
                </c:pt>
                <c:pt idx="76">
                  <c:v>12</c:v>
                </c:pt>
                <c:pt idx="77">
                  <c:v>0</c:v>
                </c:pt>
                <c:pt idx="78">
                  <c:v>0</c:v>
                </c:pt>
                <c:pt idx="79">
                  <c:v>0</c:v>
                </c:pt>
                <c:pt idx="80">
                  <c:v>0</c:v>
                </c:pt>
                <c:pt idx="81">
                  <c:v>301</c:v>
                </c:pt>
                <c:pt idx="82">
                  <c:v>690</c:v>
                </c:pt>
                <c:pt idx="83">
                  <c:v>2157</c:v>
                </c:pt>
                <c:pt idx="84">
                  <c:v>0</c:v>
                </c:pt>
                <c:pt idx="85">
                  <c:v>3470</c:v>
                </c:pt>
                <c:pt idx="86">
                  <c:v>0</c:v>
                </c:pt>
                <c:pt idx="87">
                  <c:v>0</c:v>
                </c:pt>
                <c:pt idx="88">
                  <c:v>0</c:v>
                </c:pt>
                <c:pt idx="89">
                  <c:v>0</c:v>
                </c:pt>
                <c:pt idx="90">
                  <c:v>625</c:v>
                </c:pt>
                <c:pt idx="91">
                  <c:v>0</c:v>
                </c:pt>
                <c:pt idx="92">
                  <c:v>0</c:v>
                </c:pt>
                <c:pt idx="93">
                  <c:v>0</c:v>
                </c:pt>
                <c:pt idx="94">
                  <c:v>0</c:v>
                </c:pt>
                <c:pt idx="95">
                  <c:v>0</c:v>
                </c:pt>
                <c:pt idx="96">
                  <c:v>0</c:v>
                </c:pt>
                <c:pt idx="97">
                  <c:v>0</c:v>
                </c:pt>
                <c:pt idx="98">
                  <c:v>1</c:v>
                </c:pt>
                <c:pt idx="99">
                  <c:v>0</c:v>
                </c:pt>
                <c:pt idx="100">
                  <c:v>18</c:v>
                </c:pt>
                <c:pt idx="101">
                  <c:v>0</c:v>
                </c:pt>
                <c:pt idx="102">
                  <c:v>0</c:v>
                </c:pt>
                <c:pt idx="103">
                  <c:v>0</c:v>
                </c:pt>
                <c:pt idx="104">
                  <c:v>0</c:v>
                </c:pt>
                <c:pt idx="105">
                  <c:v>0</c:v>
                </c:pt>
                <c:pt idx="106">
                  <c:v>25</c:v>
                </c:pt>
                <c:pt idx="107">
                  <c:v>0</c:v>
                </c:pt>
                <c:pt idx="108">
                  <c:v>0</c:v>
                </c:pt>
                <c:pt idx="109">
                  <c:v>0</c:v>
                </c:pt>
                <c:pt idx="110">
                  <c:v>0</c:v>
                </c:pt>
                <c:pt idx="111">
                  <c:v>0</c:v>
                </c:pt>
                <c:pt idx="112">
                  <c:v>2</c:v>
                </c:pt>
                <c:pt idx="113">
                  <c:v>0</c:v>
                </c:pt>
                <c:pt idx="114">
                  <c:v>0</c:v>
                </c:pt>
                <c:pt idx="115">
                  <c:v>0</c:v>
                </c:pt>
                <c:pt idx="116">
                  <c:v>0</c:v>
                </c:pt>
                <c:pt idx="117">
                  <c:v>0</c:v>
                </c:pt>
                <c:pt idx="118">
                  <c:v>0</c:v>
                </c:pt>
                <c:pt idx="119">
                  <c:v>0</c:v>
                </c:pt>
                <c:pt idx="120">
                  <c:v>0</c:v>
                </c:pt>
                <c:pt idx="121">
                  <c:v>750</c:v>
                </c:pt>
                <c:pt idx="122">
                  <c:v>396</c:v>
                </c:pt>
                <c:pt idx="123">
                  <c:v>0</c:v>
                </c:pt>
                <c:pt idx="124">
                  <c:v>0</c:v>
                </c:pt>
                <c:pt idx="125">
                  <c:v>0</c:v>
                </c:pt>
                <c:pt idx="126">
                  <c:v>0</c:v>
                </c:pt>
                <c:pt idx="127">
                  <c:v>214</c:v>
                </c:pt>
                <c:pt idx="128">
                  <c:v>0</c:v>
                </c:pt>
                <c:pt idx="129">
                  <c:v>544</c:v>
                </c:pt>
                <c:pt idx="130">
                  <c:v>0</c:v>
                </c:pt>
                <c:pt idx="131">
                  <c:v>0</c:v>
                </c:pt>
                <c:pt idx="132">
                  <c:v>0</c:v>
                </c:pt>
                <c:pt idx="133">
                  <c:v>0</c:v>
                </c:pt>
                <c:pt idx="134">
                  <c:v>0</c:v>
                </c:pt>
                <c:pt idx="135">
                  <c:v>0</c:v>
                </c:pt>
                <c:pt idx="136">
                  <c:v>0</c:v>
                </c:pt>
                <c:pt idx="137">
                  <c:v>2547</c:v>
                </c:pt>
                <c:pt idx="138">
                  <c:v>360</c:v>
                </c:pt>
                <c:pt idx="139">
                  <c:v>153</c:v>
                </c:pt>
                <c:pt idx="140">
                  <c:v>2659</c:v>
                </c:pt>
                <c:pt idx="141">
                  <c:v>0</c:v>
                </c:pt>
                <c:pt idx="142">
                  <c:v>0</c:v>
                </c:pt>
                <c:pt idx="143">
                  <c:v>0</c:v>
                </c:pt>
                <c:pt idx="144">
                  <c:v>0</c:v>
                </c:pt>
                <c:pt idx="145">
                  <c:v>0</c:v>
                </c:pt>
                <c:pt idx="146">
                  <c:v>0</c:v>
                </c:pt>
                <c:pt idx="147">
                  <c:v>0</c:v>
                </c:pt>
                <c:pt idx="148">
                  <c:v>0</c:v>
                </c:pt>
                <c:pt idx="149">
                  <c:v>1</c:v>
                </c:pt>
                <c:pt idx="150">
                  <c:v>0</c:v>
                </c:pt>
                <c:pt idx="151">
                  <c:v>11540</c:v>
                </c:pt>
                <c:pt idx="152">
                  <c:v>0</c:v>
                </c:pt>
                <c:pt idx="153">
                  <c:v>0</c:v>
                </c:pt>
                <c:pt idx="154">
                  <c:v>0</c:v>
                </c:pt>
                <c:pt idx="155">
                  <c:v>0</c:v>
                </c:pt>
                <c:pt idx="156">
                  <c:v>126</c:v>
                </c:pt>
                <c:pt idx="157">
                  <c:v>473</c:v>
                </c:pt>
                <c:pt idx="158">
                  <c:v>61</c:v>
                </c:pt>
                <c:pt idx="159">
                  <c:v>0</c:v>
                </c:pt>
                <c:pt idx="160">
                  <c:v>0</c:v>
                </c:pt>
                <c:pt idx="161">
                  <c:v>0</c:v>
                </c:pt>
                <c:pt idx="162">
                  <c:v>2448</c:v>
                </c:pt>
                <c:pt idx="163">
                  <c:v>0</c:v>
                </c:pt>
                <c:pt idx="164">
                  <c:v>0</c:v>
                </c:pt>
                <c:pt idx="165">
                  <c:v>0</c:v>
                </c:pt>
                <c:pt idx="166">
                  <c:v>0</c:v>
                </c:pt>
                <c:pt idx="167">
                  <c:v>336</c:v>
                </c:pt>
                <c:pt idx="168">
                  <c:v>359</c:v>
                </c:pt>
                <c:pt idx="169">
                  <c:v>0</c:v>
                </c:pt>
                <c:pt idx="170">
                  <c:v>0</c:v>
                </c:pt>
                <c:pt idx="171">
                  <c:v>0</c:v>
                </c:pt>
                <c:pt idx="172">
                  <c:v>0</c:v>
                </c:pt>
                <c:pt idx="173">
                  <c:v>0</c:v>
                </c:pt>
                <c:pt idx="174">
                  <c:v>0</c:v>
                </c:pt>
                <c:pt idx="175">
                  <c:v>0</c:v>
                </c:pt>
                <c:pt idx="176">
                  <c:v>542</c:v>
                </c:pt>
                <c:pt idx="177">
                  <c:v>0</c:v>
                </c:pt>
                <c:pt idx="178">
                  <c:v>0</c:v>
                </c:pt>
                <c:pt idx="179">
                  <c:v>0</c:v>
                </c:pt>
                <c:pt idx="180">
                  <c:v>0</c:v>
                </c:pt>
                <c:pt idx="181">
                  <c:v>0</c:v>
                </c:pt>
                <c:pt idx="182">
                  <c:v>0</c:v>
                </c:pt>
                <c:pt idx="183">
                  <c:v>639</c:v>
                </c:pt>
                <c:pt idx="184">
                  <c:v>4328</c:v>
                </c:pt>
                <c:pt idx="185">
                  <c:v>0</c:v>
                </c:pt>
                <c:pt idx="186">
                  <c:v>32270</c:v>
                </c:pt>
                <c:pt idx="187">
                  <c:v>0</c:v>
                </c:pt>
                <c:pt idx="188">
                  <c:v>0</c:v>
                </c:pt>
                <c:pt idx="189">
                  <c:v>0</c:v>
                </c:pt>
                <c:pt idx="190">
                  <c:v>0</c:v>
                </c:pt>
                <c:pt idx="191">
                  <c:v>0</c:v>
                </c:pt>
                <c:pt idx="192">
                  <c:v>0</c:v>
                </c:pt>
                <c:pt idx="193">
                  <c:v>0</c:v>
                </c:pt>
                <c:pt idx="194">
                  <c:v>0</c:v>
                </c:pt>
              </c:numCache>
            </c:numRef>
          </c:bubbleSize>
        </c:ser>
        <c:dLbls/>
        <c:bubbleScale val="40"/>
        <c:axId val="213883520"/>
        <c:axId val="215736704"/>
      </c:bubbleChart>
      <c:valAx>
        <c:axId val="213883520"/>
        <c:scaling>
          <c:orientation val="minMax"/>
          <c:max val="16"/>
          <c:min val="0"/>
        </c:scaling>
        <c:axPos val="b"/>
        <c:majorGridlines>
          <c:spPr>
            <a:ln>
              <a:solidFill>
                <a:schemeClr val="bg1">
                  <a:lumMod val="85000"/>
                  <a:alpha val="41000"/>
                </a:schemeClr>
              </a:solidFill>
            </a:ln>
          </c:spPr>
        </c:majorGridlines>
        <c:numFmt formatCode="0" sourceLinked="0"/>
        <c:majorTickMark val="none"/>
        <c:tickLblPos val="nextTo"/>
        <c:crossAx val="215736704"/>
        <c:crosses val="autoZero"/>
        <c:crossBetween val="midCat"/>
        <c:majorUnit val="2"/>
      </c:valAx>
      <c:valAx>
        <c:axId val="215736704"/>
        <c:scaling>
          <c:orientation val="minMax"/>
          <c:max val="200"/>
          <c:min val="0"/>
        </c:scaling>
        <c:axPos val="l"/>
        <c:majorGridlines>
          <c:spPr>
            <a:ln>
              <a:solidFill>
                <a:schemeClr val="bg1">
                  <a:lumMod val="85000"/>
                </a:schemeClr>
              </a:solidFill>
            </a:ln>
          </c:spPr>
        </c:majorGridlines>
        <c:numFmt formatCode="0" sourceLinked="0"/>
        <c:majorTickMark val="none"/>
        <c:tickLblPos val="nextTo"/>
        <c:crossAx val="213883520"/>
        <c:crosses val="autoZero"/>
        <c:crossBetween val="midCat"/>
      </c:valAx>
    </c:plotArea>
    <c:plotVisOnly val="1"/>
    <c:dispBlanksAs val="gap"/>
  </c:chart>
  <c:spPr>
    <a:ln>
      <a:noFill/>
    </a:ln>
  </c:spPr>
  <c:externalData r:id="rId1"/>
</c:chartSpace>
</file>

<file path=ppt/drawings/drawing1.xml><?xml version="1.0" encoding="utf-8"?>
<c:userShapes xmlns:c="http://schemas.openxmlformats.org/drawingml/2006/chart">
  <cdr:relSizeAnchor xmlns:cdr="http://schemas.openxmlformats.org/drawingml/2006/chartDrawing">
    <cdr:from>
      <cdr:x>0.01308</cdr:x>
      <cdr:y>0.90287</cdr:y>
    </cdr:from>
    <cdr:to>
      <cdr:x>0.97808</cdr:x>
      <cdr:y>0.99242</cdr:y>
    </cdr:to>
    <cdr:sp macro="" textlink="">
      <cdr:nvSpPr>
        <cdr:cNvPr id="4" name="TextBox 1"/>
        <cdr:cNvSpPr txBox="1"/>
      </cdr:nvSpPr>
      <cdr:spPr>
        <a:xfrm xmlns:a="http://schemas.openxmlformats.org/drawingml/2006/main">
          <a:off x="112585" y="4609492"/>
          <a:ext cx="8309229" cy="457189"/>
        </a:xfrm>
        <a:prstGeom xmlns:a="http://schemas.openxmlformats.org/drawingml/2006/main" prst="rect">
          <a:avLst/>
        </a:prstGeom>
      </cdr:spPr>
      <cdr:txBody>
        <a:bodyPr xmlns:a="http://schemas.openxmlformats.org/drawingml/2006/main" wrap="square" rtlCol="0" anchor="ctr"/>
        <a:lstStyle xmlns:a="http://schemas.openxmlformats.org/drawingml/2006/main">
          <a:lvl1pPr marL="0" indent="0">
            <a:defRPr sz="1100">
              <a:latin typeface="Calibri"/>
            </a:defRPr>
          </a:lvl1pPr>
          <a:lvl2pPr marL="457200" indent="0">
            <a:defRPr sz="1100">
              <a:latin typeface="Calibri"/>
            </a:defRPr>
          </a:lvl2pPr>
          <a:lvl3pPr marL="914400" indent="0">
            <a:defRPr sz="1100">
              <a:latin typeface="Calibri"/>
            </a:defRPr>
          </a:lvl3pPr>
          <a:lvl4pPr marL="1371600" indent="0">
            <a:defRPr sz="1100">
              <a:latin typeface="Calibri"/>
            </a:defRPr>
          </a:lvl4pPr>
          <a:lvl5pPr marL="1828800" indent="0">
            <a:defRPr sz="1100">
              <a:latin typeface="Calibri"/>
            </a:defRPr>
          </a:lvl5pPr>
          <a:lvl6pPr marL="2286000" indent="0">
            <a:defRPr sz="1100">
              <a:latin typeface="Calibri"/>
            </a:defRPr>
          </a:lvl6pPr>
          <a:lvl7pPr marL="2743200" indent="0">
            <a:defRPr sz="1100">
              <a:latin typeface="Calibri"/>
            </a:defRPr>
          </a:lvl7pPr>
          <a:lvl8pPr marL="3200400" indent="0">
            <a:defRPr sz="1100">
              <a:latin typeface="Calibri"/>
            </a:defRPr>
          </a:lvl8pPr>
          <a:lvl9pPr marL="3657600" indent="0">
            <a:defRPr sz="1100">
              <a:latin typeface="Calibri"/>
            </a:defRPr>
          </a:lvl9pPr>
        </a:lstStyle>
        <a:p xmlns:a="http://schemas.openxmlformats.org/drawingml/2006/main">
          <a:pPr algn="ctr"/>
          <a:r>
            <a:rPr lang="en-US" sz="2400" b="1" dirty="0">
              <a:solidFill>
                <a:schemeClr val="bg1"/>
              </a:solidFill>
            </a:rPr>
            <a:t>Changes in </a:t>
          </a:r>
          <a:r>
            <a:rPr lang="en-US" sz="2400" b="1" dirty="0" err="1">
              <a:solidFill>
                <a:schemeClr val="bg1"/>
              </a:solidFill>
            </a:rPr>
            <a:t>Gini</a:t>
          </a:r>
          <a:r>
            <a:rPr lang="en-US" sz="2400" b="1" dirty="0">
              <a:solidFill>
                <a:schemeClr val="bg1"/>
              </a:solidFill>
            </a:rPr>
            <a:t> Coefficient, Percentage Points (1990s - Latest) </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11.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1804"/>
          </a:xfrm>
          <a:prstGeom prst="rect">
            <a:avLst/>
          </a:prstGeom>
        </p:spPr>
        <p:txBody>
          <a:bodyPr vert="horz" lIns="92830" tIns="46415" rIns="92830" bIns="46415" rtlCol="0"/>
          <a:lstStyle>
            <a:lvl1pPr algn="l">
              <a:defRPr sz="1200"/>
            </a:lvl1pPr>
          </a:lstStyle>
          <a:p>
            <a:endParaRPr lang="en-US"/>
          </a:p>
        </p:txBody>
      </p:sp>
      <p:sp>
        <p:nvSpPr>
          <p:cNvPr id="3" name="Date Placeholder 2"/>
          <p:cNvSpPr>
            <a:spLocks noGrp="1"/>
          </p:cNvSpPr>
          <p:nvPr>
            <p:ph type="dt" idx="1"/>
          </p:nvPr>
        </p:nvSpPr>
        <p:spPr>
          <a:xfrm>
            <a:off x="3970938" y="0"/>
            <a:ext cx="3037840" cy="461804"/>
          </a:xfrm>
          <a:prstGeom prst="rect">
            <a:avLst/>
          </a:prstGeom>
        </p:spPr>
        <p:txBody>
          <a:bodyPr vert="horz" lIns="92830" tIns="46415" rIns="92830" bIns="46415" rtlCol="0"/>
          <a:lstStyle>
            <a:lvl1pPr algn="r">
              <a:defRPr sz="1200"/>
            </a:lvl1pPr>
          </a:lstStyle>
          <a:p>
            <a:fld id="{3357200D-F634-410E-B3E2-DBBA6A021E8A}" type="datetimeFigureOut">
              <a:rPr lang="en-US" smtClean="0"/>
              <a:pPr/>
              <a:t>5/10/2012</a:t>
            </a:fld>
            <a:endParaRPr lang="en-US"/>
          </a:p>
        </p:txBody>
      </p:sp>
      <p:sp>
        <p:nvSpPr>
          <p:cNvPr id="4" name="Slide Image Placeholder 3"/>
          <p:cNvSpPr>
            <a:spLocks noGrp="1" noRot="1" noChangeAspect="1"/>
          </p:cNvSpPr>
          <p:nvPr>
            <p:ph type="sldImg" idx="2"/>
          </p:nvPr>
        </p:nvSpPr>
        <p:spPr>
          <a:xfrm>
            <a:off x="1195388" y="692150"/>
            <a:ext cx="4619625" cy="3463925"/>
          </a:xfrm>
          <a:prstGeom prst="rect">
            <a:avLst/>
          </a:prstGeom>
          <a:noFill/>
          <a:ln w="12700">
            <a:solidFill>
              <a:prstClr val="black"/>
            </a:solidFill>
          </a:ln>
        </p:spPr>
        <p:txBody>
          <a:bodyPr vert="horz" lIns="92830" tIns="46415" rIns="92830" bIns="46415" rtlCol="0" anchor="ctr"/>
          <a:lstStyle/>
          <a:p>
            <a:endParaRPr lang="en-US"/>
          </a:p>
        </p:txBody>
      </p:sp>
      <p:sp>
        <p:nvSpPr>
          <p:cNvPr id="5" name="Notes Placeholder 4"/>
          <p:cNvSpPr>
            <a:spLocks noGrp="1"/>
          </p:cNvSpPr>
          <p:nvPr>
            <p:ph type="body" sz="quarter" idx="3"/>
          </p:nvPr>
        </p:nvSpPr>
        <p:spPr>
          <a:xfrm>
            <a:off x="701040" y="4387136"/>
            <a:ext cx="5608320" cy="4156234"/>
          </a:xfrm>
          <a:prstGeom prst="rect">
            <a:avLst/>
          </a:prstGeom>
        </p:spPr>
        <p:txBody>
          <a:bodyPr vert="horz" lIns="92830" tIns="46415" rIns="92830" bIns="46415"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772668"/>
            <a:ext cx="3037840" cy="461804"/>
          </a:xfrm>
          <a:prstGeom prst="rect">
            <a:avLst/>
          </a:prstGeom>
        </p:spPr>
        <p:txBody>
          <a:bodyPr vert="horz" lIns="92830" tIns="46415" rIns="92830" bIns="46415"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772668"/>
            <a:ext cx="3037840" cy="461804"/>
          </a:xfrm>
          <a:prstGeom prst="rect">
            <a:avLst/>
          </a:prstGeom>
        </p:spPr>
        <p:txBody>
          <a:bodyPr vert="horz" lIns="92830" tIns="46415" rIns="92830" bIns="46415" rtlCol="0" anchor="b"/>
          <a:lstStyle>
            <a:lvl1pPr algn="r">
              <a:defRPr sz="1200"/>
            </a:lvl1pPr>
          </a:lstStyle>
          <a:p>
            <a:fld id="{4D43753F-8ACC-4211-B5FF-888B6EFCDD3C}" type="slidenum">
              <a:rPr lang="en-US" smtClean="0"/>
              <a:pPr/>
              <a:t>‹#›</a:t>
            </a:fld>
            <a:endParaRPr lang="en-US"/>
          </a:p>
        </p:txBody>
      </p:sp>
    </p:spTree>
    <p:extLst>
      <p:ext uri="{BB962C8B-B14F-4D97-AF65-F5344CB8AC3E}">
        <p14:creationId xmlns:p14="http://schemas.microsoft.com/office/powerpoint/2010/main" xmlns="" val="540770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wdr2011.worldbank.org/fulltext" TargetMode="External"/><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a:defRPr sz="2400">
                <a:solidFill>
                  <a:schemeClr val="tx1"/>
                </a:solidFill>
                <a:latin typeface="Arial" charset="0"/>
                <a:ea typeface="MS PGothic" pitchFamily="34" charset="-128"/>
              </a:defRPr>
            </a:lvl1pPr>
            <a:lvl2pPr marL="754243" indent="-290093">
              <a:defRPr sz="2400">
                <a:solidFill>
                  <a:schemeClr val="tx1"/>
                </a:solidFill>
                <a:latin typeface="Arial" charset="0"/>
                <a:ea typeface="MS PGothic" pitchFamily="34" charset="-128"/>
              </a:defRPr>
            </a:lvl2pPr>
            <a:lvl3pPr marL="1160374" indent="-232075">
              <a:defRPr sz="2400">
                <a:solidFill>
                  <a:schemeClr val="tx1"/>
                </a:solidFill>
                <a:latin typeface="Arial" charset="0"/>
                <a:ea typeface="MS PGothic" pitchFamily="34" charset="-128"/>
              </a:defRPr>
            </a:lvl3pPr>
            <a:lvl4pPr marL="1624523" indent="-232075">
              <a:defRPr sz="2400">
                <a:solidFill>
                  <a:schemeClr val="tx1"/>
                </a:solidFill>
                <a:latin typeface="Arial" charset="0"/>
                <a:ea typeface="MS PGothic" pitchFamily="34" charset="-128"/>
              </a:defRPr>
            </a:lvl4pPr>
            <a:lvl5pPr marL="2088672" indent="-232075">
              <a:defRPr sz="2400">
                <a:solidFill>
                  <a:schemeClr val="tx1"/>
                </a:solidFill>
                <a:latin typeface="Arial" charset="0"/>
                <a:ea typeface="MS PGothic" pitchFamily="34" charset="-128"/>
              </a:defRPr>
            </a:lvl5pPr>
            <a:lvl6pPr marL="2552822" indent="-232075" eaLnBrk="0" fontAlgn="base" hangingPunct="0">
              <a:spcBef>
                <a:spcPct val="0"/>
              </a:spcBef>
              <a:spcAft>
                <a:spcPct val="0"/>
              </a:spcAft>
              <a:defRPr sz="2400">
                <a:solidFill>
                  <a:schemeClr val="tx1"/>
                </a:solidFill>
                <a:latin typeface="Arial" charset="0"/>
                <a:ea typeface="MS PGothic" pitchFamily="34" charset="-128"/>
              </a:defRPr>
            </a:lvl6pPr>
            <a:lvl7pPr marL="3016971" indent="-232075" eaLnBrk="0" fontAlgn="base" hangingPunct="0">
              <a:spcBef>
                <a:spcPct val="0"/>
              </a:spcBef>
              <a:spcAft>
                <a:spcPct val="0"/>
              </a:spcAft>
              <a:defRPr sz="2400">
                <a:solidFill>
                  <a:schemeClr val="tx1"/>
                </a:solidFill>
                <a:latin typeface="Arial" charset="0"/>
                <a:ea typeface="MS PGothic" pitchFamily="34" charset="-128"/>
              </a:defRPr>
            </a:lvl7pPr>
            <a:lvl8pPr marL="3481121" indent="-232075" eaLnBrk="0" fontAlgn="base" hangingPunct="0">
              <a:spcBef>
                <a:spcPct val="0"/>
              </a:spcBef>
              <a:spcAft>
                <a:spcPct val="0"/>
              </a:spcAft>
              <a:defRPr sz="2400">
                <a:solidFill>
                  <a:schemeClr val="tx1"/>
                </a:solidFill>
                <a:latin typeface="Arial" charset="0"/>
                <a:ea typeface="MS PGothic" pitchFamily="34" charset="-128"/>
              </a:defRPr>
            </a:lvl8pPr>
            <a:lvl9pPr marL="3945270" indent="-232075" eaLnBrk="0" fontAlgn="base" hangingPunct="0">
              <a:spcBef>
                <a:spcPct val="0"/>
              </a:spcBef>
              <a:spcAft>
                <a:spcPct val="0"/>
              </a:spcAft>
              <a:defRPr sz="2400">
                <a:solidFill>
                  <a:schemeClr val="tx1"/>
                </a:solidFill>
                <a:latin typeface="Arial" charset="0"/>
                <a:ea typeface="MS PGothic" pitchFamily="34" charset="-128"/>
              </a:defRPr>
            </a:lvl9pPr>
          </a:lstStyle>
          <a:p>
            <a:fld id="{30CDF23D-3415-41EE-AC2A-EBC9CA9C62B4}" type="slidenum">
              <a:rPr lang="en-US" sz="1200"/>
              <a:pPr/>
              <a:t>1</a:t>
            </a:fld>
            <a:endParaRPr lang="en-US" sz="1200"/>
          </a:p>
        </p:txBody>
      </p:sp>
      <p:sp>
        <p:nvSpPr>
          <p:cNvPr id="22531" name="Rectangle 2"/>
          <p:cNvSpPr>
            <a:spLocks noGrp="1" noRot="1" noChangeAspect="1" noChangeArrowheads="1" noTextEdit="1"/>
          </p:cNvSpPr>
          <p:nvPr>
            <p:ph type="sldImg"/>
          </p:nvPr>
        </p:nvSpPr>
        <p:spPr>
          <a:ln/>
        </p:spPr>
      </p:sp>
      <p:sp>
        <p:nvSpPr>
          <p:cNvPr id="225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th-TH"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Image Placeholder 1"/>
          <p:cNvSpPr>
            <a:spLocks noGrp="1" noRot="1" noChangeAspect="1" noTextEdit="1"/>
          </p:cNvSpPr>
          <p:nvPr>
            <p:ph type="sldImg"/>
          </p:nvPr>
        </p:nvSpPr>
        <p:spPr>
          <a:ln/>
        </p:spPr>
      </p:sp>
      <p:sp>
        <p:nvSpPr>
          <p:cNvPr id="21507" name="Notes Placeholder 2"/>
          <p:cNvSpPr>
            <a:spLocks noGrp="1"/>
          </p:cNvSpPr>
          <p:nvPr>
            <p:ph type="body" idx="1"/>
          </p:nvPr>
        </p:nvSpPr>
        <p:spPr>
          <a:noFill/>
          <a:ln/>
        </p:spPr>
        <p:txBody>
          <a:bodyPr/>
          <a:lstStyle/>
          <a:p>
            <a:r>
              <a:rPr lang="en-US" sz="800" dirty="0">
                <a:ea typeface="ＭＳ Ｐゴシック" pitchFamily="34" charset="-128"/>
              </a:rPr>
              <a:t>EAP </a:t>
            </a:r>
            <a:r>
              <a:rPr lang="en-US" sz="800" dirty="0" err="1">
                <a:ea typeface="ＭＳ Ｐゴシック" pitchFamily="34" charset="-128"/>
              </a:rPr>
              <a:t>Econs</a:t>
            </a:r>
            <a:r>
              <a:rPr lang="en-US" sz="800" dirty="0">
                <a:ea typeface="ＭＳ Ｐゴシック" pitchFamily="34" charset="-128"/>
              </a:rPr>
              <a:t> doing well, but inequality increasing.</a:t>
            </a:r>
          </a:p>
          <a:p>
            <a:r>
              <a:rPr lang="en-US" sz="800" dirty="0" err="1">
                <a:ea typeface="ＭＳ Ｐゴシック" pitchFamily="34" charset="-128"/>
              </a:rPr>
              <a:t>Gini</a:t>
            </a:r>
            <a:r>
              <a:rPr lang="en-US" sz="800" dirty="0">
                <a:ea typeface="ＭＳ Ｐゴシック" pitchFamily="34" charset="-128"/>
              </a:rPr>
              <a:t> mostly going up.</a:t>
            </a:r>
          </a:p>
          <a:p>
            <a:r>
              <a:rPr lang="en-US" sz="800" dirty="0">
                <a:ea typeface="ＭＳ Ｐゴシック" pitchFamily="34" charset="-128"/>
              </a:rPr>
              <a:t>Trend unlikely to change soon.</a:t>
            </a:r>
          </a:p>
          <a:p>
            <a:r>
              <a:rPr lang="en-US" sz="800" dirty="0">
                <a:ea typeface="ＭＳ Ｐゴシック" pitchFamily="34" charset="-128"/>
              </a:rPr>
              <a:t>So, where are the poor?</a:t>
            </a:r>
          </a:p>
          <a:p>
            <a:endParaRPr lang="en-US" sz="800" dirty="0">
              <a:ea typeface="ＭＳ Ｐゴシック" pitchFamily="34" charset="-128"/>
            </a:endParaRPr>
          </a:p>
          <a:p>
            <a:r>
              <a:rPr lang="en-US" sz="800" dirty="0">
                <a:ea typeface="ＭＳ Ｐゴシック" pitchFamily="34" charset="-128"/>
              </a:rPr>
              <a:t>Source: ADB, 2010b - except Thailand (TDRI, 2007).</a:t>
            </a:r>
          </a:p>
          <a:p>
            <a:r>
              <a:rPr lang="en-US" sz="800" dirty="0">
                <a:ea typeface="ＭＳ Ｐゴシック" pitchFamily="34" charset="-128"/>
              </a:rPr>
              <a:t>Note: Years of computation:  Cambodia (1994–2007); People’s Republic of China (1993–2004); Indonesia (1993–2002); Republic of Korea (1993–2004); Lao PDR (1992–2002); Malaysia (1993–2004); Philippines (1994–2006);  Thailand (1990–2007); and Viet Nam (1993–2004).</a:t>
            </a:r>
          </a:p>
          <a:p>
            <a:endParaRPr lang="en-US" dirty="0" smtClean="0">
              <a:ea typeface="ＭＳ Ｐゴシック" pitchFamily="34" charset="-128"/>
            </a:endParaRPr>
          </a:p>
        </p:txBody>
      </p:sp>
      <p:sp>
        <p:nvSpPr>
          <p:cNvPr id="19460" name="Slide Number Placeholder 3"/>
          <p:cNvSpPr>
            <a:spLocks noGrp="1"/>
          </p:cNvSpPr>
          <p:nvPr>
            <p:ph type="sldNum" sz="quarter" idx="5"/>
          </p:nvPr>
        </p:nvSpPr>
        <p:spPr/>
        <p:txBody>
          <a:bodyPr/>
          <a:lstStyle/>
          <a:p>
            <a:pPr>
              <a:defRPr/>
            </a:pPr>
            <a:fld id="{6C329E38-BCFD-4676-A75F-5248B6257C31}" type="slidenum">
              <a:rPr lang="en-US" smtClean="0">
                <a:solidFill>
                  <a:prstClr val="black"/>
                </a:solidFill>
                <a:ea typeface="ＭＳ Ｐゴシック" pitchFamily="34" charset="-128"/>
              </a:rPr>
              <a:pPr>
                <a:defRPr/>
              </a:pPr>
              <a:t>2</a:t>
            </a:fld>
            <a:endParaRPr lang="en-US" smtClean="0">
              <a:solidFill>
                <a:prstClr val="black"/>
              </a:solidFill>
              <a:ea typeface="ＭＳ Ｐゴシック" pitchFamily="34" charset="-128"/>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7C1610-E05B-4932-A38B-DCE9A4623B53}" type="slidenum">
              <a:rPr lang="en-US" smtClean="0"/>
              <a:pPr/>
              <a:t>4</a:t>
            </a:fld>
            <a:endParaRPr lang="en-US"/>
          </a:p>
        </p:txBody>
      </p:sp>
    </p:spTree>
    <p:extLst>
      <p:ext uri="{BB962C8B-B14F-4D97-AF65-F5344CB8AC3E}">
        <p14:creationId xmlns:p14="http://schemas.microsoft.com/office/powerpoint/2010/main" xmlns="" val="34934016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17C1610-E05B-4932-A38B-DCE9A4623B53}" type="slidenum">
              <a:rPr lang="en-US" smtClean="0"/>
              <a:pPr/>
              <a:t>6</a:t>
            </a:fld>
            <a:endParaRPr lang="en-US"/>
          </a:p>
        </p:txBody>
      </p:sp>
    </p:spTree>
    <p:extLst>
      <p:ext uri="{BB962C8B-B14F-4D97-AF65-F5344CB8AC3E}">
        <p14:creationId xmlns:p14="http://schemas.microsoft.com/office/powerpoint/2010/main" xmlns="" val="10924453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Size of bubble: Number of deaths in 2010</a:t>
            </a:r>
          </a:p>
          <a:p>
            <a:r>
              <a:rPr lang="en-US" dirty="0" smtClean="0"/>
              <a:t>All countries at or below 180 per 1000</a:t>
            </a:r>
          </a:p>
          <a:p>
            <a:r>
              <a:rPr lang="en-US" dirty="0" smtClean="0"/>
              <a:t>Countries with high burden of deaths have relatively higher</a:t>
            </a:r>
            <a:r>
              <a:rPr lang="en-US" baseline="0" dirty="0" smtClean="0"/>
              <a:t> mortality</a:t>
            </a:r>
            <a:endParaRPr lang="en-GB" dirty="0"/>
          </a:p>
        </p:txBody>
      </p:sp>
      <p:sp>
        <p:nvSpPr>
          <p:cNvPr id="4" name="Slide Number Placeholder 3"/>
          <p:cNvSpPr>
            <a:spLocks noGrp="1"/>
          </p:cNvSpPr>
          <p:nvPr>
            <p:ph type="sldNum" sz="quarter" idx="10"/>
          </p:nvPr>
        </p:nvSpPr>
        <p:spPr/>
        <p:txBody>
          <a:bodyPr/>
          <a:lstStyle/>
          <a:p>
            <a:fld id="{BBF0612D-CD84-43CE-8169-492232A07ED5}" type="slidenum">
              <a:rPr lang="en-US" smtClean="0">
                <a:solidFill>
                  <a:prstClr val="black"/>
                </a:solidFill>
              </a:rPr>
              <a:pPr/>
              <a:t>12</a:t>
            </a:fld>
            <a:endParaRPr lang="en-US">
              <a:solidFill>
                <a:prstClr val="black"/>
              </a:solidFill>
            </a:endParaRPr>
          </a:p>
        </p:txBody>
      </p:sp>
    </p:spTree>
    <p:extLst>
      <p:ext uri="{BB962C8B-B14F-4D97-AF65-F5344CB8AC3E}">
        <p14:creationId xmlns:p14="http://schemas.microsoft.com/office/powerpoint/2010/main" xmlns="" val="356708947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defTabSz="946027" eaLnBrk="0" hangingPunct="0">
              <a:defRPr>
                <a:solidFill>
                  <a:schemeClr val="tx1"/>
                </a:solidFill>
                <a:latin typeface="Arial" charset="0"/>
              </a:defRPr>
            </a:lvl1pPr>
            <a:lvl2pPr marL="754243" indent="-290093" defTabSz="946027" eaLnBrk="0" hangingPunct="0">
              <a:defRPr>
                <a:solidFill>
                  <a:schemeClr val="tx1"/>
                </a:solidFill>
                <a:latin typeface="Arial" charset="0"/>
              </a:defRPr>
            </a:lvl2pPr>
            <a:lvl3pPr marL="1160374" indent="-232075" defTabSz="946027" eaLnBrk="0" hangingPunct="0">
              <a:defRPr>
                <a:solidFill>
                  <a:schemeClr val="tx1"/>
                </a:solidFill>
                <a:latin typeface="Arial" charset="0"/>
              </a:defRPr>
            </a:lvl3pPr>
            <a:lvl4pPr marL="1624523" indent="-232075" defTabSz="946027" eaLnBrk="0" hangingPunct="0">
              <a:defRPr>
                <a:solidFill>
                  <a:schemeClr val="tx1"/>
                </a:solidFill>
                <a:latin typeface="Arial" charset="0"/>
              </a:defRPr>
            </a:lvl4pPr>
            <a:lvl5pPr marL="2088672" indent="-232075" defTabSz="946027" eaLnBrk="0" hangingPunct="0">
              <a:defRPr>
                <a:solidFill>
                  <a:schemeClr val="tx1"/>
                </a:solidFill>
                <a:latin typeface="Arial" charset="0"/>
              </a:defRPr>
            </a:lvl5pPr>
            <a:lvl6pPr marL="2552822" indent="-232075" defTabSz="946027" eaLnBrk="0" fontAlgn="base" hangingPunct="0">
              <a:spcBef>
                <a:spcPct val="0"/>
              </a:spcBef>
              <a:spcAft>
                <a:spcPct val="0"/>
              </a:spcAft>
              <a:defRPr>
                <a:solidFill>
                  <a:schemeClr val="tx1"/>
                </a:solidFill>
                <a:latin typeface="Arial" charset="0"/>
              </a:defRPr>
            </a:lvl6pPr>
            <a:lvl7pPr marL="3016971" indent="-232075" defTabSz="946027" eaLnBrk="0" fontAlgn="base" hangingPunct="0">
              <a:spcBef>
                <a:spcPct val="0"/>
              </a:spcBef>
              <a:spcAft>
                <a:spcPct val="0"/>
              </a:spcAft>
              <a:defRPr>
                <a:solidFill>
                  <a:schemeClr val="tx1"/>
                </a:solidFill>
                <a:latin typeface="Arial" charset="0"/>
              </a:defRPr>
            </a:lvl7pPr>
            <a:lvl8pPr marL="3481121" indent="-232075" defTabSz="946027" eaLnBrk="0" fontAlgn="base" hangingPunct="0">
              <a:spcBef>
                <a:spcPct val="0"/>
              </a:spcBef>
              <a:spcAft>
                <a:spcPct val="0"/>
              </a:spcAft>
              <a:defRPr>
                <a:solidFill>
                  <a:schemeClr val="tx1"/>
                </a:solidFill>
                <a:latin typeface="Arial" charset="0"/>
              </a:defRPr>
            </a:lvl8pPr>
            <a:lvl9pPr marL="3945270" indent="-232075" defTabSz="946027" eaLnBrk="0" fontAlgn="base" hangingPunct="0">
              <a:spcBef>
                <a:spcPct val="0"/>
              </a:spcBef>
              <a:spcAft>
                <a:spcPct val="0"/>
              </a:spcAft>
              <a:defRPr>
                <a:solidFill>
                  <a:schemeClr val="tx1"/>
                </a:solidFill>
                <a:latin typeface="Arial" charset="0"/>
              </a:defRPr>
            </a:lvl9pPr>
          </a:lstStyle>
          <a:p>
            <a:pPr eaLnBrk="1" hangingPunct="1"/>
            <a:fld id="{8F87FD51-3EBF-4F0D-8547-8EFF64191F9D}" type="slidenum">
              <a:rPr lang="en-GB" smtClean="0">
                <a:solidFill>
                  <a:prstClr val="black"/>
                </a:solidFill>
              </a:rPr>
              <a:pPr eaLnBrk="1" hangingPunct="1"/>
              <a:t>13</a:t>
            </a:fld>
            <a:endParaRPr lang="en-GB" smtClean="0">
              <a:solidFill>
                <a:prstClr val="black"/>
              </a:solidFill>
            </a:endParaRPr>
          </a:p>
        </p:txBody>
      </p:sp>
      <p:sp>
        <p:nvSpPr>
          <p:cNvPr id="4099" name="Rectangle 2"/>
          <p:cNvSpPr>
            <a:spLocks noGrp="1" noRot="1" noChangeAspect="1" noChangeArrowheads="1" noTextEdit="1"/>
          </p:cNvSpPr>
          <p:nvPr>
            <p:ph type="sldImg"/>
          </p:nvPr>
        </p:nvSpPr>
        <p:spPr>
          <a:ln/>
        </p:spPr>
      </p:sp>
      <p:sp>
        <p:nvSpPr>
          <p:cNvPr id="4100" name="Rectangle 3"/>
          <p:cNvSpPr>
            <a:spLocks noGrp="1" noChangeArrowheads="1"/>
          </p:cNvSpPr>
          <p:nvPr>
            <p:ph type="body" idx="1"/>
          </p:nvPr>
        </p:nvSpPr>
        <p:spPr>
          <a:xfrm>
            <a:off x="701675" y="4367264"/>
            <a:ext cx="5607050" cy="4157495"/>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89385" tIns="44692" rIns="89385" bIns="44692"/>
          <a:lstStyle/>
          <a:p>
            <a:r>
              <a:rPr lang="en-US" smtClean="0"/>
              <a:t>No low-income fragile or conflict-affected state has yet achieved a single Millennium Development Goal.</a:t>
            </a:r>
            <a:endParaRPr lang="en-US" sz="1400">
              <a:hlinkClick r:id="rId3"/>
            </a:endParaRPr>
          </a:p>
          <a:p>
            <a:endParaRPr lang="en-US" smtClean="0"/>
          </a:p>
          <a:p>
            <a:r>
              <a:rPr lang="en-US" smtClean="0"/>
              <a:t>More than 1.5 billion people live in countries affected by fragility, violence, or conflict. The World Bank’s recent analysis (</a:t>
            </a:r>
            <a:r>
              <a:rPr lang="en-GB" smtClean="0"/>
              <a:t>The World Development Report 2011: Conflict, Security, and Development </a:t>
            </a:r>
            <a:r>
              <a:rPr lang="en-GB" u="sng" smtClean="0">
                <a:hlinkClick r:id="rId3"/>
              </a:rPr>
              <a:t>http://wdr2011.worldbank.org/fulltext</a:t>
            </a:r>
            <a:r>
              <a:rPr lang="en-US" smtClean="0"/>
              <a:t>  shows that while countries currently affected by or recovering from  violence and fragility account for 47% of the  total population of developing countries (excluding Brazil, China, India, and Russian Federation) but they account for:</a:t>
            </a:r>
          </a:p>
          <a:p>
            <a:endParaRPr lang="en-US" smtClean="0"/>
          </a:p>
          <a:p>
            <a:r>
              <a:rPr lang="en-US" smtClean="0"/>
              <a:t>64% of unattended births, 71% of child (under 5) deaths, 60% of undernourished, 65% of people without access to safe water, and 54% of people without access to improved sanitation</a:t>
            </a:r>
          </a:p>
          <a:p>
            <a:endParaRPr lang="en-US" smtClean="0"/>
          </a:p>
          <a:p>
            <a:r>
              <a:rPr lang="en-US" sz="1400"/>
              <a:t>The World Bank defines a f</a:t>
            </a:r>
            <a:r>
              <a:rPr lang="en-US" sz="1400">
                <a:solidFill>
                  <a:srgbClr val="FF0000"/>
                </a:solidFill>
              </a:rPr>
              <a:t>ragile situation </a:t>
            </a:r>
            <a:r>
              <a:rPr lang="en-US" sz="1400"/>
              <a:t>as having either: a) a composite World Bank, African Development Bank and Asian Development Bank Country Policy and Institutional Assessment rating of 3.2 or less; or b) the presence of a United Nations and/or regional peace-keeping or peace-building mission (e.g. African Union, European Union, NATO), with the exclusion of border monitoring operations, during the past three years.</a:t>
            </a:r>
            <a:endParaRPr lang="nl-NL" sz="14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i="1" dirty="0"/>
              <a:t>Enabling environment </a:t>
            </a:r>
            <a:endParaRPr lang="en-US" dirty="0"/>
          </a:p>
          <a:p>
            <a:pPr lvl="0"/>
            <a:r>
              <a:rPr lang="en-US" i="1" dirty="0"/>
              <a:t>Social Norms:</a:t>
            </a:r>
            <a:r>
              <a:rPr lang="en-US" dirty="0"/>
              <a:t> This sub-category refers to social rules of </a:t>
            </a:r>
            <a:r>
              <a:rPr lang="en-US" dirty="0" err="1"/>
              <a:t>behaviours</a:t>
            </a:r>
            <a:r>
              <a:rPr lang="en-US" dirty="0"/>
              <a:t> that are widely followed within a society. While these vary according to contexts, it will be essential to identify social norms that result in discrimination or exclusion and that may be common across different contexts. Addressing these social norms is critical to realizing children’s rights, changing behavior and practices that constrain the fulfillment of rights, or creating demand for services. </a:t>
            </a:r>
          </a:p>
          <a:p>
            <a:pPr lvl="0"/>
            <a:r>
              <a:rPr lang="en-US" i="1" dirty="0" smtClean="0"/>
              <a:t>Legislation/Policy</a:t>
            </a:r>
            <a:r>
              <a:rPr lang="en-US" i="1" dirty="0"/>
              <a:t>:</a:t>
            </a:r>
            <a:r>
              <a:rPr lang="en-US" dirty="0"/>
              <a:t> This refers to the existence and implementation of laws and policies at different levels of society. In each country, we must focus our monitoring on the legal and policy issues that promote or deter our objectives. In some cases, national legislation may be a critical factor; in others, the subnational policy framework may represent a crucial bottleneck.</a:t>
            </a:r>
          </a:p>
          <a:p>
            <a:pPr lvl="0"/>
            <a:r>
              <a:rPr lang="en-US" i="1" dirty="0"/>
              <a:t>Budget/Expenditures:</a:t>
            </a:r>
            <a:r>
              <a:rPr lang="en-US" dirty="0"/>
              <a:t> The efficient and equitable allocation and utilization of resources is a common constraint to effective coverage. The precise nature of this constraint will vary by context. The bottleneck to be monitored may be the allocation of resources to a specific sector of the system, or the allocation for particular groups (deprived communities), or the actual levels of expenditure.</a:t>
            </a:r>
          </a:p>
          <a:p>
            <a:pPr lvl="0"/>
            <a:r>
              <a:rPr lang="en-US" i="1" dirty="0"/>
              <a:t>Governance/Partnerships:</a:t>
            </a:r>
            <a:r>
              <a:rPr lang="en-US" dirty="0"/>
              <a:t> While the term “governance” has broad and varied connotations, we are focusing on the bottlenecks that obstruct accountability and transparency, as well the impediments to coordination and partnership.</a:t>
            </a:r>
          </a:p>
          <a:p>
            <a:r>
              <a:rPr lang="en-US" dirty="0"/>
              <a:t> </a:t>
            </a:r>
          </a:p>
          <a:p>
            <a:r>
              <a:rPr lang="en-US" b="1" i="1" dirty="0"/>
              <a:t>Supply: </a:t>
            </a:r>
            <a:endParaRPr lang="en-US" dirty="0"/>
          </a:p>
          <a:p>
            <a:pPr lvl="0"/>
            <a:r>
              <a:rPr lang="en-US" i="1" dirty="0"/>
              <a:t>Availability of essential commodities/inputs</a:t>
            </a:r>
            <a:r>
              <a:rPr lang="en-US" dirty="0"/>
              <a:t>: Most services, facilities and practices require a certain amount of essential commodities or inputs to function.</a:t>
            </a:r>
          </a:p>
          <a:p>
            <a:pPr lvl="0"/>
            <a:r>
              <a:rPr lang="en-US" i="1" dirty="0"/>
              <a:t>Access to adequately staffed services, facilities and information</a:t>
            </a:r>
            <a:r>
              <a:rPr lang="en-US" b="1" i="1" dirty="0"/>
              <a:t>:</a:t>
            </a:r>
            <a:r>
              <a:rPr lang="en-US" dirty="0"/>
              <a:t> This refers to the target population’s physical access to the relevant services, facilities and information. Depending on the sector, the most critical determinant for access may relate to infrastructure, the presence of qualified personnel, the information channels, or a combination of these factors.</a:t>
            </a:r>
          </a:p>
          <a:p>
            <a:r>
              <a:rPr lang="en-US" dirty="0"/>
              <a:t> </a:t>
            </a:r>
          </a:p>
          <a:p>
            <a:r>
              <a:rPr lang="en-US" b="1" i="1" dirty="0"/>
              <a:t>Demand: </a:t>
            </a:r>
            <a:endParaRPr lang="en-US" dirty="0"/>
          </a:p>
          <a:p>
            <a:pPr lvl="0"/>
            <a:r>
              <a:rPr lang="en-US" i="1" dirty="0"/>
              <a:t>Financial access:</a:t>
            </a:r>
            <a:r>
              <a:rPr lang="en-US" dirty="0"/>
              <a:t> Financial barriers often prevent deprived groups from utilizing available services or adopting certain practices. These barriers can be direct (e.g. user fees, purchase of required inputs by households) or indirect (cost of transportation, time, etc.). </a:t>
            </a:r>
          </a:p>
          <a:p>
            <a:pPr lvl="0"/>
            <a:r>
              <a:rPr lang="en-US" i="1" dirty="0"/>
              <a:t>Social and cultural practices and associated beliefs:</a:t>
            </a:r>
            <a:r>
              <a:rPr lang="en-US" dirty="0"/>
              <a:t> Social and cultural barriers may prevent deprived groups from using services or adopting practices. These factors include social practices that reflect social roles and responsibilities (e.g. children with disabilities are a source of shame and should be hidden) and individual or collective beliefs about cause and effect that support customary practices (e.g. the colostrum will harm the newborn).  These factors may affect service access and provision (e.g. language, attitudes of providers regarding different ethnic groups).  </a:t>
            </a:r>
          </a:p>
          <a:p>
            <a:pPr lvl="0"/>
            <a:r>
              <a:rPr lang="en-US" i="1" dirty="0" smtClean="0"/>
              <a:t>Continuity </a:t>
            </a:r>
            <a:r>
              <a:rPr lang="en-US" i="1" dirty="0"/>
              <a:t>of use:</a:t>
            </a:r>
            <a:r>
              <a:rPr lang="en-US" dirty="0"/>
              <a:t> The effectiveness of a service, practice, or other intervention generally depends on the continuity of use over the medium to long term. While many target groups may start using a specific service or facility or adopting a desired behavior, it is often the case that participants drop out after a period or do not complete all the required aspects or steps.</a:t>
            </a:r>
          </a:p>
          <a:p>
            <a:r>
              <a:rPr lang="en-US" dirty="0"/>
              <a:t>Note that while some financial and socio-cultural barriers can be measured directly, others are measured indirectly by measuring the actual utilization of the service or the adoption of the practice.</a:t>
            </a:r>
          </a:p>
          <a:p>
            <a:r>
              <a:rPr lang="en-US" dirty="0"/>
              <a:t> </a:t>
            </a:r>
            <a:r>
              <a:rPr lang="en-US" b="1" i="1" dirty="0"/>
              <a:t>Quality:</a:t>
            </a:r>
            <a:r>
              <a:rPr lang="en-US" dirty="0"/>
              <a:t> </a:t>
            </a:r>
          </a:p>
          <a:p>
            <a:pPr lvl="0"/>
            <a:r>
              <a:rPr lang="en-US" dirty="0"/>
              <a:t>No sub-components.</a:t>
            </a:r>
          </a:p>
          <a:p>
            <a:pPr lvl="0"/>
            <a:r>
              <a:rPr lang="en-US" dirty="0"/>
              <a:t>While quality is subject to interpretation across contexts, for our purposes, “quality” implies adherence to the minimum required standards, as defined by national or international norms.</a:t>
            </a:r>
          </a:p>
          <a:p>
            <a:endParaRPr lang="en-US" dirty="0"/>
          </a:p>
          <a:p>
            <a:endParaRPr lang="en-US" dirty="0"/>
          </a:p>
        </p:txBody>
      </p:sp>
      <p:sp>
        <p:nvSpPr>
          <p:cNvPr id="4" name="Slide Number Placeholder 3"/>
          <p:cNvSpPr>
            <a:spLocks noGrp="1"/>
          </p:cNvSpPr>
          <p:nvPr>
            <p:ph type="sldNum" sz="quarter" idx="10"/>
          </p:nvPr>
        </p:nvSpPr>
        <p:spPr/>
        <p:txBody>
          <a:bodyPr/>
          <a:lstStyle/>
          <a:p>
            <a:fld id="{796E9BE7-7BC0-4BF3-B4F0-CC483677A878}" type="slidenum">
              <a:rPr lang="en-US" smtClean="0"/>
              <a:pPr/>
              <a:t>17</a:t>
            </a:fld>
            <a:endParaRPr lang="en-US" dirty="0"/>
          </a:p>
        </p:txBody>
      </p:sp>
    </p:spTree>
    <p:extLst>
      <p:ext uri="{BB962C8B-B14F-4D97-AF65-F5344CB8AC3E}">
        <p14:creationId xmlns:p14="http://schemas.microsoft.com/office/powerpoint/2010/main" xmlns="" val="16231631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11422851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4099523449"/>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683867106"/>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6" name="Rectangle 6"/>
          <p:cNvSpPr>
            <a:spLocks noGrp="1" noChangeArrowheads="1"/>
          </p:cNvSpPr>
          <p:nvPr>
            <p:ph type="sldNum" sz="quarter" idx="12"/>
          </p:nvPr>
        </p:nvSpPr>
        <p:spPr>
          <a:ln/>
        </p:spPr>
        <p:txBody>
          <a:bodyPr/>
          <a:lstStyle>
            <a:lvl1pPr>
              <a:defRPr/>
            </a:lvl1pPr>
          </a:lstStyle>
          <a:p>
            <a:pPr>
              <a:defRPr/>
            </a:pPr>
            <a:fld id="{9D7BD3A8-CD94-43AB-8E32-2DF7205EB08A}"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9622520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6" name="Rectangle 6"/>
          <p:cNvSpPr>
            <a:spLocks noGrp="1" noChangeArrowheads="1"/>
          </p:cNvSpPr>
          <p:nvPr>
            <p:ph type="sldNum" sz="quarter" idx="12"/>
          </p:nvPr>
        </p:nvSpPr>
        <p:spPr>
          <a:ln/>
        </p:spPr>
        <p:txBody>
          <a:bodyPr/>
          <a:lstStyle>
            <a:lvl1pPr>
              <a:defRPr/>
            </a:lvl1pPr>
          </a:lstStyle>
          <a:p>
            <a:pPr>
              <a:defRPr/>
            </a:pPr>
            <a:fld id="{F36520D7-E1A8-4736-B26E-BC25FEFC4C32}"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25457025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6" name="Rectangle 6"/>
          <p:cNvSpPr>
            <a:spLocks noGrp="1" noChangeArrowheads="1"/>
          </p:cNvSpPr>
          <p:nvPr>
            <p:ph type="sldNum" sz="quarter" idx="12"/>
          </p:nvPr>
        </p:nvSpPr>
        <p:spPr>
          <a:ln/>
        </p:spPr>
        <p:txBody>
          <a:bodyPr/>
          <a:lstStyle>
            <a:lvl1pPr>
              <a:defRPr/>
            </a:lvl1pPr>
          </a:lstStyle>
          <a:p>
            <a:pPr>
              <a:defRPr/>
            </a:pPr>
            <a:fld id="{30CEA136-1D33-44B8-9809-6CC2E087E40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83751545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905000"/>
            <a:ext cx="37338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724400" y="1905000"/>
            <a:ext cx="37338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7" name="Rectangle 6"/>
          <p:cNvSpPr>
            <a:spLocks noGrp="1" noChangeArrowheads="1"/>
          </p:cNvSpPr>
          <p:nvPr>
            <p:ph type="sldNum" sz="quarter" idx="12"/>
          </p:nvPr>
        </p:nvSpPr>
        <p:spPr>
          <a:ln/>
        </p:spPr>
        <p:txBody>
          <a:bodyPr/>
          <a:lstStyle>
            <a:lvl1pPr>
              <a:defRPr/>
            </a:lvl1pPr>
          </a:lstStyle>
          <a:p>
            <a:pPr>
              <a:defRPr/>
            </a:pPr>
            <a:fld id="{C6CB5392-8973-4B31-9843-D9EAE7D51AFE}"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32149459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8"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9" name="Rectangle 6"/>
          <p:cNvSpPr>
            <a:spLocks noGrp="1" noChangeArrowheads="1"/>
          </p:cNvSpPr>
          <p:nvPr>
            <p:ph type="sldNum" sz="quarter" idx="12"/>
          </p:nvPr>
        </p:nvSpPr>
        <p:spPr>
          <a:ln/>
        </p:spPr>
        <p:txBody>
          <a:bodyPr/>
          <a:lstStyle>
            <a:lvl1pPr>
              <a:defRPr/>
            </a:lvl1pPr>
          </a:lstStyle>
          <a:p>
            <a:pPr>
              <a:defRPr/>
            </a:pPr>
            <a:fld id="{C738CB42-E3DC-48B9-BABE-D5F61DB627A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22542424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4"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5" name="Rectangle 6"/>
          <p:cNvSpPr>
            <a:spLocks noGrp="1" noChangeArrowheads="1"/>
          </p:cNvSpPr>
          <p:nvPr>
            <p:ph type="sldNum" sz="quarter" idx="12"/>
          </p:nvPr>
        </p:nvSpPr>
        <p:spPr>
          <a:ln/>
        </p:spPr>
        <p:txBody>
          <a:bodyPr/>
          <a:lstStyle>
            <a:lvl1pPr>
              <a:defRPr/>
            </a:lvl1pPr>
          </a:lstStyle>
          <a:p>
            <a:pPr>
              <a:defRPr/>
            </a:pPr>
            <a:fld id="{2031B750-7D98-4D2B-854D-E569B7B1CAC9}"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513660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3"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4" name="Rectangle 6"/>
          <p:cNvSpPr>
            <a:spLocks noGrp="1" noChangeArrowheads="1"/>
          </p:cNvSpPr>
          <p:nvPr>
            <p:ph type="sldNum" sz="quarter" idx="12"/>
          </p:nvPr>
        </p:nvSpPr>
        <p:spPr>
          <a:ln/>
        </p:spPr>
        <p:txBody>
          <a:bodyPr/>
          <a:lstStyle>
            <a:lvl1pPr>
              <a:defRPr/>
            </a:lvl1pPr>
          </a:lstStyle>
          <a:p>
            <a:pPr>
              <a:defRPr/>
            </a:pPr>
            <a:fld id="{321872FB-F308-4ABC-BF73-0C90056AA715}"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30787840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7" name="Rectangle 6"/>
          <p:cNvSpPr>
            <a:spLocks noGrp="1" noChangeArrowheads="1"/>
          </p:cNvSpPr>
          <p:nvPr>
            <p:ph type="sldNum" sz="quarter" idx="12"/>
          </p:nvPr>
        </p:nvSpPr>
        <p:spPr>
          <a:ln/>
        </p:spPr>
        <p:txBody>
          <a:bodyPr/>
          <a:lstStyle>
            <a:lvl1pPr>
              <a:defRPr/>
            </a:lvl1pPr>
          </a:lstStyle>
          <a:p>
            <a:pPr>
              <a:defRPr/>
            </a:pPr>
            <a:fld id="{8CB4790A-6145-4136-9729-C891EB59E056}"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14400495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320247429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6"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7" name="Rectangle 6"/>
          <p:cNvSpPr>
            <a:spLocks noGrp="1" noChangeArrowheads="1"/>
          </p:cNvSpPr>
          <p:nvPr>
            <p:ph type="sldNum" sz="quarter" idx="12"/>
          </p:nvPr>
        </p:nvSpPr>
        <p:spPr>
          <a:ln/>
        </p:spPr>
        <p:txBody>
          <a:bodyPr/>
          <a:lstStyle>
            <a:lvl1pPr>
              <a:defRPr/>
            </a:lvl1pPr>
          </a:lstStyle>
          <a:p>
            <a:pPr>
              <a:defRPr/>
            </a:pPr>
            <a:fld id="{2F7A5EAA-D831-4E93-8B63-0E23FFD2442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7725229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6" name="Rectangle 6"/>
          <p:cNvSpPr>
            <a:spLocks noGrp="1" noChangeArrowheads="1"/>
          </p:cNvSpPr>
          <p:nvPr>
            <p:ph type="sldNum" sz="quarter" idx="12"/>
          </p:nvPr>
        </p:nvSpPr>
        <p:spPr>
          <a:ln/>
        </p:spPr>
        <p:txBody>
          <a:bodyPr/>
          <a:lstStyle>
            <a:lvl1pPr>
              <a:defRPr/>
            </a:lvl1pPr>
          </a:lstStyle>
          <a:p>
            <a:pPr>
              <a:defRPr/>
            </a:pPr>
            <a:fld id="{2E694578-2208-45EF-8AE5-C4D0BA54D664}"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390428725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67500" y="381000"/>
            <a:ext cx="19431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81000"/>
            <a:ext cx="56769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solidFill>
                <a:srgbClr val="FFFFFF"/>
              </a:solidFill>
            </a:endParaRPr>
          </a:p>
        </p:txBody>
      </p:sp>
      <p:sp>
        <p:nvSpPr>
          <p:cNvPr id="5" name="Rectangle 5"/>
          <p:cNvSpPr>
            <a:spLocks noGrp="1" noChangeArrowheads="1"/>
          </p:cNvSpPr>
          <p:nvPr>
            <p:ph type="ftr" sz="quarter" idx="11"/>
          </p:nvPr>
        </p:nvSpPr>
        <p:spPr>
          <a:ln/>
        </p:spPr>
        <p:txBody>
          <a:bodyPr/>
          <a:lstStyle>
            <a:lvl1pPr>
              <a:defRPr/>
            </a:lvl1pPr>
          </a:lstStyle>
          <a:p>
            <a:pPr>
              <a:defRPr/>
            </a:pPr>
            <a:r>
              <a:rPr lang="en-US"/>
              <a:t>Type your title in this FOOTER area and in CAPS</a:t>
            </a:r>
          </a:p>
        </p:txBody>
      </p:sp>
      <p:sp>
        <p:nvSpPr>
          <p:cNvPr id="6" name="Rectangle 6"/>
          <p:cNvSpPr>
            <a:spLocks noGrp="1" noChangeArrowheads="1"/>
          </p:cNvSpPr>
          <p:nvPr>
            <p:ph type="sldNum" sz="quarter" idx="12"/>
          </p:nvPr>
        </p:nvSpPr>
        <p:spPr>
          <a:ln/>
        </p:spPr>
        <p:txBody>
          <a:bodyPr/>
          <a:lstStyle>
            <a:lvl1pPr>
              <a:defRPr/>
            </a:lvl1pPr>
          </a:lstStyle>
          <a:p>
            <a:pPr>
              <a:defRPr/>
            </a:pPr>
            <a:fld id="{0B309ED3-C25A-4327-AF50-4590E3825EED}" type="slidenum">
              <a:rPr lang="en-US">
                <a:solidFill>
                  <a:srgbClr val="000000"/>
                </a:solidFill>
              </a:rPr>
              <a:pPr>
                <a:defRPr/>
              </a:pPr>
              <a:t>‹#›</a:t>
            </a:fld>
            <a:endParaRPr lang="en-US">
              <a:solidFill>
                <a:srgbClr val="000000"/>
              </a:solidFill>
            </a:endParaRPr>
          </a:p>
        </p:txBody>
      </p:sp>
    </p:spTree>
    <p:extLst>
      <p:ext uri="{BB962C8B-B14F-4D97-AF65-F5344CB8AC3E}">
        <p14:creationId xmlns:p14="http://schemas.microsoft.com/office/powerpoint/2010/main" xmlns="" val="2382386986"/>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3433844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80610577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69613708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868252324"/>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611108842"/>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08031618"/>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3091577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pPr/>
              <a:t>5/10/2012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19462293"/>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07778025"/>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6382139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937484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78843560"/>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3319075242"/>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pPr/>
              <a:t>5/10/2012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923394266"/>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pPr/>
              <a:t>5/10/2012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2823666574"/>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pPr/>
              <a:t>5/10/2012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3236187674"/>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2655738586"/>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20924594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pPr/>
              <a:t>5/10/2012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45954683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005331970"/>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855642221"/>
      </p:ext>
    </p:extLst>
  </p:cSld>
  <p:clrMapOvr>
    <a:masterClrMapping/>
  </p:clrMapOvr>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156417623"/>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8" name="Footer Placeholder 7"/>
          <p:cNvSpPr>
            <a:spLocks noGrp="1"/>
          </p:cNvSpPr>
          <p:nvPr>
            <p:ph type="ftr" sz="quarter" idx="11"/>
          </p:nvPr>
        </p:nvSpPr>
        <p:spPr/>
        <p:txBody>
          <a:bodyPr/>
          <a:lstStyle/>
          <a:p>
            <a:endParaRPr lang="en-US">
              <a:solidFill>
                <a:prstClr val="black">
                  <a:tint val="75000"/>
                </a:prstClr>
              </a:solidFill>
            </a:endParaRPr>
          </a:p>
        </p:txBody>
      </p:sp>
      <p:sp>
        <p:nvSpPr>
          <p:cNvPr id="9" name="Slide Number Placeholder 8"/>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243440239"/>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4" name="Footer Placeholder 3"/>
          <p:cNvSpPr>
            <a:spLocks noGrp="1"/>
          </p:cNvSpPr>
          <p:nvPr>
            <p:ph type="ftr" sz="quarter" idx="11"/>
          </p:nvPr>
        </p:nvSpPr>
        <p:spPr/>
        <p:txBody>
          <a:bodyPr/>
          <a:lstStyle/>
          <a:p>
            <a:endParaRPr lang="en-US">
              <a:solidFill>
                <a:prstClr val="black">
                  <a:tint val="75000"/>
                </a:prstClr>
              </a:solidFill>
            </a:endParaRPr>
          </a:p>
        </p:txBody>
      </p:sp>
      <p:sp>
        <p:nvSpPr>
          <p:cNvPr id="5" name="Slide Number Placeholder 4"/>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264087383"/>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3" name="Footer Placeholder 2"/>
          <p:cNvSpPr>
            <a:spLocks noGrp="1"/>
          </p:cNvSpPr>
          <p:nvPr>
            <p:ph type="ftr" sz="quarter" idx="11"/>
          </p:nvPr>
        </p:nvSpPr>
        <p:spPr/>
        <p:txBody>
          <a:bodyPr/>
          <a:lstStyle/>
          <a:p>
            <a:endParaRPr lang="en-US">
              <a:solidFill>
                <a:prstClr val="black">
                  <a:tint val="75000"/>
                </a:prstClr>
              </a:solidFill>
            </a:endParaRPr>
          </a:p>
        </p:txBody>
      </p:sp>
      <p:sp>
        <p:nvSpPr>
          <p:cNvPr id="4" name="Slide Number Placeholder 3"/>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364732744"/>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482971473"/>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6" name="Footer Placeholder 5"/>
          <p:cNvSpPr>
            <a:spLocks noGrp="1"/>
          </p:cNvSpPr>
          <p:nvPr>
            <p:ph type="ftr" sz="quarter" idx="11"/>
          </p:nvPr>
        </p:nvSpPr>
        <p:spPr/>
        <p:txBody>
          <a:bodyPr/>
          <a:lstStyle/>
          <a:p>
            <a:endParaRPr lang="en-US">
              <a:solidFill>
                <a:prstClr val="black">
                  <a:tint val="75000"/>
                </a:prstClr>
              </a:solidFill>
            </a:endParaRPr>
          </a:p>
        </p:txBody>
      </p:sp>
      <p:sp>
        <p:nvSpPr>
          <p:cNvPr id="7" name="Slide Number Placeholder 6"/>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215805450"/>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3730050338"/>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11"/>
          </p:nvPr>
        </p:nvSpPr>
        <p:spPr/>
        <p:txBody>
          <a:bodyPr/>
          <a:lstStyle/>
          <a:p>
            <a:endParaRPr lang="en-US">
              <a:solidFill>
                <a:prstClr val="black">
                  <a:tint val="75000"/>
                </a:prstClr>
              </a:solidFill>
            </a:endParaRPr>
          </a:p>
        </p:txBody>
      </p:sp>
      <p:sp>
        <p:nvSpPr>
          <p:cNvPr id="6" name="Slide Number Placeholder 5"/>
          <p:cNvSpPr>
            <a:spLocks noGrp="1"/>
          </p:cNvSpPr>
          <p:nvPr>
            <p:ph type="sldNum" sz="quarter" idx="12"/>
          </p:nvPr>
        </p:nvSpPr>
        <p:spPr/>
        <p:txBody>
          <a:body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16758195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pPr/>
              <a:t>5/10/2012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pPr/>
              <a:t>‹#›</a:t>
            </a:fld>
            <a:endParaRPr lang="en-US"/>
          </a:p>
        </p:txBody>
      </p:sp>
    </p:spTree>
    <p:extLst>
      <p:ext uri="{BB962C8B-B14F-4D97-AF65-F5344CB8AC3E}">
        <p14:creationId xmlns:p14="http://schemas.microsoft.com/office/powerpoint/2010/main" xmlns="" val="19073920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0099FF"/>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bwMode="auto">
          <a:xfrm>
            <a:off x="838200" y="381000"/>
            <a:ext cx="7772400" cy="1295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p>
        </p:txBody>
      </p:sp>
      <p:sp>
        <p:nvSpPr>
          <p:cNvPr id="4099" name="Rectangle 3"/>
          <p:cNvSpPr>
            <a:spLocks noGrp="1" noChangeArrowheads="1"/>
          </p:cNvSpPr>
          <p:nvPr>
            <p:ph type="body" idx="1"/>
          </p:nvPr>
        </p:nvSpPr>
        <p:spPr bwMode="auto">
          <a:xfrm>
            <a:off x="838200" y="1905000"/>
            <a:ext cx="76200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endParaRPr lang="en-US" smtClean="0"/>
          </a:p>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304800" y="6477000"/>
            <a:ext cx="1905000" cy="3810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00" b="1">
                <a:solidFill>
                  <a:schemeClr val="bg1"/>
                </a:solidFill>
                <a:latin typeface="Arial" pitchFamily="34" charset="0"/>
                <a:cs typeface="Arial" pitchFamily="34" charset="0"/>
              </a:defRPr>
            </a:lvl1pPr>
          </a:lstStyle>
          <a:p>
            <a:pPr fontAlgn="base">
              <a:spcBef>
                <a:spcPct val="0"/>
              </a:spcBef>
              <a:spcAft>
                <a:spcPct val="0"/>
              </a:spcAft>
              <a:defRPr/>
            </a:pPr>
            <a:endParaRPr lang="en-US">
              <a:solidFill>
                <a:srgbClr val="FFFFFF"/>
              </a:solidFill>
            </a:endParaRPr>
          </a:p>
        </p:txBody>
      </p:sp>
      <p:sp>
        <p:nvSpPr>
          <p:cNvPr id="1029" name="Rectangle 5"/>
          <p:cNvSpPr>
            <a:spLocks noGrp="1" noChangeArrowheads="1"/>
          </p:cNvSpPr>
          <p:nvPr>
            <p:ph type="ftr" sz="quarter" idx="3"/>
          </p:nvPr>
        </p:nvSpPr>
        <p:spPr bwMode="auto">
          <a:xfrm>
            <a:off x="3124200" y="6096000"/>
            <a:ext cx="2895600" cy="609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00" b="1">
                <a:solidFill>
                  <a:srgbClr val="0099FF"/>
                </a:solidFill>
                <a:latin typeface="+mn-lt"/>
                <a:cs typeface="+mn-cs"/>
              </a:defRPr>
            </a:lvl1pPr>
          </a:lstStyle>
          <a:p>
            <a:pPr fontAlgn="base">
              <a:spcBef>
                <a:spcPct val="0"/>
              </a:spcBef>
              <a:spcAft>
                <a:spcPct val="0"/>
              </a:spcAft>
              <a:defRPr/>
            </a:pPr>
            <a:r>
              <a:rPr lang="en-US"/>
              <a:t>Type your title in this FOOTER area and in CAPS</a:t>
            </a:r>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400">
                <a:latin typeface="Times" pitchFamily="18" charset="0"/>
                <a:cs typeface="+mn-cs"/>
              </a:defRPr>
            </a:lvl1pPr>
          </a:lstStyle>
          <a:p>
            <a:pPr fontAlgn="base">
              <a:spcBef>
                <a:spcPct val="0"/>
              </a:spcBef>
              <a:spcAft>
                <a:spcPct val="0"/>
              </a:spcAft>
              <a:defRPr/>
            </a:pPr>
            <a:fld id="{EC73D0C2-197C-42CB-AA2B-87636277A801}" type="slidenum">
              <a:rPr lang="en-US">
                <a:solidFill>
                  <a:srgbClr val="000000"/>
                </a:solidFill>
              </a:rPr>
              <a:pPr fontAlgn="base">
                <a:spcBef>
                  <a:spcPct val="0"/>
                </a:spcBef>
                <a:spcAft>
                  <a:spcPct val="0"/>
                </a:spcAft>
                <a:defRPr/>
              </a:pPr>
              <a:t>‹#›</a:t>
            </a:fld>
            <a:endParaRPr lang="en-US">
              <a:solidFill>
                <a:srgbClr val="000000"/>
              </a:solidFill>
            </a:endParaRPr>
          </a:p>
        </p:txBody>
      </p:sp>
    </p:spTree>
    <p:extLst>
      <p:ext uri="{BB962C8B-B14F-4D97-AF65-F5344CB8AC3E}">
        <p14:creationId xmlns:p14="http://schemas.microsoft.com/office/powerpoint/2010/main" xmlns="" val="195413461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4400" b="1">
          <a:solidFill>
            <a:schemeClr val="bg1"/>
          </a:solidFill>
          <a:latin typeface="+mj-lt"/>
          <a:ea typeface="+mj-ea"/>
          <a:cs typeface="+mj-cs"/>
        </a:defRPr>
      </a:lvl1pPr>
      <a:lvl2pPr algn="l" rtl="0" eaLnBrk="0" fontAlgn="base" hangingPunct="0">
        <a:spcBef>
          <a:spcPct val="0"/>
        </a:spcBef>
        <a:spcAft>
          <a:spcPct val="0"/>
        </a:spcAft>
        <a:defRPr sz="4400" b="1">
          <a:solidFill>
            <a:schemeClr val="bg1"/>
          </a:solidFill>
          <a:latin typeface="Arial" pitchFamily="34" charset="0"/>
          <a:cs typeface="Arial" pitchFamily="34" charset="0"/>
        </a:defRPr>
      </a:lvl2pPr>
      <a:lvl3pPr algn="l" rtl="0" eaLnBrk="0" fontAlgn="base" hangingPunct="0">
        <a:spcBef>
          <a:spcPct val="0"/>
        </a:spcBef>
        <a:spcAft>
          <a:spcPct val="0"/>
        </a:spcAft>
        <a:defRPr sz="4400" b="1">
          <a:solidFill>
            <a:schemeClr val="bg1"/>
          </a:solidFill>
          <a:latin typeface="Arial" pitchFamily="34" charset="0"/>
          <a:cs typeface="Arial" pitchFamily="34" charset="0"/>
        </a:defRPr>
      </a:lvl3pPr>
      <a:lvl4pPr algn="l" rtl="0" eaLnBrk="0" fontAlgn="base" hangingPunct="0">
        <a:spcBef>
          <a:spcPct val="0"/>
        </a:spcBef>
        <a:spcAft>
          <a:spcPct val="0"/>
        </a:spcAft>
        <a:defRPr sz="4400" b="1">
          <a:solidFill>
            <a:schemeClr val="bg1"/>
          </a:solidFill>
          <a:latin typeface="Arial" pitchFamily="34" charset="0"/>
          <a:cs typeface="Arial" pitchFamily="34" charset="0"/>
        </a:defRPr>
      </a:lvl4pPr>
      <a:lvl5pPr algn="l" rtl="0" eaLnBrk="0" fontAlgn="base" hangingPunct="0">
        <a:spcBef>
          <a:spcPct val="0"/>
        </a:spcBef>
        <a:spcAft>
          <a:spcPct val="0"/>
        </a:spcAft>
        <a:defRPr sz="4400" b="1">
          <a:solidFill>
            <a:schemeClr val="bg1"/>
          </a:solidFill>
          <a:latin typeface="Arial" pitchFamily="34" charset="0"/>
          <a:cs typeface="Arial" pitchFamily="34" charset="0"/>
        </a:defRPr>
      </a:lvl5pPr>
      <a:lvl6pPr marL="457200" algn="l" rtl="0" fontAlgn="base">
        <a:spcBef>
          <a:spcPct val="0"/>
        </a:spcBef>
        <a:spcAft>
          <a:spcPct val="0"/>
        </a:spcAft>
        <a:defRPr sz="4400" b="1">
          <a:solidFill>
            <a:schemeClr val="bg1"/>
          </a:solidFill>
          <a:latin typeface="Arial" pitchFamily="34" charset="0"/>
          <a:cs typeface="Arial" pitchFamily="34" charset="0"/>
        </a:defRPr>
      </a:lvl6pPr>
      <a:lvl7pPr marL="914400" algn="l" rtl="0" fontAlgn="base">
        <a:spcBef>
          <a:spcPct val="0"/>
        </a:spcBef>
        <a:spcAft>
          <a:spcPct val="0"/>
        </a:spcAft>
        <a:defRPr sz="4400" b="1">
          <a:solidFill>
            <a:schemeClr val="bg1"/>
          </a:solidFill>
          <a:latin typeface="Arial" pitchFamily="34" charset="0"/>
          <a:cs typeface="Arial" pitchFamily="34" charset="0"/>
        </a:defRPr>
      </a:lvl7pPr>
      <a:lvl8pPr marL="1371600" algn="l" rtl="0" fontAlgn="base">
        <a:spcBef>
          <a:spcPct val="0"/>
        </a:spcBef>
        <a:spcAft>
          <a:spcPct val="0"/>
        </a:spcAft>
        <a:defRPr sz="4400" b="1">
          <a:solidFill>
            <a:schemeClr val="bg1"/>
          </a:solidFill>
          <a:latin typeface="Arial" pitchFamily="34" charset="0"/>
          <a:cs typeface="Arial" pitchFamily="34" charset="0"/>
        </a:defRPr>
      </a:lvl8pPr>
      <a:lvl9pPr marL="1828800" algn="l" rtl="0" fontAlgn="base">
        <a:spcBef>
          <a:spcPct val="0"/>
        </a:spcBef>
        <a:spcAft>
          <a:spcPct val="0"/>
        </a:spcAft>
        <a:defRPr sz="4400" b="1">
          <a:solidFill>
            <a:schemeClr val="bg1"/>
          </a:solidFill>
          <a:latin typeface="Arial" pitchFamily="34" charset="0"/>
          <a:cs typeface="Arial" pitchFamily="34" charset="0"/>
        </a:defRPr>
      </a:lvl9pPr>
    </p:titleStyle>
    <p:bodyStyle>
      <a:lvl1pPr marL="177800" indent="-177800" algn="l" rtl="0" eaLnBrk="0" fontAlgn="base" hangingPunct="0">
        <a:spcBef>
          <a:spcPct val="20000"/>
        </a:spcBef>
        <a:spcAft>
          <a:spcPct val="0"/>
        </a:spcAft>
        <a:buChar char="•"/>
        <a:defRPr sz="2400">
          <a:solidFill>
            <a:schemeClr val="bg1"/>
          </a:solidFill>
          <a:latin typeface="+mn-lt"/>
          <a:ea typeface="+mn-ea"/>
          <a:cs typeface="+mn-cs"/>
        </a:defRPr>
      </a:lvl1pPr>
      <a:lvl2pPr marL="635000" indent="-342900" algn="l" rtl="0" eaLnBrk="0" fontAlgn="base" hangingPunct="0">
        <a:spcBef>
          <a:spcPct val="20000"/>
        </a:spcBef>
        <a:spcAft>
          <a:spcPct val="0"/>
        </a:spcAft>
        <a:buChar char="–"/>
        <a:defRPr sz="2000">
          <a:solidFill>
            <a:schemeClr val="bg1"/>
          </a:solidFill>
          <a:latin typeface="+mn-lt"/>
          <a:cs typeface="+mn-cs"/>
        </a:defRPr>
      </a:lvl2pPr>
      <a:lvl3pPr marL="1143000" indent="-228600" algn="l" rtl="0" eaLnBrk="0" fontAlgn="base" hangingPunct="0">
        <a:spcBef>
          <a:spcPct val="20000"/>
        </a:spcBef>
        <a:spcAft>
          <a:spcPct val="0"/>
        </a:spcAft>
        <a:buChar char="•"/>
        <a:defRPr sz="2000">
          <a:solidFill>
            <a:schemeClr val="bg1"/>
          </a:solidFill>
          <a:latin typeface="+mn-lt"/>
          <a:cs typeface="+mn-cs"/>
        </a:defRPr>
      </a:lvl3pPr>
      <a:lvl4pPr marL="1600200" indent="-228600" algn="l" rtl="0" eaLnBrk="0" fontAlgn="base" hangingPunct="0">
        <a:spcBef>
          <a:spcPct val="20000"/>
        </a:spcBef>
        <a:spcAft>
          <a:spcPct val="0"/>
        </a:spcAft>
        <a:buChar char="–"/>
        <a:defRPr sz="2000">
          <a:solidFill>
            <a:schemeClr val="bg1"/>
          </a:solidFill>
          <a:latin typeface="+mn-lt"/>
          <a:cs typeface="+mn-cs"/>
        </a:defRPr>
      </a:lvl4pPr>
      <a:lvl5pPr marL="2057400" indent="-228600" algn="l" rtl="0" eaLnBrk="0" fontAlgn="base" hangingPunct="0">
        <a:spcBef>
          <a:spcPct val="20000"/>
        </a:spcBef>
        <a:spcAft>
          <a:spcPct val="0"/>
        </a:spcAft>
        <a:buChar char="»"/>
        <a:defRPr sz="2000">
          <a:solidFill>
            <a:schemeClr val="bg1"/>
          </a:solidFill>
          <a:latin typeface="+mn-lt"/>
          <a:cs typeface="+mn-cs"/>
        </a:defRPr>
      </a:lvl5pPr>
      <a:lvl6pPr marL="2514600" indent="-228600" algn="l" rtl="0" fontAlgn="base">
        <a:spcBef>
          <a:spcPct val="20000"/>
        </a:spcBef>
        <a:spcAft>
          <a:spcPct val="0"/>
        </a:spcAft>
        <a:buChar char="»"/>
        <a:defRPr sz="2000">
          <a:solidFill>
            <a:schemeClr val="bg1"/>
          </a:solidFill>
          <a:latin typeface="+mn-lt"/>
          <a:cs typeface="+mn-cs"/>
        </a:defRPr>
      </a:lvl6pPr>
      <a:lvl7pPr marL="2971800" indent="-228600" algn="l" rtl="0" fontAlgn="base">
        <a:spcBef>
          <a:spcPct val="20000"/>
        </a:spcBef>
        <a:spcAft>
          <a:spcPct val="0"/>
        </a:spcAft>
        <a:buChar char="»"/>
        <a:defRPr sz="2000">
          <a:solidFill>
            <a:schemeClr val="bg1"/>
          </a:solidFill>
          <a:latin typeface="+mn-lt"/>
          <a:cs typeface="+mn-cs"/>
        </a:defRPr>
      </a:lvl7pPr>
      <a:lvl8pPr marL="3429000" indent="-228600" algn="l" rtl="0" fontAlgn="base">
        <a:spcBef>
          <a:spcPct val="20000"/>
        </a:spcBef>
        <a:spcAft>
          <a:spcPct val="0"/>
        </a:spcAft>
        <a:buChar char="»"/>
        <a:defRPr sz="2000">
          <a:solidFill>
            <a:schemeClr val="bg1"/>
          </a:solidFill>
          <a:latin typeface="+mn-lt"/>
          <a:cs typeface="+mn-cs"/>
        </a:defRPr>
      </a:lvl8pPr>
      <a:lvl9pPr marL="3886200" indent="-228600" algn="l" rtl="0" fontAlgn="base">
        <a:spcBef>
          <a:spcPct val="20000"/>
        </a:spcBef>
        <a:spcAft>
          <a:spcPct val="0"/>
        </a:spcAft>
        <a:buChar char="»"/>
        <a:defRPr sz="2000">
          <a:solidFill>
            <a:schemeClr val="bg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77170232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solidFill>
          <a:srgbClr val="0070C0"/>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0E7B928-FF05-4680-B9E6-9CBF46CCBEEC}" type="datetimeFigureOut">
              <a:rPr lang="en-US" smtClean="0">
                <a:solidFill>
                  <a:prstClr val="black">
                    <a:tint val="75000"/>
                  </a:prstClr>
                </a:solidFill>
              </a:rPr>
              <a:pPr/>
              <a:t>5/10/2012</a:t>
            </a:fld>
            <a:endParaRPr lang="en-US">
              <a:solidFill>
                <a:prstClr val="black">
                  <a:tint val="75000"/>
                </a:prstClr>
              </a:solidFill>
            </a:endParaRPr>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11EA07C-EE9C-40C2-ADB5-5ED734F62BC1}"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xmlns="" val="4066850027"/>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15.xml.rels><?xml version="1.0" encoding="UTF-8" standalone="yes"?>
<Relationships xmlns="http://schemas.openxmlformats.org/package/2006/relationships"><Relationship Id="rId2" Type="http://schemas.openxmlformats.org/officeDocument/2006/relationships/image" Target="../media/image9.emf"/><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8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00.xml"/></Relationships>
</file>

<file path=ppt/slides/_rels/slide2.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4.xml"/><Relationship Id="rId1" Type="http://schemas.openxmlformats.org/officeDocument/2006/relationships/slideLayout" Target="../slideLayouts/slideLayout7.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8.x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4"/>
          <p:cNvSpPr>
            <a:spLocks noChangeArrowheads="1"/>
          </p:cNvSpPr>
          <p:nvPr/>
        </p:nvSpPr>
        <p:spPr bwMode="auto">
          <a:xfrm>
            <a:off x="0" y="5715000"/>
            <a:ext cx="9144000" cy="1143000"/>
          </a:xfrm>
          <a:prstGeom prst="rect">
            <a:avLst/>
          </a:prstGeom>
          <a:solidFill>
            <a:srgbClr val="0099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th-TH"/>
          </a:p>
        </p:txBody>
      </p:sp>
      <p:pic>
        <p:nvPicPr>
          <p:cNvPr id="3075"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6465888" y="6013450"/>
            <a:ext cx="2144712" cy="514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076" name="Picture 6" descr="Unite2lines"/>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533400" y="5962650"/>
            <a:ext cx="1139825" cy="581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7" name="Rectangle 4"/>
          <p:cNvSpPr>
            <a:spLocks noChangeArrowheads="1"/>
          </p:cNvSpPr>
          <p:nvPr/>
        </p:nvSpPr>
        <p:spPr bwMode="auto">
          <a:xfrm>
            <a:off x="0" y="0"/>
            <a:ext cx="9144000" cy="5715000"/>
          </a:xfrm>
          <a:prstGeom prst="rect">
            <a:avLst/>
          </a:prstGeom>
          <a:solidFill>
            <a:srgbClr val="0099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endParaRPr lang="th-TH"/>
          </a:p>
        </p:txBody>
      </p:sp>
      <p:pic>
        <p:nvPicPr>
          <p:cNvPr id="3078" name="Picture 10" descr="http://sites.kiwanis.org/Kiwanis/Libraries/KI_Feature_pictures/mnt_feature_1.sflb.ashx"/>
          <p:cNvPicPr>
            <a:picLocks noChangeAspect="1" noChangeArrowheads="1"/>
          </p:cNvPicPr>
          <p:nvPr/>
        </p:nvPicPr>
        <p:blipFill>
          <a:blip r:embed="rId5" cstate="print">
            <a:extLst>
              <a:ext uri="{28A0092B-C50C-407E-A947-70E740481C1C}">
                <a14:useLocalDpi xmlns:a14="http://schemas.microsoft.com/office/drawing/2010/main" xmlns="" val="0"/>
              </a:ext>
            </a:extLst>
          </a:blip>
          <a:srcRect t="6976" r="16632"/>
          <a:stretch>
            <a:fillRect/>
          </a:stretch>
        </p:blipFill>
        <p:spPr bwMode="auto">
          <a:xfrm>
            <a:off x="5257800" y="685800"/>
            <a:ext cx="3886200" cy="28257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079" name="TextBox 10"/>
          <p:cNvSpPr txBox="1">
            <a:spLocks noChangeArrowheads="1"/>
          </p:cNvSpPr>
          <p:nvPr/>
        </p:nvSpPr>
        <p:spPr bwMode="auto">
          <a:xfrm>
            <a:off x="228600" y="838200"/>
            <a:ext cx="5105400" cy="286232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r>
              <a:rPr lang="en-US" sz="3600" b="1" dirty="0" smtClean="0">
                <a:solidFill>
                  <a:schemeClr val="bg1"/>
                </a:solidFill>
              </a:rPr>
              <a:t>The theoretical perspective and argument for UNICEF’s focus on Equity</a:t>
            </a:r>
            <a:endParaRPr lang="th-TH" sz="3600" b="1" dirty="0">
              <a:solidFill>
                <a:schemeClr val="bg1"/>
              </a:solidFill>
            </a:endParaRPr>
          </a:p>
        </p:txBody>
      </p:sp>
      <p:sp>
        <p:nvSpPr>
          <p:cNvPr id="3080" name="TextBox 11"/>
          <p:cNvSpPr txBox="1">
            <a:spLocks noChangeArrowheads="1"/>
          </p:cNvSpPr>
          <p:nvPr/>
        </p:nvSpPr>
        <p:spPr bwMode="auto">
          <a:xfrm>
            <a:off x="2514600" y="4114800"/>
            <a:ext cx="3429000" cy="17851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a:defRPr sz="2400">
                <a:solidFill>
                  <a:schemeClr val="tx1"/>
                </a:solidFill>
                <a:latin typeface="Arial" charset="0"/>
                <a:ea typeface="MS PGothic" pitchFamily="34" charset="-128"/>
              </a:defRPr>
            </a:lvl1pPr>
            <a:lvl2pPr marL="742950" indent="-285750">
              <a:defRPr sz="2400">
                <a:solidFill>
                  <a:schemeClr val="tx1"/>
                </a:solidFill>
                <a:latin typeface="Arial" charset="0"/>
                <a:ea typeface="MS PGothic" pitchFamily="34" charset="-128"/>
              </a:defRPr>
            </a:lvl2pPr>
            <a:lvl3pPr marL="1143000" indent="-228600">
              <a:defRPr sz="2400">
                <a:solidFill>
                  <a:schemeClr val="tx1"/>
                </a:solidFill>
                <a:latin typeface="Arial" charset="0"/>
                <a:ea typeface="MS PGothic" pitchFamily="34" charset="-128"/>
              </a:defRPr>
            </a:lvl3pPr>
            <a:lvl4pPr marL="1600200" indent="-228600">
              <a:defRPr sz="2400">
                <a:solidFill>
                  <a:schemeClr val="tx1"/>
                </a:solidFill>
                <a:latin typeface="Arial" charset="0"/>
                <a:ea typeface="MS PGothic" pitchFamily="34" charset="-128"/>
              </a:defRPr>
            </a:lvl4pPr>
            <a:lvl5pPr marL="2057400" indent="-228600">
              <a:defRPr sz="2400">
                <a:solidFill>
                  <a:schemeClr val="tx1"/>
                </a:solidFill>
                <a:latin typeface="Arial" charset="0"/>
                <a:ea typeface="MS PGothic" pitchFamily="34" charset="-128"/>
              </a:defRPr>
            </a:lvl5pPr>
            <a:lvl6pPr marL="2514600" indent="-228600" eaLnBrk="0" fontAlgn="base" hangingPunct="0">
              <a:spcBef>
                <a:spcPct val="0"/>
              </a:spcBef>
              <a:spcAft>
                <a:spcPct val="0"/>
              </a:spcAft>
              <a:defRPr sz="2400">
                <a:solidFill>
                  <a:schemeClr val="tx1"/>
                </a:solidFill>
                <a:latin typeface="Arial" charset="0"/>
                <a:ea typeface="MS PGothic" pitchFamily="34" charset="-128"/>
              </a:defRPr>
            </a:lvl6pPr>
            <a:lvl7pPr marL="2971800" indent="-228600" eaLnBrk="0" fontAlgn="base" hangingPunct="0">
              <a:spcBef>
                <a:spcPct val="0"/>
              </a:spcBef>
              <a:spcAft>
                <a:spcPct val="0"/>
              </a:spcAft>
              <a:defRPr sz="2400">
                <a:solidFill>
                  <a:schemeClr val="tx1"/>
                </a:solidFill>
                <a:latin typeface="Arial" charset="0"/>
                <a:ea typeface="MS PGothic" pitchFamily="34" charset="-128"/>
              </a:defRPr>
            </a:lvl7pPr>
            <a:lvl8pPr marL="3429000" indent="-228600" eaLnBrk="0" fontAlgn="base" hangingPunct="0">
              <a:spcBef>
                <a:spcPct val="0"/>
              </a:spcBef>
              <a:spcAft>
                <a:spcPct val="0"/>
              </a:spcAft>
              <a:defRPr sz="2400">
                <a:solidFill>
                  <a:schemeClr val="tx1"/>
                </a:solidFill>
                <a:latin typeface="Arial" charset="0"/>
                <a:ea typeface="MS PGothic" pitchFamily="34" charset="-128"/>
              </a:defRPr>
            </a:lvl8pPr>
            <a:lvl9pPr marL="3886200" indent="-228600" eaLnBrk="0" fontAlgn="base" hangingPunct="0">
              <a:spcBef>
                <a:spcPct val="0"/>
              </a:spcBef>
              <a:spcAft>
                <a:spcPct val="0"/>
              </a:spcAft>
              <a:defRPr sz="2400">
                <a:solidFill>
                  <a:schemeClr val="tx1"/>
                </a:solidFill>
                <a:latin typeface="Arial" charset="0"/>
                <a:ea typeface="MS PGothic" pitchFamily="34" charset="-128"/>
              </a:defRPr>
            </a:lvl9pPr>
          </a:lstStyle>
          <a:p>
            <a:pPr algn="ctr"/>
            <a:r>
              <a:rPr lang="en-US" sz="2000" dirty="0" smtClean="0">
                <a:solidFill>
                  <a:schemeClr val="bg1"/>
                </a:solidFill>
              </a:rPr>
              <a:t>Christian  Salazar Volkmann</a:t>
            </a:r>
            <a:endParaRPr lang="en-US" sz="2000" dirty="0">
              <a:solidFill>
                <a:schemeClr val="bg1"/>
              </a:solidFill>
            </a:endParaRPr>
          </a:p>
          <a:p>
            <a:pPr algn="ctr"/>
            <a:r>
              <a:rPr lang="en-US" sz="2000" dirty="0">
                <a:solidFill>
                  <a:schemeClr val="bg1"/>
                </a:solidFill>
              </a:rPr>
              <a:t>UNICEF </a:t>
            </a:r>
            <a:endParaRPr lang="en-US" sz="2000" dirty="0" smtClean="0">
              <a:solidFill>
                <a:schemeClr val="bg1"/>
              </a:solidFill>
            </a:endParaRPr>
          </a:p>
          <a:p>
            <a:pPr algn="ctr"/>
            <a:r>
              <a:rPr lang="en-US" sz="2000" dirty="0" err="1" smtClean="0">
                <a:solidFill>
                  <a:schemeClr val="bg1"/>
                </a:solidFill>
              </a:rPr>
              <a:t>Programme</a:t>
            </a:r>
            <a:r>
              <a:rPr lang="en-US" sz="2000" dirty="0" smtClean="0">
                <a:solidFill>
                  <a:schemeClr val="bg1"/>
                </a:solidFill>
              </a:rPr>
              <a:t> Division</a:t>
            </a:r>
            <a:endParaRPr lang="en-US" sz="2000" dirty="0">
              <a:solidFill>
                <a:schemeClr val="bg1"/>
              </a:solidFill>
            </a:endParaRPr>
          </a:p>
          <a:p>
            <a:pPr algn="ctr"/>
            <a:endParaRPr lang="en-US" sz="1000" dirty="0">
              <a:solidFill>
                <a:schemeClr val="bg1"/>
              </a:solidFill>
            </a:endParaRPr>
          </a:p>
          <a:p>
            <a:pPr algn="ctr"/>
            <a:r>
              <a:rPr lang="en-US" sz="2000" dirty="0" smtClean="0">
                <a:solidFill>
                  <a:schemeClr val="bg1"/>
                </a:solidFill>
              </a:rPr>
              <a:t>May 10, 2012</a:t>
            </a:r>
            <a:endParaRPr lang="en-US" sz="2000" dirty="0">
              <a:solidFill>
                <a:schemeClr val="bg1"/>
              </a:solidFill>
            </a:endParaRPr>
          </a:p>
          <a:p>
            <a:pPr algn="ctr"/>
            <a:r>
              <a:rPr lang="en-US" sz="2000" dirty="0" smtClean="0">
                <a:solidFill>
                  <a:schemeClr val="bg1"/>
                </a:solidFill>
              </a:rPr>
              <a:t>Oslo</a:t>
            </a:r>
            <a:endParaRPr lang="th-TH" sz="2000" dirty="0">
              <a:solidFill>
                <a:schemeClr val="bg1"/>
              </a:solidFill>
            </a:endParaRPr>
          </a:p>
        </p:txBody>
      </p:sp>
    </p:spTree>
    <p:extLst>
      <p:ext uri="{BB962C8B-B14F-4D97-AF65-F5344CB8AC3E}">
        <p14:creationId xmlns:p14="http://schemas.microsoft.com/office/powerpoint/2010/main" xmlns="" val="99736771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152400"/>
            <a:ext cx="8153400" cy="838200"/>
          </a:xfrm>
        </p:spPr>
        <p:txBody>
          <a:bodyPr/>
          <a:lstStyle/>
          <a:p>
            <a:r>
              <a:rPr lang="en-US" sz="3200" dirty="0" smtClean="0"/>
              <a:t>Child Vulnerability: </a:t>
            </a:r>
            <a:br>
              <a:rPr lang="en-US" sz="3200" dirty="0" smtClean="0"/>
            </a:br>
            <a:r>
              <a:rPr lang="en-US" sz="3200" dirty="0" smtClean="0"/>
              <a:t>Dimensions and Thresholds</a:t>
            </a:r>
            <a:endParaRPr lang="th-TH" sz="3200" dirty="0" smtClean="0"/>
          </a:p>
        </p:txBody>
      </p:sp>
      <p:graphicFrame>
        <p:nvGraphicFramePr>
          <p:cNvPr id="5" name="Table 4"/>
          <p:cNvGraphicFramePr>
            <a:graphicFrameLocks noGrp="1"/>
          </p:cNvGraphicFramePr>
          <p:nvPr/>
        </p:nvGraphicFramePr>
        <p:xfrm>
          <a:off x="457200" y="1295400"/>
          <a:ext cx="8305799" cy="5349876"/>
        </p:xfrm>
        <a:graphic>
          <a:graphicData uri="http://schemas.openxmlformats.org/drawingml/2006/table">
            <a:tbl>
              <a:tblPr/>
              <a:tblGrid>
                <a:gridCol w="1295399"/>
                <a:gridCol w="3484353"/>
                <a:gridCol w="3526047"/>
              </a:tblGrid>
              <a:tr h="274353">
                <a:tc>
                  <a:txBody>
                    <a:bodyPr/>
                    <a:lstStyle/>
                    <a:p>
                      <a:pPr algn="ctr">
                        <a:spcAft>
                          <a:spcPts val="0"/>
                        </a:spcAft>
                      </a:pPr>
                      <a:r>
                        <a:rPr lang="en-US" sz="1800" b="1" dirty="0">
                          <a:latin typeface="Cambria"/>
                          <a:ea typeface="Cambria"/>
                          <a:cs typeface="Arial"/>
                        </a:rPr>
                        <a:t>Dimension</a:t>
                      </a:r>
                      <a:endParaRPr lang="en-US" sz="18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800" b="1">
                          <a:latin typeface="Cambria"/>
                          <a:ea typeface="Cambria"/>
                          <a:cs typeface="Arial"/>
                        </a:rPr>
                        <a:t>Severe Deprivation</a:t>
                      </a:r>
                      <a:endParaRPr lang="en-US" sz="180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spcAft>
                          <a:spcPts val="0"/>
                        </a:spcAft>
                      </a:pPr>
                      <a:r>
                        <a:rPr lang="en-US" sz="1800" b="1" dirty="0">
                          <a:latin typeface="Cambria"/>
                          <a:ea typeface="Cambria"/>
                          <a:cs typeface="Arial"/>
                        </a:rPr>
                        <a:t>Less Severe Deprivation</a:t>
                      </a:r>
                      <a:endParaRPr lang="en-US" sz="18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26037">
                <a:tc>
                  <a:txBody>
                    <a:bodyPr/>
                    <a:lstStyle/>
                    <a:p>
                      <a:pPr algn="ctr">
                        <a:spcAft>
                          <a:spcPts val="0"/>
                        </a:spcAft>
                      </a:pPr>
                      <a:endParaRPr lang="en-US" sz="1600" b="1" dirty="0">
                        <a:latin typeface="Cambria"/>
                        <a:ea typeface="Cambria"/>
                        <a:cs typeface="Arial"/>
                      </a:endParaRPr>
                    </a:p>
                    <a:p>
                      <a:pPr algn="ctr">
                        <a:spcAft>
                          <a:spcPts val="0"/>
                        </a:spcAft>
                      </a:pPr>
                      <a:endParaRPr lang="en-US" sz="1600" b="1" dirty="0" smtClean="0">
                        <a:latin typeface="Cambria"/>
                        <a:ea typeface="Cambria"/>
                        <a:cs typeface="Arial"/>
                      </a:endParaRPr>
                    </a:p>
                    <a:p>
                      <a:pPr algn="ctr">
                        <a:spcAft>
                          <a:spcPts val="0"/>
                        </a:spcAft>
                      </a:pPr>
                      <a:r>
                        <a:rPr lang="en-US" sz="1600" b="1" dirty="0" smtClean="0">
                          <a:latin typeface="Cambria"/>
                          <a:ea typeface="Cambria"/>
                          <a:cs typeface="Arial"/>
                        </a:rPr>
                        <a:t>Food</a:t>
                      </a:r>
                      <a:endParaRPr lang="en-US" sz="1600" b="1"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00"/>
                    </a:solidFill>
                  </a:tcPr>
                </a:tc>
                <a:tc>
                  <a:txBody>
                    <a:bodyPr/>
                    <a:lstStyle/>
                    <a:p>
                      <a:pPr>
                        <a:spcAft>
                          <a:spcPts val="0"/>
                        </a:spcAft>
                      </a:pPr>
                      <a:endParaRPr lang="en-US" sz="1600" dirty="0" smtClean="0">
                        <a:latin typeface="Cambria"/>
                        <a:ea typeface="Cambria"/>
                        <a:cs typeface="Arial"/>
                      </a:endParaRPr>
                    </a:p>
                    <a:p>
                      <a:pPr>
                        <a:spcAft>
                          <a:spcPts val="0"/>
                        </a:spcAft>
                      </a:pPr>
                      <a:r>
                        <a:rPr lang="en-US" sz="1600" dirty="0" smtClean="0">
                          <a:latin typeface="Cambria"/>
                          <a:ea typeface="Cambria"/>
                          <a:cs typeface="Arial"/>
                        </a:rPr>
                        <a:t>Children </a:t>
                      </a:r>
                      <a:r>
                        <a:rPr lang="en-US" sz="1600" dirty="0">
                          <a:latin typeface="Cambria"/>
                          <a:ea typeface="Cambria"/>
                          <a:cs typeface="Arial"/>
                        </a:rPr>
                        <a:t>whose height and weight were more than 3 SDs below the median of the international reference population</a:t>
                      </a:r>
                      <a:r>
                        <a:rPr lang="en-US" sz="1600" dirty="0" smtClean="0">
                          <a:latin typeface="Cambria"/>
                          <a:ea typeface="Cambria"/>
                          <a:cs typeface="Arial"/>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endParaRPr lang="en-US" sz="1600" dirty="0" smtClean="0">
                        <a:latin typeface="Cambria"/>
                        <a:ea typeface="Cambria"/>
                        <a:cs typeface="Arial"/>
                      </a:endParaRPr>
                    </a:p>
                    <a:p>
                      <a:pPr>
                        <a:spcAft>
                          <a:spcPts val="0"/>
                        </a:spcAft>
                      </a:pPr>
                      <a:r>
                        <a:rPr lang="en-US" sz="1600" dirty="0" smtClean="0">
                          <a:latin typeface="Cambria"/>
                          <a:ea typeface="Cambria"/>
                          <a:cs typeface="Arial"/>
                        </a:rPr>
                        <a:t>Children </a:t>
                      </a:r>
                      <a:r>
                        <a:rPr lang="en-US" sz="1600" dirty="0">
                          <a:latin typeface="Cambria"/>
                          <a:ea typeface="Cambria"/>
                          <a:cs typeface="Arial"/>
                        </a:rPr>
                        <a:t>whose height and weight were more than 2 SDs below the median of the international reference population.</a:t>
                      </a:r>
                      <a:endParaRPr lang="en-US" sz="16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1310796">
                <a:tc>
                  <a:txBody>
                    <a:bodyPr/>
                    <a:lstStyle/>
                    <a:p>
                      <a:pPr algn="ctr">
                        <a:spcAft>
                          <a:spcPts val="0"/>
                        </a:spcAft>
                      </a:pPr>
                      <a:endParaRPr lang="en-US" sz="1600" b="1" dirty="0">
                        <a:latin typeface="Cambria"/>
                        <a:ea typeface="Cambria"/>
                        <a:cs typeface="Arial"/>
                      </a:endParaRPr>
                    </a:p>
                    <a:p>
                      <a:pPr algn="ctr">
                        <a:spcAft>
                          <a:spcPts val="0"/>
                        </a:spcAft>
                      </a:pPr>
                      <a:r>
                        <a:rPr lang="en-US" sz="1600" b="1" dirty="0">
                          <a:latin typeface="Cambria"/>
                          <a:ea typeface="Cambria"/>
                          <a:cs typeface="Arial"/>
                        </a:rPr>
                        <a:t>Shelter</a:t>
                      </a:r>
                      <a:endParaRPr lang="en-US" sz="1600" b="1"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66FF"/>
                    </a:solidFill>
                  </a:tcPr>
                </a:tc>
                <a:tc>
                  <a:txBody>
                    <a:bodyPr/>
                    <a:lstStyle/>
                    <a:p>
                      <a:pPr algn="just">
                        <a:spcAft>
                          <a:spcPts val="0"/>
                        </a:spcAft>
                      </a:pPr>
                      <a:endParaRPr lang="en-US" sz="1600" dirty="0" smtClean="0">
                        <a:latin typeface="Cambria"/>
                        <a:ea typeface="Cambria"/>
                        <a:cs typeface="Arial"/>
                      </a:endParaRPr>
                    </a:p>
                    <a:p>
                      <a:pPr algn="just">
                        <a:spcAft>
                          <a:spcPts val="0"/>
                        </a:spcAft>
                      </a:pPr>
                      <a:r>
                        <a:rPr lang="en-US" sz="1600" dirty="0" smtClean="0">
                          <a:latin typeface="Cambria"/>
                          <a:ea typeface="Cambria"/>
                          <a:cs typeface="Arial"/>
                        </a:rPr>
                        <a:t>Children </a:t>
                      </a:r>
                      <a:r>
                        <a:rPr lang="en-US" sz="1600" dirty="0">
                          <a:latin typeface="Cambria"/>
                          <a:ea typeface="Cambria"/>
                          <a:cs typeface="Arial"/>
                        </a:rPr>
                        <a:t>in </a:t>
                      </a:r>
                      <a:r>
                        <a:rPr lang="en-US" sz="1600" dirty="0" smtClean="0">
                          <a:latin typeface="Cambria"/>
                          <a:ea typeface="Cambria"/>
                          <a:cs typeface="Arial"/>
                        </a:rPr>
                        <a:t>dwellings </a:t>
                      </a:r>
                      <a:r>
                        <a:rPr lang="en-US" sz="1600" dirty="0">
                          <a:latin typeface="Cambria"/>
                          <a:ea typeface="Cambria"/>
                          <a:cs typeface="Arial"/>
                        </a:rPr>
                        <a:t>with 5 or more people per room or with no flooring material </a:t>
                      </a:r>
                      <a:r>
                        <a:rPr lang="en-US" sz="1600" dirty="0" smtClean="0">
                          <a:latin typeface="Cambria"/>
                          <a:ea typeface="Cambria"/>
                          <a:cs typeface="Arial"/>
                        </a:rPr>
                        <a:t>.</a:t>
                      </a:r>
                      <a:endParaRPr lang="en-US" sz="1600"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spcAft>
                          <a:spcPts val="0"/>
                        </a:spcAft>
                      </a:pPr>
                      <a:endParaRPr lang="en-US" sz="1600" dirty="0" smtClean="0">
                        <a:latin typeface="Cambria"/>
                        <a:ea typeface="Cambria"/>
                        <a:cs typeface="Arial"/>
                      </a:endParaRPr>
                    </a:p>
                    <a:p>
                      <a:pPr>
                        <a:spcAft>
                          <a:spcPts val="0"/>
                        </a:spcAft>
                      </a:pPr>
                      <a:r>
                        <a:rPr lang="en-US" sz="1600" dirty="0" smtClean="0">
                          <a:latin typeface="Cambria"/>
                          <a:ea typeface="Cambria"/>
                          <a:cs typeface="Arial"/>
                        </a:rPr>
                        <a:t>Children</a:t>
                      </a:r>
                      <a:r>
                        <a:rPr lang="en-US" sz="1600" baseline="0" dirty="0" smtClean="0">
                          <a:latin typeface="Cambria"/>
                          <a:ea typeface="Cambria"/>
                          <a:cs typeface="Arial"/>
                        </a:rPr>
                        <a:t> </a:t>
                      </a:r>
                      <a:r>
                        <a:rPr lang="en-US" sz="1600" dirty="0" smtClean="0">
                          <a:latin typeface="Cambria"/>
                          <a:ea typeface="Cambria"/>
                          <a:cs typeface="Arial"/>
                        </a:rPr>
                        <a:t>in </a:t>
                      </a:r>
                      <a:r>
                        <a:rPr lang="en-US" sz="1600" dirty="0">
                          <a:latin typeface="Cambria"/>
                          <a:ea typeface="Cambria"/>
                          <a:cs typeface="Arial"/>
                        </a:rPr>
                        <a:t>dwellings with 3 or more people per room or living in a house with no flooring or inadequate roofing</a:t>
                      </a:r>
                      <a:r>
                        <a:rPr lang="en-US" sz="1600" dirty="0" smtClean="0">
                          <a:latin typeface="Cambria"/>
                          <a:ea typeface="Cambria"/>
                          <a:cs typeface="Arial"/>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7738">
                <a:tc>
                  <a:txBody>
                    <a:bodyPr/>
                    <a:lstStyle/>
                    <a:p>
                      <a:pPr algn="ctr">
                        <a:spcAft>
                          <a:spcPts val="0"/>
                        </a:spcAft>
                      </a:pPr>
                      <a:endParaRPr lang="en-US" sz="1600" b="1" dirty="0">
                        <a:latin typeface="Cambria"/>
                        <a:ea typeface="Cambria"/>
                        <a:cs typeface="Arial"/>
                      </a:endParaRPr>
                    </a:p>
                    <a:p>
                      <a:pPr algn="ctr">
                        <a:spcAft>
                          <a:spcPts val="0"/>
                        </a:spcAft>
                      </a:pPr>
                      <a:r>
                        <a:rPr lang="en-US" sz="1600" b="1" dirty="0">
                          <a:latin typeface="Cambria"/>
                          <a:ea typeface="Cambria"/>
                          <a:cs typeface="Arial"/>
                        </a:rPr>
                        <a:t>Water</a:t>
                      </a:r>
                      <a:endParaRPr lang="en-US" sz="1600" b="1"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FF"/>
                    </a:solidFill>
                  </a:tcPr>
                </a:tc>
                <a:tc>
                  <a:txBody>
                    <a:bodyPr/>
                    <a:lstStyle/>
                    <a:p>
                      <a:pPr algn="ctr">
                        <a:spcAft>
                          <a:spcPts val="0"/>
                        </a:spcAft>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7738">
                <a:tc>
                  <a:txBody>
                    <a:bodyPr/>
                    <a:lstStyle/>
                    <a:p>
                      <a:pPr algn="ctr">
                        <a:spcAft>
                          <a:spcPts val="0"/>
                        </a:spcAft>
                      </a:pPr>
                      <a:endParaRPr lang="en-US" sz="1600" b="1" dirty="0">
                        <a:latin typeface="Cambria"/>
                        <a:ea typeface="Cambria"/>
                        <a:cs typeface="Arial"/>
                      </a:endParaRPr>
                    </a:p>
                    <a:p>
                      <a:pPr algn="ctr">
                        <a:spcAft>
                          <a:spcPts val="0"/>
                        </a:spcAft>
                      </a:pPr>
                      <a:r>
                        <a:rPr lang="en-US" sz="1600" b="1" dirty="0">
                          <a:latin typeface="Cambria"/>
                          <a:ea typeface="Cambria"/>
                          <a:cs typeface="Arial"/>
                        </a:rPr>
                        <a:t>Sanitation</a:t>
                      </a:r>
                      <a:endParaRPr lang="en-US" sz="1600" b="1"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C99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7738">
                <a:tc>
                  <a:txBody>
                    <a:bodyPr/>
                    <a:lstStyle/>
                    <a:p>
                      <a:pPr algn="ctr">
                        <a:spcAft>
                          <a:spcPts val="0"/>
                        </a:spcAft>
                      </a:pPr>
                      <a:endParaRPr lang="en-US" sz="1600" b="1">
                        <a:latin typeface="Cambria"/>
                        <a:ea typeface="Cambria"/>
                        <a:cs typeface="Arial"/>
                      </a:endParaRPr>
                    </a:p>
                    <a:p>
                      <a:pPr algn="ctr">
                        <a:spcAft>
                          <a:spcPts val="0"/>
                        </a:spcAft>
                      </a:pPr>
                      <a:r>
                        <a:rPr lang="en-US" sz="1600" b="1">
                          <a:latin typeface="Cambria"/>
                          <a:ea typeface="Cambria"/>
                          <a:cs typeface="Arial"/>
                        </a:rPr>
                        <a:t>Health</a:t>
                      </a:r>
                      <a:endParaRPr lang="en-US" sz="1600" b="1">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7738">
                <a:tc>
                  <a:txBody>
                    <a:bodyPr/>
                    <a:lstStyle/>
                    <a:p>
                      <a:pPr algn="ctr">
                        <a:spcAft>
                          <a:spcPts val="0"/>
                        </a:spcAft>
                      </a:pPr>
                      <a:endParaRPr lang="en-US" sz="1600" b="1">
                        <a:latin typeface="Cambria"/>
                        <a:ea typeface="Cambria"/>
                        <a:cs typeface="Arial"/>
                      </a:endParaRPr>
                    </a:p>
                    <a:p>
                      <a:pPr algn="ctr">
                        <a:spcAft>
                          <a:spcPts val="0"/>
                        </a:spcAft>
                      </a:pPr>
                      <a:r>
                        <a:rPr lang="en-US" sz="1600" b="1">
                          <a:latin typeface="Cambria"/>
                          <a:ea typeface="Cambria"/>
                          <a:cs typeface="Arial"/>
                        </a:rPr>
                        <a:t>Education</a:t>
                      </a:r>
                      <a:endParaRPr lang="en-US" sz="1600" b="1">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00FF00"/>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r h="487738">
                <a:tc>
                  <a:txBody>
                    <a:bodyPr/>
                    <a:lstStyle/>
                    <a:p>
                      <a:pPr algn="ctr">
                        <a:spcAft>
                          <a:spcPts val="0"/>
                        </a:spcAft>
                      </a:pPr>
                      <a:endParaRPr lang="en-US" sz="1600" b="1" dirty="0">
                        <a:latin typeface="Cambria"/>
                        <a:ea typeface="Cambria"/>
                        <a:cs typeface="Arial"/>
                      </a:endParaRPr>
                    </a:p>
                    <a:p>
                      <a:pPr algn="ctr">
                        <a:spcAft>
                          <a:spcPts val="0"/>
                        </a:spcAft>
                      </a:pPr>
                      <a:r>
                        <a:rPr lang="en-US" sz="1600" b="1" dirty="0">
                          <a:latin typeface="Cambria"/>
                          <a:ea typeface="Cambria"/>
                          <a:cs typeface="Arial"/>
                        </a:rPr>
                        <a:t>Information</a:t>
                      </a:r>
                      <a:endParaRPr lang="en-US" sz="1600" b="1" dirty="0">
                        <a:latin typeface="Cambria"/>
                        <a:ea typeface="Cambria"/>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CC99"/>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latin typeface="Cambria"/>
                          <a:ea typeface="Cambria"/>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148119683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p:cNvGraphicFramePr>
            <a:graphicFrameLocks/>
          </p:cNvGraphicFramePr>
          <p:nvPr>
            <p:extLst>
              <p:ext uri="{D42A27DB-BD31-4B8C-83A1-F6EECF244321}">
                <p14:modId xmlns:p14="http://schemas.microsoft.com/office/powerpoint/2010/main" xmlns="" val="1272880288"/>
              </p:ext>
            </p:extLst>
          </p:nvPr>
        </p:nvGraphicFramePr>
        <p:xfrm>
          <a:off x="731520" y="201168"/>
          <a:ext cx="6219825" cy="612457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041722" y="6412375"/>
            <a:ext cx="5683170" cy="369332"/>
          </a:xfrm>
          <a:prstGeom prst="rect">
            <a:avLst/>
          </a:prstGeom>
          <a:noFill/>
        </p:spPr>
        <p:txBody>
          <a:bodyPr wrap="square" rtlCol="0">
            <a:spAutoFit/>
          </a:bodyPr>
          <a:lstStyle/>
          <a:p>
            <a:pPr fontAlgn="auto">
              <a:spcBef>
                <a:spcPts val="0"/>
              </a:spcBef>
              <a:spcAft>
                <a:spcPts val="0"/>
              </a:spcAft>
            </a:pPr>
            <a:r>
              <a:rPr lang="en-US" sz="1800" b="1" dirty="0" smtClean="0">
                <a:solidFill>
                  <a:prstClr val="black"/>
                </a:solidFill>
                <a:latin typeface="Calibri"/>
              </a:rPr>
              <a:t>Observed rate of U5MR reduction (ARR, 2000-2010)</a:t>
            </a:r>
            <a:endParaRPr lang="en-US" sz="1800" b="1" dirty="0">
              <a:solidFill>
                <a:prstClr val="black"/>
              </a:solidFill>
              <a:latin typeface="Calibri"/>
            </a:endParaRPr>
          </a:p>
        </p:txBody>
      </p:sp>
      <p:sp>
        <p:nvSpPr>
          <p:cNvPr id="8" name="TextBox 7"/>
          <p:cNvSpPr txBox="1"/>
          <p:nvPr/>
        </p:nvSpPr>
        <p:spPr>
          <a:xfrm rot="16200000">
            <a:off x="-2394030" y="2930325"/>
            <a:ext cx="5683170" cy="369332"/>
          </a:xfrm>
          <a:prstGeom prst="rect">
            <a:avLst/>
          </a:prstGeom>
          <a:noFill/>
        </p:spPr>
        <p:txBody>
          <a:bodyPr wrap="square" rtlCol="0">
            <a:spAutoFit/>
          </a:bodyPr>
          <a:lstStyle/>
          <a:p>
            <a:pPr fontAlgn="auto">
              <a:spcBef>
                <a:spcPts val="0"/>
              </a:spcBef>
              <a:spcAft>
                <a:spcPts val="0"/>
              </a:spcAft>
            </a:pPr>
            <a:r>
              <a:rPr lang="en-US" sz="1800" b="1" dirty="0" smtClean="0">
                <a:solidFill>
                  <a:prstClr val="black"/>
                </a:solidFill>
                <a:latin typeface="Calibri"/>
              </a:rPr>
              <a:t>Under-five mortality rate in 2010 (per 1,000 live births)</a:t>
            </a:r>
            <a:endParaRPr lang="en-US" sz="1800" b="1" dirty="0">
              <a:solidFill>
                <a:prstClr val="black"/>
              </a:solidFill>
              <a:latin typeface="Calibri"/>
            </a:endParaRPr>
          </a:p>
        </p:txBody>
      </p:sp>
      <p:sp>
        <p:nvSpPr>
          <p:cNvPr id="9" name="TextBox 8"/>
          <p:cNvSpPr txBox="1"/>
          <p:nvPr/>
        </p:nvSpPr>
        <p:spPr>
          <a:xfrm>
            <a:off x="6934200" y="376612"/>
            <a:ext cx="1905000" cy="1815882"/>
          </a:xfrm>
          <a:prstGeom prst="rect">
            <a:avLst/>
          </a:prstGeom>
          <a:noFill/>
        </p:spPr>
        <p:txBody>
          <a:bodyPr wrap="square" rtlCol="0">
            <a:spAutoFit/>
          </a:bodyPr>
          <a:lstStyle/>
          <a:p>
            <a:pPr fontAlgn="auto">
              <a:spcBef>
                <a:spcPts val="0"/>
              </a:spcBef>
              <a:spcAft>
                <a:spcPts val="0"/>
              </a:spcAft>
            </a:pPr>
            <a:r>
              <a:rPr lang="en-US" sz="2800" b="1" dirty="0" smtClean="0">
                <a:solidFill>
                  <a:prstClr val="black"/>
                </a:solidFill>
                <a:latin typeface="Calibri"/>
              </a:rPr>
              <a:t>Levels and trends in under-five mortality</a:t>
            </a:r>
          </a:p>
        </p:txBody>
      </p:sp>
      <p:cxnSp>
        <p:nvCxnSpPr>
          <p:cNvPr id="3" name="Straight Connector 2"/>
          <p:cNvCxnSpPr/>
          <p:nvPr/>
        </p:nvCxnSpPr>
        <p:spPr>
          <a:xfrm>
            <a:off x="1122744" y="4389120"/>
            <a:ext cx="5602148" cy="0"/>
          </a:xfrm>
          <a:prstGeom prst="line">
            <a:avLst/>
          </a:prstGeom>
          <a:ln w="19050">
            <a:solidFill>
              <a:srgbClr val="000000">
                <a:alpha val="50196"/>
              </a:srgbClr>
            </a:solidFill>
          </a:ln>
        </p:spPr>
        <p:style>
          <a:lnRef idx="1">
            <a:schemeClr val="accent1"/>
          </a:lnRef>
          <a:fillRef idx="0">
            <a:schemeClr val="accent1"/>
          </a:fillRef>
          <a:effectRef idx="0">
            <a:schemeClr val="accent1"/>
          </a:effectRef>
          <a:fontRef idx="minor">
            <a:schemeClr val="tx1"/>
          </a:fontRef>
        </p:style>
      </p:cxnSp>
      <p:sp>
        <p:nvSpPr>
          <p:cNvPr id="2" name="TextBox 1"/>
          <p:cNvSpPr txBox="1"/>
          <p:nvPr/>
        </p:nvSpPr>
        <p:spPr>
          <a:xfrm>
            <a:off x="3622877" y="1284553"/>
            <a:ext cx="1423686" cy="707886"/>
          </a:xfrm>
          <a:prstGeom prst="rect">
            <a:avLst/>
          </a:prstGeom>
          <a:noFill/>
        </p:spPr>
        <p:txBody>
          <a:bodyPr wrap="square" rtlCol="0">
            <a:spAutoFit/>
          </a:bodyPr>
          <a:lstStyle/>
          <a:p>
            <a:pPr fontAlgn="auto">
              <a:spcBef>
                <a:spcPts val="0"/>
              </a:spcBef>
              <a:spcAft>
                <a:spcPts val="0"/>
              </a:spcAft>
            </a:pPr>
            <a:r>
              <a:rPr lang="en-US" sz="4000" dirty="0" smtClean="0">
                <a:solidFill>
                  <a:prstClr val="black"/>
                </a:solidFill>
                <a:latin typeface="Calibri"/>
              </a:rPr>
              <a:t>2010</a:t>
            </a:r>
            <a:endParaRPr lang="en-US" sz="4000" dirty="0">
              <a:solidFill>
                <a:prstClr val="black"/>
              </a:solidFill>
              <a:latin typeface="Calibri"/>
            </a:endParaRPr>
          </a:p>
        </p:txBody>
      </p:sp>
      <p:sp>
        <p:nvSpPr>
          <p:cNvPr id="4" name="TextBox 3"/>
          <p:cNvSpPr txBox="1"/>
          <p:nvPr/>
        </p:nvSpPr>
        <p:spPr>
          <a:xfrm>
            <a:off x="6724892" y="4065954"/>
            <a:ext cx="1797269" cy="646331"/>
          </a:xfrm>
          <a:prstGeom prst="rect">
            <a:avLst/>
          </a:prstGeom>
          <a:noFill/>
          <a:ln>
            <a:solidFill>
              <a:schemeClr val="tx1"/>
            </a:solidFill>
          </a:ln>
        </p:spPr>
        <p:txBody>
          <a:bodyPr wrap="square" rtlCol="0">
            <a:spAutoFit/>
          </a:bodyPr>
          <a:lstStyle/>
          <a:p>
            <a:pPr fontAlgn="auto">
              <a:spcBef>
                <a:spcPts val="0"/>
              </a:spcBef>
              <a:spcAft>
                <a:spcPts val="0"/>
              </a:spcAft>
            </a:pPr>
            <a:r>
              <a:rPr lang="en-US" sz="1800" dirty="0" smtClean="0">
                <a:solidFill>
                  <a:prstClr val="black"/>
                </a:solidFill>
                <a:latin typeface="Calibri"/>
              </a:rPr>
              <a:t>Global average:</a:t>
            </a:r>
          </a:p>
          <a:p>
            <a:pPr fontAlgn="auto">
              <a:spcBef>
                <a:spcPts val="0"/>
              </a:spcBef>
              <a:spcAft>
                <a:spcPts val="0"/>
              </a:spcAft>
            </a:pPr>
            <a:r>
              <a:rPr lang="en-US" sz="1800" dirty="0" smtClean="0">
                <a:solidFill>
                  <a:prstClr val="black"/>
                </a:solidFill>
                <a:latin typeface="Calibri"/>
              </a:rPr>
              <a:t>57 per 1,000</a:t>
            </a:r>
            <a:endParaRPr lang="en-GB" sz="1800" dirty="0">
              <a:solidFill>
                <a:prstClr val="black"/>
              </a:solidFill>
              <a:latin typeface="Calibri"/>
            </a:endParaRPr>
          </a:p>
        </p:txBody>
      </p:sp>
    </p:spTree>
    <p:extLst>
      <p:ext uri="{BB962C8B-B14F-4D97-AF65-F5344CB8AC3E}">
        <p14:creationId xmlns:p14="http://schemas.microsoft.com/office/powerpoint/2010/main" xmlns="" val="312326806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ChangeArrowheads="1"/>
          </p:cNvSpPr>
          <p:nvPr/>
        </p:nvSpPr>
        <p:spPr bwMode="auto">
          <a:xfrm>
            <a:off x="342900" y="1600200"/>
            <a:ext cx="4038600" cy="3962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r>
              <a:rPr lang="en-US" sz="2000">
                <a:solidFill>
                  <a:srgbClr val="FF0000"/>
                </a:solidFill>
              </a:rPr>
              <a:t>1) Somalia </a:t>
            </a:r>
            <a:r>
              <a:rPr lang="en-US" sz="1200">
                <a:solidFill>
                  <a:srgbClr val="FF0000"/>
                </a:solidFill>
              </a:rPr>
              <a:t>(180 per 1000 live births)</a:t>
            </a:r>
          </a:p>
          <a:p>
            <a:pPr>
              <a:spcBef>
                <a:spcPct val="20000"/>
              </a:spcBef>
            </a:pPr>
            <a:r>
              <a:rPr lang="en-US" sz="2000">
                <a:solidFill>
                  <a:prstClr val="black"/>
                </a:solidFill>
              </a:rPr>
              <a:t>2) Mali</a:t>
            </a:r>
          </a:p>
          <a:p>
            <a:pPr>
              <a:spcBef>
                <a:spcPct val="20000"/>
              </a:spcBef>
            </a:pPr>
            <a:r>
              <a:rPr lang="en-US" sz="2000">
                <a:solidFill>
                  <a:prstClr val="black"/>
                </a:solidFill>
              </a:rPr>
              <a:t>3) Burkina Faso</a:t>
            </a:r>
          </a:p>
          <a:p>
            <a:pPr>
              <a:spcBef>
                <a:spcPct val="20000"/>
              </a:spcBef>
            </a:pPr>
            <a:r>
              <a:rPr lang="en-US" sz="2000">
                <a:solidFill>
                  <a:srgbClr val="FF0000"/>
                </a:solidFill>
              </a:rPr>
              <a:t>4) Sierra Leone</a:t>
            </a:r>
          </a:p>
          <a:p>
            <a:pPr>
              <a:spcBef>
                <a:spcPct val="20000"/>
              </a:spcBef>
            </a:pPr>
            <a:r>
              <a:rPr lang="en-US" sz="2000">
                <a:solidFill>
                  <a:srgbClr val="FF0000"/>
                </a:solidFill>
              </a:rPr>
              <a:t>5) Chad</a:t>
            </a:r>
          </a:p>
          <a:p>
            <a:pPr>
              <a:spcBef>
                <a:spcPct val="20000"/>
              </a:spcBef>
            </a:pPr>
            <a:r>
              <a:rPr lang="en-US" sz="2000">
                <a:solidFill>
                  <a:srgbClr val="FF0000"/>
                </a:solidFill>
              </a:rPr>
              <a:t>6) Democratic Republic </a:t>
            </a:r>
            <a:r>
              <a:rPr lang="en-US" sz="1000">
                <a:solidFill>
                  <a:srgbClr val="FF0000"/>
                </a:solidFill>
              </a:rPr>
              <a:t>of the </a:t>
            </a:r>
            <a:r>
              <a:rPr lang="en-US" sz="2000">
                <a:solidFill>
                  <a:srgbClr val="FF0000"/>
                </a:solidFill>
              </a:rPr>
              <a:t>Congo</a:t>
            </a:r>
          </a:p>
          <a:p>
            <a:pPr>
              <a:spcBef>
                <a:spcPct val="20000"/>
              </a:spcBef>
            </a:pPr>
            <a:r>
              <a:rPr lang="en-US" sz="2000">
                <a:solidFill>
                  <a:srgbClr val="FF0000"/>
                </a:solidFill>
              </a:rPr>
              <a:t>7) Haiti</a:t>
            </a:r>
          </a:p>
          <a:p>
            <a:pPr>
              <a:spcBef>
                <a:spcPct val="20000"/>
              </a:spcBef>
            </a:pPr>
            <a:r>
              <a:rPr lang="en-US" sz="2000">
                <a:solidFill>
                  <a:srgbClr val="FF0000"/>
                </a:solidFill>
              </a:rPr>
              <a:t>8) Angola </a:t>
            </a:r>
          </a:p>
          <a:p>
            <a:pPr>
              <a:spcBef>
                <a:spcPct val="20000"/>
              </a:spcBef>
            </a:pPr>
            <a:r>
              <a:rPr lang="en-US" sz="2000">
                <a:solidFill>
                  <a:srgbClr val="FF0000"/>
                </a:solidFill>
              </a:rPr>
              <a:t>9) Central African Republic</a:t>
            </a:r>
          </a:p>
          <a:p>
            <a:pPr>
              <a:spcBef>
                <a:spcPct val="20000"/>
              </a:spcBef>
            </a:pPr>
            <a:r>
              <a:rPr lang="en-US" sz="2000">
                <a:solidFill>
                  <a:srgbClr val="FF0000"/>
                </a:solidFill>
              </a:rPr>
              <a:t>10) Guinea-Bissau</a:t>
            </a:r>
          </a:p>
          <a:p>
            <a:pPr>
              <a:spcBef>
                <a:spcPct val="20000"/>
              </a:spcBef>
            </a:pPr>
            <a:endParaRPr lang="en-US" sz="2000">
              <a:solidFill>
                <a:prstClr val="black"/>
              </a:solidFill>
            </a:endParaRPr>
          </a:p>
          <a:p>
            <a:pPr>
              <a:spcBef>
                <a:spcPct val="20000"/>
              </a:spcBef>
            </a:pPr>
            <a:endParaRPr lang="en-US" sz="2000">
              <a:solidFill>
                <a:prstClr val="black"/>
              </a:solidFill>
            </a:endParaRPr>
          </a:p>
          <a:p>
            <a:pPr>
              <a:spcBef>
                <a:spcPct val="20000"/>
              </a:spcBef>
            </a:pPr>
            <a:endParaRPr lang="en-US" sz="2000">
              <a:solidFill>
                <a:srgbClr val="FF0000"/>
              </a:solidFill>
            </a:endParaRPr>
          </a:p>
        </p:txBody>
      </p:sp>
      <p:sp>
        <p:nvSpPr>
          <p:cNvPr id="2051" name="Rectangle 3"/>
          <p:cNvSpPr>
            <a:spLocks noChangeArrowheads="1"/>
          </p:cNvSpPr>
          <p:nvPr/>
        </p:nvSpPr>
        <p:spPr bwMode="auto">
          <a:xfrm>
            <a:off x="4660900" y="1600200"/>
            <a:ext cx="4038600" cy="3733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spcBef>
                <a:spcPct val="20000"/>
              </a:spcBef>
            </a:pPr>
            <a:r>
              <a:rPr lang="en-US" sz="2000">
                <a:solidFill>
                  <a:srgbClr val="FF0000"/>
                </a:solidFill>
              </a:rPr>
              <a:t>11) Afghanistan</a:t>
            </a:r>
          </a:p>
          <a:p>
            <a:pPr>
              <a:spcBef>
                <a:spcPct val="20000"/>
              </a:spcBef>
            </a:pPr>
            <a:r>
              <a:rPr lang="en-US" sz="2000">
                <a:solidFill>
                  <a:prstClr val="black"/>
                </a:solidFill>
              </a:rPr>
              <a:t>12) Niger </a:t>
            </a:r>
            <a:r>
              <a:rPr lang="en-US" sz="2000" u="sng">
                <a:solidFill>
                  <a:prstClr val="black"/>
                </a:solidFill>
              </a:rPr>
              <a:t>and</a:t>
            </a:r>
            <a:r>
              <a:rPr lang="en-US" sz="2000">
                <a:solidFill>
                  <a:prstClr val="black"/>
                </a:solidFill>
              </a:rPr>
              <a:t> Nigeria </a:t>
            </a:r>
          </a:p>
          <a:p>
            <a:pPr>
              <a:spcBef>
                <a:spcPct val="20000"/>
              </a:spcBef>
            </a:pPr>
            <a:r>
              <a:rPr lang="en-US" sz="2000">
                <a:solidFill>
                  <a:srgbClr val="FF0000"/>
                </a:solidFill>
              </a:rPr>
              <a:t>13) Burundi</a:t>
            </a:r>
          </a:p>
          <a:p>
            <a:pPr>
              <a:spcBef>
                <a:spcPct val="20000"/>
              </a:spcBef>
            </a:pPr>
            <a:r>
              <a:rPr lang="en-US" sz="2000">
                <a:solidFill>
                  <a:prstClr val="black"/>
                </a:solidFill>
              </a:rPr>
              <a:t>14) Cameroon </a:t>
            </a:r>
          </a:p>
          <a:p>
            <a:pPr>
              <a:spcBef>
                <a:spcPct val="20000"/>
              </a:spcBef>
            </a:pPr>
            <a:r>
              <a:rPr lang="en-US" sz="2000">
                <a:solidFill>
                  <a:prstClr val="black"/>
                </a:solidFill>
              </a:rPr>
              <a:t>15) Mozambique </a:t>
            </a:r>
          </a:p>
          <a:p>
            <a:pPr>
              <a:spcBef>
                <a:spcPct val="20000"/>
              </a:spcBef>
            </a:pPr>
            <a:r>
              <a:rPr lang="en-US" sz="2000">
                <a:solidFill>
                  <a:prstClr val="black"/>
                </a:solidFill>
              </a:rPr>
              <a:t>16) Guinea</a:t>
            </a:r>
          </a:p>
          <a:p>
            <a:pPr>
              <a:spcBef>
                <a:spcPct val="20000"/>
              </a:spcBef>
            </a:pPr>
            <a:r>
              <a:rPr lang="en-US" sz="2000">
                <a:solidFill>
                  <a:srgbClr val="FF0000"/>
                </a:solidFill>
              </a:rPr>
              <a:t>17) Côte d’Ivoire</a:t>
            </a:r>
          </a:p>
          <a:p>
            <a:pPr>
              <a:spcBef>
                <a:spcPct val="20000"/>
              </a:spcBef>
            </a:pPr>
            <a:r>
              <a:rPr lang="en-US" sz="2000">
                <a:solidFill>
                  <a:prstClr val="black"/>
                </a:solidFill>
              </a:rPr>
              <a:t>18) Equatorial Guinea</a:t>
            </a:r>
          </a:p>
          <a:p>
            <a:pPr>
              <a:spcBef>
                <a:spcPct val="20000"/>
              </a:spcBef>
            </a:pPr>
            <a:r>
              <a:rPr lang="en-US" sz="2000">
                <a:solidFill>
                  <a:prstClr val="black"/>
                </a:solidFill>
              </a:rPr>
              <a:t>19) Benin</a:t>
            </a:r>
          </a:p>
          <a:p>
            <a:pPr>
              <a:spcBef>
                <a:spcPct val="20000"/>
              </a:spcBef>
            </a:pPr>
            <a:r>
              <a:rPr lang="en-US" sz="2000">
                <a:solidFill>
                  <a:prstClr val="black"/>
                </a:solidFill>
              </a:rPr>
              <a:t>20) Zambia </a:t>
            </a:r>
            <a:r>
              <a:rPr lang="en-US" sz="2000" u="sng">
                <a:solidFill>
                  <a:prstClr val="black"/>
                </a:solidFill>
              </a:rPr>
              <a:t>and</a:t>
            </a:r>
            <a:r>
              <a:rPr lang="en-US" sz="2000">
                <a:solidFill>
                  <a:prstClr val="black"/>
                </a:solidFill>
              </a:rPr>
              <a:t> Mauritania </a:t>
            </a:r>
            <a:r>
              <a:rPr lang="en-US" sz="1200">
                <a:solidFill>
                  <a:prstClr val="black"/>
                </a:solidFill>
              </a:rPr>
              <a:t>(both111 per 1000 live births)</a:t>
            </a:r>
          </a:p>
          <a:p>
            <a:pPr>
              <a:spcBef>
                <a:spcPct val="20000"/>
              </a:spcBef>
            </a:pPr>
            <a:endParaRPr lang="en-US" sz="2000">
              <a:solidFill>
                <a:prstClr val="black"/>
              </a:solidFill>
            </a:endParaRPr>
          </a:p>
          <a:p>
            <a:pPr>
              <a:spcBef>
                <a:spcPct val="20000"/>
              </a:spcBef>
            </a:pPr>
            <a:endParaRPr lang="en-US" sz="2000">
              <a:solidFill>
                <a:prstClr val="black"/>
              </a:solidFill>
            </a:endParaRPr>
          </a:p>
        </p:txBody>
      </p:sp>
      <p:sp>
        <p:nvSpPr>
          <p:cNvPr id="2052" name="Text Box 4"/>
          <p:cNvSpPr txBox="1">
            <a:spLocks noChangeArrowheads="1"/>
          </p:cNvSpPr>
          <p:nvPr/>
        </p:nvSpPr>
        <p:spPr bwMode="auto">
          <a:xfrm>
            <a:off x="87313" y="5683250"/>
            <a:ext cx="7924800"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sz="1200" i="1">
                <a:solidFill>
                  <a:prstClr val="black"/>
                </a:solidFill>
              </a:rPr>
              <a:t>Source for mortality rank: UN Inter-agency Group for Child Mortality Estimation 2011; </a:t>
            </a:r>
            <a:r>
              <a:rPr lang="en-US" sz="1200" i="1">
                <a:solidFill>
                  <a:srgbClr val="FF0000"/>
                </a:solidFill>
              </a:rPr>
              <a:t>Fragile Situation countries are shown in red </a:t>
            </a:r>
            <a:r>
              <a:rPr lang="en-US" sz="1200" i="1">
                <a:solidFill>
                  <a:prstClr val="black"/>
                </a:solidFill>
              </a:rPr>
              <a:t>(source: World Bank 2011)</a:t>
            </a:r>
          </a:p>
        </p:txBody>
      </p:sp>
      <p:sp>
        <p:nvSpPr>
          <p:cNvPr id="2053" name="Rectangle 5"/>
          <p:cNvSpPr>
            <a:spLocks noChangeArrowheads="1"/>
          </p:cNvSpPr>
          <p:nvPr/>
        </p:nvSpPr>
        <p:spPr bwMode="auto">
          <a:xfrm>
            <a:off x="0" y="304800"/>
            <a:ext cx="9144000"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nchor="ctr"/>
          <a:lstStyle/>
          <a:p>
            <a:r>
              <a:rPr lang="en-US" sz="3200" b="1">
                <a:solidFill>
                  <a:srgbClr val="3399FF"/>
                </a:solidFill>
              </a:rPr>
              <a:t>8 of the 10 countries with the highest under five child mortality rates are affected by violence or in ‘fragile situations’</a:t>
            </a:r>
          </a:p>
          <a:p>
            <a:endParaRPr lang="en-US" sz="3200" b="1" i="1">
              <a:solidFill>
                <a:srgbClr val="3399FF"/>
              </a:solidFill>
            </a:endParaRPr>
          </a:p>
        </p:txBody>
      </p:sp>
      <p:sp>
        <p:nvSpPr>
          <p:cNvPr id="2054" name="Slide Number Placeholder 5"/>
          <p:cNvSpPr>
            <a:spLocks noGrp="1"/>
          </p:cNvSpPr>
          <p:nvPr>
            <p:ph type="sldNum" sz="quarter" idx="12"/>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a:solidFill>
                  <a:schemeClr val="tx1"/>
                </a:solidFill>
                <a:latin typeface="Arial" charset="0"/>
              </a:defRPr>
            </a:lvl1pPr>
            <a:lvl2pPr marL="742950" indent="-285750" eaLnBrk="0" hangingPunct="0">
              <a:defRPr>
                <a:solidFill>
                  <a:schemeClr val="tx1"/>
                </a:solidFill>
                <a:latin typeface="Arial" charset="0"/>
              </a:defRPr>
            </a:lvl2pPr>
            <a:lvl3pPr marL="1143000" indent="-228600" eaLnBrk="0" hangingPunct="0">
              <a:defRPr>
                <a:solidFill>
                  <a:schemeClr val="tx1"/>
                </a:solidFill>
                <a:latin typeface="Arial" charset="0"/>
              </a:defRPr>
            </a:lvl3pPr>
            <a:lvl4pPr marL="1600200" indent="-228600" eaLnBrk="0" hangingPunct="0">
              <a:defRPr>
                <a:solidFill>
                  <a:schemeClr val="tx1"/>
                </a:solidFill>
                <a:latin typeface="Arial" charset="0"/>
              </a:defRPr>
            </a:lvl4pPr>
            <a:lvl5pPr marL="2057400" indent="-228600" eaLnBrk="0" hangingPunct="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fld id="{F8D8CFB6-0082-43B7-8C3F-973D733E4E3C}" type="slidenum">
              <a:rPr lang="en-GB" smtClean="0">
                <a:solidFill>
                  <a:prstClr val="black"/>
                </a:solidFill>
              </a:rPr>
              <a:pPr eaLnBrk="1" hangingPunct="1"/>
              <a:t>13</a:t>
            </a:fld>
            <a:endParaRPr lang="en-GB" smtClean="0">
              <a:solidFill>
                <a:prstClr val="black"/>
              </a:solidFill>
            </a:endParaRPr>
          </a:p>
        </p:txBody>
      </p:sp>
    </p:spTree>
    <p:extLst>
      <p:ext uri="{BB962C8B-B14F-4D97-AF65-F5344CB8AC3E}">
        <p14:creationId xmlns:p14="http://schemas.microsoft.com/office/powerpoint/2010/main" xmlns="" val="402624894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41363" y="0"/>
            <a:ext cx="8042275" cy="474663"/>
          </a:xfrm>
        </p:spPr>
        <p:txBody>
          <a:bodyPr rtlCol="0">
            <a:noAutofit/>
          </a:bodyPr>
          <a:lstStyle/>
          <a:p>
            <a:pPr algn="l" fontAlgn="auto">
              <a:spcAft>
                <a:spcPts val="0"/>
              </a:spcAft>
              <a:defRPr/>
            </a:pPr>
            <a:r>
              <a:rPr lang="en-US" sz="2200" b="1" dirty="0" smtClean="0">
                <a:solidFill>
                  <a:schemeClr val="bg2">
                    <a:lumMod val="50000"/>
                  </a:schemeClr>
                </a:solidFill>
              </a:rPr>
              <a:t>Disparity of Incidence of Severe Deprivation, ca. 2006</a:t>
            </a:r>
            <a:endParaRPr lang="en-US" sz="2200" b="1" dirty="0">
              <a:solidFill>
                <a:schemeClr val="bg2">
                  <a:lumMod val="50000"/>
                </a:schemeClr>
              </a:solidFill>
            </a:endParaRPr>
          </a:p>
        </p:txBody>
      </p:sp>
      <p:sp>
        <p:nvSpPr>
          <p:cNvPr id="17411" name="Footer Placeholder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News Gothic MT"/>
              </a:defRPr>
            </a:lvl1pPr>
            <a:lvl2pPr marL="742950" indent="-285750">
              <a:defRPr>
                <a:solidFill>
                  <a:schemeClr val="tx1"/>
                </a:solidFill>
                <a:latin typeface="News Gothic MT"/>
              </a:defRPr>
            </a:lvl2pPr>
            <a:lvl3pPr marL="1143000" indent="-228600">
              <a:defRPr>
                <a:solidFill>
                  <a:schemeClr val="tx1"/>
                </a:solidFill>
                <a:latin typeface="News Gothic MT"/>
              </a:defRPr>
            </a:lvl3pPr>
            <a:lvl4pPr marL="1600200" indent="-228600">
              <a:defRPr>
                <a:solidFill>
                  <a:schemeClr val="tx1"/>
                </a:solidFill>
                <a:latin typeface="News Gothic MT"/>
              </a:defRPr>
            </a:lvl4pPr>
            <a:lvl5pPr marL="2057400" indent="-228600">
              <a:defRPr>
                <a:solidFill>
                  <a:schemeClr val="tx1"/>
                </a:solidFill>
                <a:latin typeface="News Gothic MT"/>
              </a:defRPr>
            </a:lvl5pPr>
            <a:lvl6pPr marL="2514600" indent="-228600" defTabSz="457200" fontAlgn="base">
              <a:spcBef>
                <a:spcPct val="0"/>
              </a:spcBef>
              <a:spcAft>
                <a:spcPct val="0"/>
              </a:spcAft>
              <a:defRPr>
                <a:solidFill>
                  <a:schemeClr val="tx1"/>
                </a:solidFill>
                <a:latin typeface="News Gothic MT"/>
              </a:defRPr>
            </a:lvl6pPr>
            <a:lvl7pPr marL="2971800" indent="-228600" defTabSz="457200" fontAlgn="base">
              <a:spcBef>
                <a:spcPct val="0"/>
              </a:spcBef>
              <a:spcAft>
                <a:spcPct val="0"/>
              </a:spcAft>
              <a:defRPr>
                <a:solidFill>
                  <a:schemeClr val="tx1"/>
                </a:solidFill>
                <a:latin typeface="News Gothic MT"/>
              </a:defRPr>
            </a:lvl7pPr>
            <a:lvl8pPr marL="3429000" indent="-228600" defTabSz="457200" fontAlgn="base">
              <a:spcBef>
                <a:spcPct val="0"/>
              </a:spcBef>
              <a:spcAft>
                <a:spcPct val="0"/>
              </a:spcAft>
              <a:defRPr>
                <a:solidFill>
                  <a:schemeClr val="tx1"/>
                </a:solidFill>
                <a:latin typeface="News Gothic MT"/>
              </a:defRPr>
            </a:lvl8pPr>
            <a:lvl9pPr marL="3886200" indent="-228600" defTabSz="457200" fontAlgn="base">
              <a:spcBef>
                <a:spcPct val="0"/>
              </a:spcBef>
              <a:spcAft>
                <a:spcPct val="0"/>
              </a:spcAft>
              <a:defRPr>
                <a:solidFill>
                  <a:schemeClr val="tx1"/>
                </a:solidFill>
                <a:latin typeface="News Gothic MT"/>
              </a:defRPr>
            </a:lvl9pPr>
          </a:lstStyle>
          <a:p>
            <a:pPr fontAlgn="base">
              <a:spcBef>
                <a:spcPct val="0"/>
              </a:spcBef>
              <a:spcAft>
                <a:spcPct val="0"/>
              </a:spcAft>
            </a:pPr>
            <a:r>
              <a:rPr lang="en-US">
                <a:solidFill>
                  <a:schemeClr val="bg1"/>
                </a:solidFill>
              </a:rPr>
              <a:t>Prepared by Alberto Minujin I October 2010</a:t>
            </a:r>
          </a:p>
        </p:txBody>
      </p:sp>
      <p:pic>
        <p:nvPicPr>
          <p:cNvPr id="17412"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66725" y="692150"/>
            <a:ext cx="8316913" cy="55006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57933567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0" y="76200"/>
            <a:ext cx="9144000" cy="685800"/>
          </a:xfrm>
        </p:spPr>
        <p:txBody>
          <a:bodyPr>
            <a:noAutofit/>
          </a:bodyPr>
          <a:lstStyle/>
          <a:p>
            <a:r>
              <a:rPr lang="en-US" sz="3200" b="1" dirty="0" smtClean="0">
                <a:solidFill>
                  <a:schemeClr val="tx2"/>
                </a:solidFill>
              </a:rPr>
              <a:t>Context specific indicators for key determinants </a:t>
            </a:r>
            <a:r>
              <a:rPr lang="en-US" sz="3200" b="1" dirty="0">
                <a:solidFill>
                  <a:schemeClr val="tx2"/>
                </a:solidFill>
              </a:rPr>
              <a:t>to identify </a:t>
            </a:r>
            <a:r>
              <a:rPr lang="en-US" sz="3200" b="1" dirty="0" smtClean="0">
                <a:solidFill>
                  <a:schemeClr val="tx2"/>
                </a:solidFill>
              </a:rPr>
              <a:t>barriers &amp; bottlenecks</a:t>
            </a:r>
            <a:endParaRPr lang="en-US" sz="3200" b="1" dirty="0">
              <a:solidFill>
                <a:schemeClr val="tx2"/>
              </a:solidFill>
              <a:latin typeface="Calibri" pitchFamily="34" charset="0"/>
              <a:ea typeface="+mn-ea"/>
              <a:cs typeface="+mn-cs"/>
            </a:endParaRPr>
          </a:p>
        </p:txBody>
      </p:sp>
      <p:graphicFrame>
        <p:nvGraphicFramePr>
          <p:cNvPr id="18" name="Content Placeholder 17"/>
          <p:cNvGraphicFramePr>
            <a:graphicFrameLocks noGrp="1"/>
          </p:cNvGraphicFramePr>
          <p:nvPr>
            <p:ph idx="1"/>
            <p:extLst>
              <p:ext uri="{D42A27DB-BD31-4B8C-83A1-F6EECF244321}">
                <p14:modId xmlns:p14="http://schemas.microsoft.com/office/powerpoint/2010/main" xmlns="" val="1806668402"/>
              </p:ext>
            </p:extLst>
          </p:nvPr>
        </p:nvGraphicFramePr>
        <p:xfrm>
          <a:off x="0" y="985945"/>
          <a:ext cx="9126072" cy="5897455"/>
        </p:xfrm>
        <a:graphic>
          <a:graphicData uri="http://schemas.openxmlformats.org/drawingml/2006/table">
            <a:tbl>
              <a:tblPr/>
              <a:tblGrid>
                <a:gridCol w="487938"/>
                <a:gridCol w="3761334"/>
                <a:gridCol w="4876800"/>
              </a:tblGrid>
              <a:tr h="401408">
                <a:tc>
                  <a:txBody>
                    <a:bodyPr/>
                    <a:lstStyle/>
                    <a:p>
                      <a:pPr algn="l" fontAlgn="b"/>
                      <a:r>
                        <a:rPr lang="en-US" sz="1600" b="0" i="0" u="none" strike="noStrike" dirty="0">
                          <a:solidFill>
                            <a:srgbClr val="000000"/>
                          </a:solidFill>
                          <a:effectLst/>
                          <a:latin typeface="+mn-lt"/>
                        </a:rPr>
                        <a:t> </a:t>
                      </a:r>
                    </a:p>
                  </a:txBody>
                  <a:tcPr marL="0" marR="0" marT="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600" b="1" i="0" u="none" strike="noStrike" baseline="0" dirty="0" smtClean="0">
                          <a:solidFill>
                            <a:srgbClr val="000000"/>
                          </a:solidFill>
                          <a:effectLst/>
                          <a:latin typeface="+mn-lt"/>
                        </a:rPr>
                        <a:t>Determinants</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c>
                  <a:txBody>
                    <a:bodyPr/>
                    <a:lstStyle/>
                    <a:p>
                      <a:pPr algn="ctr" fontAlgn="ctr"/>
                      <a:r>
                        <a:rPr lang="en-US" sz="1600" b="1" i="0" u="none" strike="noStrike" dirty="0" smtClean="0">
                          <a:solidFill>
                            <a:srgbClr val="000000"/>
                          </a:solidFill>
                          <a:effectLst/>
                          <a:latin typeface="+mn-lt"/>
                        </a:rPr>
                        <a:t>Description </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99"/>
                    </a:solidFill>
                  </a:tcPr>
                </a:tc>
              </a:tr>
              <a:tr h="476182">
                <a:tc rowSpan="4">
                  <a:txBody>
                    <a:bodyPr/>
                    <a:lstStyle/>
                    <a:p>
                      <a:pPr algn="ctr" fontAlgn="ctr"/>
                      <a:r>
                        <a:rPr lang="en-US" sz="1600" b="1" i="0" u="none" strike="noStrike" dirty="0">
                          <a:solidFill>
                            <a:srgbClr val="000000"/>
                          </a:solidFill>
                          <a:effectLst/>
                          <a:latin typeface="+mn-lt"/>
                        </a:rPr>
                        <a:t>Enabling </a:t>
                      </a:r>
                      <a:r>
                        <a:rPr lang="en-US" sz="1600" b="1" i="0" u="none" strike="noStrike" dirty="0" smtClean="0">
                          <a:solidFill>
                            <a:srgbClr val="000000"/>
                          </a:solidFill>
                          <a:effectLst/>
                          <a:latin typeface="+mn-lt"/>
                        </a:rPr>
                        <a:t>Environment</a:t>
                      </a:r>
                      <a:endParaRPr lang="en-US" sz="1600" b="1" i="0" u="none" strike="noStrike" dirty="0">
                        <a:solidFill>
                          <a:srgbClr val="000000"/>
                        </a:solidFill>
                        <a:effectLst/>
                        <a:latin typeface="+mn-lt"/>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8CCE4"/>
                    </a:solidFill>
                  </a:tcPr>
                </a:tc>
                <a:tc>
                  <a:txBody>
                    <a:bodyPr/>
                    <a:lstStyle/>
                    <a:p>
                      <a:pPr lvl="1" algn="l" fontAlgn="t"/>
                      <a:r>
                        <a:rPr lang="en-US" sz="2000" b="1" i="0" u="none" strike="noStrike" dirty="0" smtClean="0">
                          <a:solidFill>
                            <a:srgbClr val="000000"/>
                          </a:solidFill>
                          <a:effectLst/>
                          <a:latin typeface="+mn-lt"/>
                        </a:rPr>
                        <a:t>Social Norms</a:t>
                      </a:r>
                      <a:endParaRPr lang="en-US" sz="20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t"/>
                      <a:r>
                        <a:rPr lang="en-US" sz="1600" kern="1200" dirty="0" smtClean="0">
                          <a:solidFill>
                            <a:schemeClr val="tx1"/>
                          </a:solidFill>
                          <a:effectLst/>
                          <a:latin typeface="+mn-lt"/>
                          <a:ea typeface="+mn-ea"/>
                          <a:cs typeface="+mn-cs"/>
                        </a:rPr>
                        <a:t>Widely followed social rules of </a:t>
                      </a:r>
                      <a:r>
                        <a:rPr lang="en-US" sz="1600" kern="1200" dirty="0" err="1" smtClean="0">
                          <a:solidFill>
                            <a:schemeClr val="tx1"/>
                          </a:solidFill>
                          <a:effectLst/>
                          <a:latin typeface="+mn-lt"/>
                          <a:ea typeface="+mn-ea"/>
                          <a:cs typeface="+mn-cs"/>
                        </a:rPr>
                        <a:t>behaviour</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99629">
                <a:tc vMerge="1">
                  <a:txBody>
                    <a:bodyPr/>
                    <a:lstStyle/>
                    <a:p>
                      <a:endParaRPr lang="en-US"/>
                    </a:p>
                  </a:txBody>
                  <a:tcPr/>
                </a:tc>
                <a:tc>
                  <a:txBody>
                    <a:bodyPr/>
                    <a:lstStyle/>
                    <a:p>
                      <a:pPr lvl="1" algn="l" fontAlgn="ctr"/>
                      <a:r>
                        <a:rPr lang="en-US" sz="2000" b="1" i="0" u="none" strike="noStrike" dirty="0">
                          <a:solidFill>
                            <a:srgbClr val="000000"/>
                          </a:solidFill>
                          <a:effectLst/>
                          <a:latin typeface="+mn-lt"/>
                        </a:rPr>
                        <a:t>Legislation/Policy</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Adequacy</a:t>
                      </a:r>
                      <a:r>
                        <a:rPr lang="en-US" sz="1600" kern="1200" baseline="0" dirty="0" smtClean="0">
                          <a:solidFill>
                            <a:schemeClr val="tx1"/>
                          </a:solidFill>
                          <a:effectLst/>
                          <a:latin typeface="+mn-lt"/>
                          <a:ea typeface="+mn-ea"/>
                          <a:cs typeface="+mn-cs"/>
                        </a:rPr>
                        <a:t> of </a:t>
                      </a:r>
                      <a:r>
                        <a:rPr lang="en-US" sz="1600" kern="1200" dirty="0" smtClean="0">
                          <a:solidFill>
                            <a:schemeClr val="tx1"/>
                          </a:solidFill>
                          <a:effectLst/>
                          <a:latin typeface="+mn-lt"/>
                          <a:ea typeface="+mn-ea"/>
                          <a:cs typeface="+mn-cs"/>
                        </a:rPr>
                        <a:t>laws and policies </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11628">
                <a:tc vMerge="1">
                  <a:txBody>
                    <a:bodyPr/>
                    <a:lstStyle/>
                    <a:p>
                      <a:pPr algn="ctr" fontAlgn="ctr"/>
                      <a:endParaRPr lang="en-US" sz="1400" b="1" i="0" u="none" strike="noStrike" dirty="0">
                        <a:solidFill>
                          <a:srgbClr val="000000"/>
                        </a:solidFill>
                        <a:effectLst/>
                        <a:latin typeface="Times New Roman"/>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solidFill>
                      <a:srgbClr val="B8CCE4"/>
                    </a:solidFill>
                  </a:tcPr>
                </a:tc>
                <a:tc>
                  <a:txBody>
                    <a:bodyPr/>
                    <a:lstStyle/>
                    <a:p>
                      <a:pPr lvl="1" algn="l" fontAlgn="ctr"/>
                      <a:r>
                        <a:rPr lang="en-US" sz="2000" b="1" i="0" u="none" strike="noStrike" dirty="0">
                          <a:solidFill>
                            <a:srgbClr val="000000"/>
                          </a:solidFill>
                          <a:effectLst/>
                          <a:latin typeface="+mn-lt"/>
                        </a:rPr>
                        <a:t>Budget/expenditure </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Allocation &amp; disbursement of</a:t>
                      </a:r>
                      <a:r>
                        <a:rPr lang="en-US" sz="1600" kern="1200" baseline="0" dirty="0" smtClean="0">
                          <a:solidFill>
                            <a:schemeClr val="tx1"/>
                          </a:solidFill>
                          <a:effectLst/>
                          <a:latin typeface="+mn-lt"/>
                          <a:ea typeface="+mn-ea"/>
                          <a:cs typeface="+mn-cs"/>
                        </a:rPr>
                        <a:t> required </a:t>
                      </a:r>
                      <a:r>
                        <a:rPr lang="en-US" sz="1600" kern="1200" dirty="0" smtClean="0">
                          <a:solidFill>
                            <a:schemeClr val="tx1"/>
                          </a:solidFill>
                          <a:effectLst/>
                          <a:latin typeface="+mn-lt"/>
                          <a:ea typeface="+mn-ea"/>
                          <a:cs typeface="+mn-cs"/>
                        </a:rPr>
                        <a:t>resources </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603081">
                <a:tc vMerge="1">
                  <a:txBody>
                    <a:bodyPr/>
                    <a:lstStyle/>
                    <a:p>
                      <a:pPr algn="ctr" fontAlgn="ctr"/>
                      <a:endParaRPr lang="en-US" sz="1400" b="1" i="0" u="none" strike="noStrike" dirty="0">
                        <a:solidFill>
                          <a:srgbClr val="000000"/>
                        </a:solidFill>
                        <a:effectLst/>
                        <a:latin typeface="Times New Roman"/>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6350" cap="flat" cmpd="sng" algn="ctr">
                      <a:solidFill>
                        <a:srgbClr val="000000"/>
                      </a:solidFill>
                      <a:prstDash val="solid"/>
                      <a:round/>
                      <a:headEnd type="none" w="med" len="med"/>
                      <a:tailEnd type="none" w="med" len="med"/>
                    </a:lnB>
                    <a:solidFill>
                      <a:srgbClr val="B8CCE4"/>
                    </a:solidFill>
                  </a:tcPr>
                </a:tc>
                <a:tc>
                  <a:txBody>
                    <a:bodyPr/>
                    <a:lstStyle/>
                    <a:p>
                      <a:pPr lvl="1" algn="l" fontAlgn="ctr"/>
                      <a:r>
                        <a:rPr lang="en-US" sz="2000" b="1" i="0" u="none" strike="noStrike" dirty="0" smtClean="0">
                          <a:solidFill>
                            <a:srgbClr val="000000"/>
                          </a:solidFill>
                          <a:effectLst/>
                          <a:latin typeface="+mn-lt"/>
                        </a:rPr>
                        <a:t>Management /Coordination</a:t>
                      </a:r>
                      <a:endParaRPr lang="en-US" sz="20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Roles and Accountability/ Coordination/ Partnership</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71497">
                <a:tc rowSpan="2">
                  <a:txBody>
                    <a:bodyPr/>
                    <a:lstStyle/>
                    <a:p>
                      <a:pPr algn="ctr" fontAlgn="ctr"/>
                      <a:r>
                        <a:rPr lang="en-US" sz="1600" b="1" i="0" u="none" strike="noStrike" dirty="0">
                          <a:solidFill>
                            <a:srgbClr val="000000"/>
                          </a:solidFill>
                          <a:effectLst/>
                          <a:latin typeface="+mn-lt"/>
                        </a:rPr>
                        <a:t>Supply </a:t>
                      </a: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4D79B"/>
                    </a:solidFill>
                  </a:tcPr>
                </a:tc>
                <a:tc>
                  <a:txBody>
                    <a:bodyPr/>
                    <a:lstStyle/>
                    <a:p>
                      <a:pPr lvl="1" algn="l" fontAlgn="t"/>
                      <a:r>
                        <a:rPr lang="en-US" sz="2000" b="1" i="0" u="none" strike="noStrike" dirty="0">
                          <a:solidFill>
                            <a:srgbClr val="000000"/>
                          </a:solidFill>
                          <a:effectLst/>
                          <a:latin typeface="+mn-lt"/>
                        </a:rPr>
                        <a:t>Availability of essential commodities/inputs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t"/>
                      <a:r>
                        <a:rPr lang="en-US" sz="1600" kern="1200" dirty="0" smtClean="0">
                          <a:solidFill>
                            <a:schemeClr val="tx1"/>
                          </a:solidFill>
                          <a:effectLst/>
                          <a:latin typeface="+mn-lt"/>
                          <a:ea typeface="+mn-ea"/>
                          <a:cs typeface="+mn-cs"/>
                        </a:rPr>
                        <a:t>Essential commodities/ inputs required</a:t>
                      </a:r>
                      <a:r>
                        <a:rPr lang="en-US" sz="1600" kern="1200" baseline="0" dirty="0" smtClean="0">
                          <a:solidFill>
                            <a:schemeClr val="tx1"/>
                          </a:solidFill>
                          <a:effectLst/>
                          <a:latin typeface="+mn-lt"/>
                          <a:ea typeface="+mn-ea"/>
                          <a:cs typeface="+mn-cs"/>
                        </a:rPr>
                        <a:t> to deliver a service or adopt a practice</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857245">
                <a:tc vMerge="1">
                  <a:txBody>
                    <a:bodyPr/>
                    <a:lstStyle/>
                    <a:p>
                      <a:endParaRPr lang="en-US"/>
                    </a:p>
                  </a:txBody>
                  <a:tcPr/>
                </a:tc>
                <a:tc>
                  <a:txBody>
                    <a:bodyPr/>
                    <a:lstStyle/>
                    <a:p>
                      <a:pPr lvl="1" algn="l" fontAlgn="t"/>
                      <a:r>
                        <a:rPr lang="en-US" sz="2000" b="1" i="0" u="none" strike="noStrike" dirty="0">
                          <a:solidFill>
                            <a:srgbClr val="000000"/>
                          </a:solidFill>
                          <a:effectLst/>
                          <a:latin typeface="+mn-lt"/>
                        </a:rPr>
                        <a:t>Access to adequately staffed services, facilities and information</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t"/>
                      <a:r>
                        <a:rPr lang="en-US" sz="1600" kern="1200" dirty="0" smtClean="0">
                          <a:solidFill>
                            <a:schemeClr val="tx1"/>
                          </a:solidFill>
                          <a:effectLst/>
                          <a:latin typeface="+mn-lt"/>
                          <a:ea typeface="+mn-ea"/>
                          <a:cs typeface="+mn-cs"/>
                        </a:rPr>
                        <a:t>Physical</a:t>
                      </a:r>
                      <a:r>
                        <a:rPr lang="en-US" sz="1600" kern="1200" baseline="0" dirty="0" smtClean="0">
                          <a:solidFill>
                            <a:schemeClr val="tx1"/>
                          </a:solidFill>
                          <a:effectLst/>
                          <a:latin typeface="+mn-lt"/>
                          <a:ea typeface="+mn-ea"/>
                          <a:cs typeface="+mn-cs"/>
                        </a:rPr>
                        <a:t> access (</a:t>
                      </a:r>
                      <a:r>
                        <a:rPr lang="en-US" sz="1600" kern="1200" dirty="0" smtClean="0">
                          <a:solidFill>
                            <a:schemeClr val="tx1"/>
                          </a:solidFill>
                          <a:effectLst/>
                          <a:latin typeface="+mn-lt"/>
                          <a:ea typeface="+mn-ea"/>
                          <a:cs typeface="+mn-cs"/>
                        </a:rPr>
                        <a:t>services, facilities/information)</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374647">
                <a:tc rowSpan="3">
                  <a:txBody>
                    <a:bodyPr/>
                    <a:lstStyle/>
                    <a:p>
                      <a:pPr algn="ctr" fontAlgn="ctr"/>
                      <a:r>
                        <a:rPr lang="en-US" sz="1600" b="1" i="0" u="none" strike="noStrike" dirty="0" smtClean="0">
                          <a:solidFill>
                            <a:srgbClr val="000000"/>
                          </a:solidFill>
                          <a:effectLst/>
                          <a:latin typeface="+mn-lt"/>
                        </a:rPr>
                        <a:t>Demand</a:t>
                      </a:r>
                      <a:endParaRPr lang="en-US" sz="1600" b="1" i="0" u="none" strike="noStrike" dirty="0">
                        <a:solidFill>
                          <a:srgbClr val="000000"/>
                        </a:solidFill>
                        <a:effectLst/>
                        <a:latin typeface="+mn-lt"/>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A9694"/>
                    </a:solidFill>
                  </a:tcPr>
                </a:tc>
                <a:tc>
                  <a:txBody>
                    <a:bodyPr/>
                    <a:lstStyle/>
                    <a:p>
                      <a:pPr lvl="1" algn="l" fontAlgn="ctr"/>
                      <a:r>
                        <a:rPr lang="en-US" sz="2000" b="1" i="0" u="none" strike="noStrike" dirty="0">
                          <a:solidFill>
                            <a:srgbClr val="000000"/>
                          </a:solidFill>
                          <a:effectLst/>
                          <a:latin typeface="+mn-lt"/>
                        </a:rPr>
                        <a:t>Financial access</a:t>
                      </a: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Direct</a:t>
                      </a:r>
                      <a:r>
                        <a:rPr lang="en-US" sz="1600" kern="1200" baseline="0" dirty="0" smtClean="0">
                          <a:solidFill>
                            <a:schemeClr val="tx1"/>
                          </a:solidFill>
                          <a:effectLst/>
                          <a:latin typeface="+mn-lt"/>
                          <a:ea typeface="+mn-ea"/>
                          <a:cs typeface="+mn-cs"/>
                        </a:rPr>
                        <a:t> and </a:t>
                      </a:r>
                      <a:r>
                        <a:rPr lang="en-US" sz="1600" kern="1200" dirty="0" smtClean="0">
                          <a:solidFill>
                            <a:schemeClr val="tx1"/>
                          </a:solidFill>
                          <a:effectLst/>
                          <a:latin typeface="+mn-lt"/>
                          <a:ea typeface="+mn-ea"/>
                          <a:cs typeface="+mn-cs"/>
                        </a:rPr>
                        <a:t>indirect</a:t>
                      </a:r>
                      <a:r>
                        <a:rPr lang="en-US" sz="1600" kern="1200" baseline="0" dirty="0" smtClean="0">
                          <a:solidFill>
                            <a:schemeClr val="tx1"/>
                          </a:solidFill>
                          <a:effectLst/>
                          <a:latin typeface="+mn-lt"/>
                          <a:ea typeface="+mn-ea"/>
                          <a:cs typeface="+mn-cs"/>
                        </a:rPr>
                        <a:t> costs </a:t>
                      </a:r>
                      <a:r>
                        <a:rPr lang="en-US" sz="1600" kern="1200" dirty="0" smtClean="0">
                          <a:solidFill>
                            <a:schemeClr val="tx1"/>
                          </a:solidFill>
                          <a:effectLst/>
                          <a:latin typeface="+mn-lt"/>
                          <a:ea typeface="+mn-ea"/>
                          <a:cs typeface="+mn-cs"/>
                        </a:rPr>
                        <a:t>for services/ practices</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71497">
                <a:tc vMerge="1">
                  <a:txBody>
                    <a:bodyPr/>
                    <a:lstStyle/>
                    <a:p>
                      <a:endParaRPr lang="en-US"/>
                    </a:p>
                  </a:txBody>
                  <a:tcPr/>
                </a:tc>
                <a:tc>
                  <a:txBody>
                    <a:bodyPr/>
                    <a:lstStyle/>
                    <a:p>
                      <a:pPr lvl="1" algn="l" fontAlgn="ctr"/>
                      <a:r>
                        <a:rPr lang="en-US" sz="2000" b="1" i="0" u="none" strike="noStrike" dirty="0" smtClean="0">
                          <a:solidFill>
                            <a:srgbClr val="000000"/>
                          </a:solidFill>
                          <a:effectLst/>
                          <a:latin typeface="+mn-lt"/>
                        </a:rPr>
                        <a:t>Social and </a:t>
                      </a:r>
                      <a:r>
                        <a:rPr lang="en-US" sz="2000" b="1" i="0" u="none" strike="noStrike" dirty="0">
                          <a:solidFill>
                            <a:srgbClr val="000000"/>
                          </a:solidFill>
                          <a:effectLst/>
                          <a:latin typeface="+mn-lt"/>
                        </a:rPr>
                        <a:t>cultural </a:t>
                      </a:r>
                      <a:r>
                        <a:rPr lang="en-US" sz="2000" b="1" i="0" u="none" strike="noStrike" dirty="0" smtClean="0">
                          <a:solidFill>
                            <a:srgbClr val="000000"/>
                          </a:solidFill>
                          <a:effectLst/>
                          <a:latin typeface="+mn-lt"/>
                        </a:rPr>
                        <a:t>practices and beliefs</a:t>
                      </a:r>
                      <a:endParaRPr lang="en-US" sz="20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Individual/ community beliefs, awareness, behaviors,</a:t>
                      </a:r>
                      <a:r>
                        <a:rPr lang="en-US" sz="1600" kern="1200" baseline="0" dirty="0" smtClean="0">
                          <a:solidFill>
                            <a:schemeClr val="tx1"/>
                          </a:solidFill>
                          <a:effectLst/>
                          <a:latin typeface="+mn-lt"/>
                          <a:ea typeface="+mn-ea"/>
                          <a:cs typeface="+mn-cs"/>
                        </a:rPr>
                        <a:t> practices, </a:t>
                      </a:r>
                      <a:r>
                        <a:rPr lang="en-US" sz="1600" kern="1200" dirty="0" smtClean="0">
                          <a:solidFill>
                            <a:schemeClr val="tx1"/>
                          </a:solidFill>
                          <a:effectLst/>
                          <a:latin typeface="+mn-lt"/>
                          <a:ea typeface="+mn-ea"/>
                          <a:cs typeface="+mn-cs"/>
                        </a:rPr>
                        <a:t>attitudes</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571497">
                <a:tc vMerge="1">
                  <a:txBody>
                    <a:bodyPr/>
                    <a:lstStyle/>
                    <a:p>
                      <a:endParaRPr lang="en-US"/>
                    </a:p>
                  </a:txBody>
                  <a:tcPr/>
                </a:tc>
                <a:tc>
                  <a:txBody>
                    <a:bodyPr/>
                    <a:lstStyle/>
                    <a:p>
                      <a:pPr lvl="1" algn="l" fontAlgn="ctr"/>
                      <a:r>
                        <a:rPr lang="en-US" sz="2000" b="1" i="0" u="none" strike="noStrike" dirty="0" smtClean="0">
                          <a:solidFill>
                            <a:srgbClr val="000000"/>
                          </a:solidFill>
                          <a:effectLst/>
                          <a:latin typeface="+mn-lt"/>
                        </a:rPr>
                        <a:t>Timing and Continuity</a:t>
                      </a:r>
                      <a:r>
                        <a:rPr lang="en-US" sz="2000" b="1" i="0" u="none" strike="noStrike" baseline="0" dirty="0" smtClean="0">
                          <a:solidFill>
                            <a:srgbClr val="000000"/>
                          </a:solidFill>
                          <a:effectLst/>
                          <a:latin typeface="+mn-lt"/>
                        </a:rPr>
                        <a:t> of use</a:t>
                      </a:r>
                      <a:r>
                        <a:rPr lang="en-US" sz="2000" b="1" i="0" u="none" strike="noStrike" dirty="0">
                          <a:solidFill>
                            <a:srgbClr val="000000"/>
                          </a:solidFill>
                          <a:effectLst/>
                          <a:latin typeface="+mn-lt"/>
                        </a:rPr>
                        <a:t/>
                      </a:r>
                      <a:br>
                        <a:rPr lang="en-US" sz="2000" b="1" i="0" u="none" strike="noStrike" dirty="0">
                          <a:solidFill>
                            <a:srgbClr val="000000"/>
                          </a:solidFill>
                          <a:effectLst/>
                          <a:latin typeface="+mn-lt"/>
                        </a:rPr>
                      </a:br>
                      <a:endParaRPr lang="en-US" sz="20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Completion/</a:t>
                      </a:r>
                      <a:r>
                        <a:rPr lang="en-US" sz="1600" kern="1200" baseline="0" dirty="0" smtClean="0">
                          <a:solidFill>
                            <a:schemeClr val="tx1"/>
                          </a:solidFill>
                          <a:effectLst/>
                          <a:latin typeface="+mn-lt"/>
                          <a:ea typeface="+mn-ea"/>
                          <a:cs typeface="+mn-cs"/>
                        </a:rPr>
                        <a:t> continuity in </a:t>
                      </a:r>
                      <a:r>
                        <a:rPr lang="en-US" sz="1600" kern="1200" dirty="0" smtClean="0">
                          <a:solidFill>
                            <a:schemeClr val="tx1"/>
                          </a:solidFill>
                          <a:effectLst/>
                          <a:latin typeface="+mn-lt"/>
                          <a:ea typeface="+mn-ea"/>
                          <a:cs typeface="+mn-cs"/>
                        </a:rPr>
                        <a:t>service, practice</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r h="476182">
                <a:tc>
                  <a:txBody>
                    <a:bodyPr/>
                    <a:lstStyle/>
                    <a:p>
                      <a:pPr algn="ctr" fontAlgn="ctr"/>
                      <a:r>
                        <a:rPr lang="en-US" sz="1600" b="1" i="0" u="none" strike="noStrike" dirty="0" smtClean="0">
                          <a:solidFill>
                            <a:srgbClr val="000000"/>
                          </a:solidFill>
                          <a:effectLst/>
                          <a:latin typeface="+mn-lt"/>
                        </a:rPr>
                        <a:t>Qty </a:t>
                      </a:r>
                      <a:endParaRPr lang="en-US" sz="1600" b="1" i="0" u="none" strike="noStrike" dirty="0">
                        <a:solidFill>
                          <a:srgbClr val="000000"/>
                        </a:solidFill>
                        <a:effectLst/>
                        <a:latin typeface="+mn-lt"/>
                      </a:endParaRPr>
                    </a:p>
                  </a:txBody>
                  <a:tcPr marL="0" marR="0" marT="0" marB="0" vert="vert27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B1A0C7"/>
                    </a:solidFill>
                  </a:tcPr>
                </a:tc>
                <a:tc>
                  <a:txBody>
                    <a:bodyPr/>
                    <a:lstStyle/>
                    <a:p>
                      <a:pPr lvl="1" algn="l" fontAlgn="ctr"/>
                      <a:r>
                        <a:rPr lang="en-US" sz="2000" b="1" i="0" u="none" strike="noStrike" dirty="0" smtClean="0">
                          <a:solidFill>
                            <a:srgbClr val="000000"/>
                          </a:solidFill>
                          <a:effectLst/>
                          <a:latin typeface="+mn-lt"/>
                        </a:rPr>
                        <a:t>Quality of care</a:t>
                      </a:r>
                      <a:endParaRPr lang="en-US" sz="20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lvl="1" algn="l" fontAlgn="ctr"/>
                      <a:r>
                        <a:rPr lang="en-US" sz="1600" kern="1200" dirty="0" smtClean="0">
                          <a:solidFill>
                            <a:schemeClr val="tx1"/>
                          </a:solidFill>
                          <a:effectLst/>
                          <a:latin typeface="+mn-lt"/>
                          <a:ea typeface="+mn-ea"/>
                          <a:cs typeface="+mn-cs"/>
                        </a:rPr>
                        <a:t>Adherence to required quality standards (national or international norms)</a:t>
                      </a:r>
                      <a:endParaRPr lang="en-US" sz="1600" b="1" i="0" u="none" strike="noStrike" dirty="0">
                        <a:solidFill>
                          <a:srgbClr val="000000"/>
                        </a:solidFill>
                        <a:effectLst/>
                        <a:latin typeface="+mn-lt"/>
                      </a:endParaRPr>
                    </a:p>
                  </a:txBody>
                  <a:tcPr marL="0" marR="0" marT="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xmlns="" val="775689323"/>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359532" y="260648"/>
            <a:ext cx="8784468" cy="908050"/>
          </a:xfrm>
        </p:spPr>
        <p:txBody>
          <a:bodyPr/>
          <a:lstStyle/>
          <a:p>
            <a:r>
              <a:rPr lang="en-US" sz="3200" dirty="0" smtClean="0"/>
              <a:t>EAP Economies doing very well …</a:t>
            </a:r>
            <a:br>
              <a:rPr lang="en-US" sz="3200" dirty="0" smtClean="0"/>
            </a:br>
            <a:r>
              <a:rPr lang="en-US" sz="3200" dirty="0" smtClean="0"/>
              <a:t>but income inequality has increased a lot!</a:t>
            </a:r>
          </a:p>
        </p:txBody>
      </p:sp>
      <p:graphicFrame>
        <p:nvGraphicFramePr>
          <p:cNvPr id="5" name="Table 4"/>
          <p:cNvGraphicFramePr>
            <a:graphicFrameLocks noGrp="1"/>
          </p:cNvGraphicFramePr>
          <p:nvPr>
            <p:extLst>
              <p:ext uri="{D42A27DB-BD31-4B8C-83A1-F6EECF244321}">
                <p14:modId xmlns:p14="http://schemas.microsoft.com/office/powerpoint/2010/main" xmlns="" val="228250789"/>
              </p:ext>
            </p:extLst>
          </p:nvPr>
        </p:nvGraphicFramePr>
        <p:xfrm>
          <a:off x="5181600" y="6489340"/>
          <a:ext cx="3962400" cy="288032"/>
        </p:xfrm>
        <a:graphic>
          <a:graphicData uri="http://schemas.openxmlformats.org/drawingml/2006/table">
            <a:tbl>
              <a:tblPr/>
              <a:tblGrid>
                <a:gridCol w="3962400"/>
              </a:tblGrid>
              <a:tr h="288032">
                <a:tc>
                  <a:txBody>
                    <a:bodyPr/>
                    <a:lstStyle/>
                    <a:p>
                      <a:pPr algn="l" fontAlgn="b"/>
                      <a:r>
                        <a:rPr lang="en-US" sz="1200" b="1" i="0" u="none" strike="noStrike" dirty="0">
                          <a:solidFill>
                            <a:schemeClr val="bg1"/>
                          </a:solidFill>
                          <a:latin typeface="+mn-lt"/>
                        </a:rPr>
                        <a:t>Source: </a:t>
                      </a:r>
                      <a:r>
                        <a:rPr lang="en-US" sz="1200" b="0" i="0" u="none" strike="noStrike" dirty="0">
                          <a:solidFill>
                            <a:schemeClr val="bg1"/>
                          </a:solidFill>
                          <a:latin typeface="+mn-lt"/>
                        </a:rPr>
                        <a:t>ADB (2007), except for Thailand (TDRI, 2007)</a:t>
                      </a:r>
                    </a:p>
                  </a:txBody>
                  <a:tcPr marL="0" marR="0" marT="0" marB="0" anchor="b">
                    <a:lnL>
                      <a:noFill/>
                    </a:lnL>
                    <a:lnR>
                      <a:noFill/>
                    </a:lnR>
                    <a:lnT>
                      <a:noFill/>
                    </a:lnT>
                    <a:lnB>
                      <a:noFill/>
                    </a:lnB>
                  </a:tcPr>
                </a:tc>
              </a:tr>
            </a:tbl>
          </a:graphicData>
        </a:graphic>
      </p:graphicFrame>
      <p:sp>
        <p:nvSpPr>
          <p:cNvPr id="8" name="TextBox 1"/>
          <p:cNvSpPr txBox="1"/>
          <p:nvPr/>
        </p:nvSpPr>
        <p:spPr>
          <a:xfrm>
            <a:off x="2743200" y="3206750"/>
            <a:ext cx="3657600" cy="444500"/>
          </a:xfrm>
          <a:prstGeom prst="rect">
            <a:avLst/>
          </a:prstGeom>
        </p:spPr>
        <p:txBody>
          <a:bodyPr lIns="0" tIns="0" rIns="0" bIns="0"/>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eaLnBrk="0" fontAlgn="base" hangingPunct="0">
              <a:spcBef>
                <a:spcPct val="0"/>
              </a:spcBef>
              <a:spcAft>
                <a:spcPct val="0"/>
              </a:spcAft>
              <a:defRPr/>
            </a:pPr>
            <a:endParaRPr lang="en-US" sz="650" dirty="0">
              <a:solidFill>
                <a:srgbClr val="000000"/>
              </a:solidFill>
            </a:endParaRPr>
          </a:p>
        </p:txBody>
      </p:sp>
      <p:graphicFrame>
        <p:nvGraphicFramePr>
          <p:cNvPr id="7" name="Chart 6"/>
          <p:cNvGraphicFramePr/>
          <p:nvPr>
            <p:extLst>
              <p:ext uri="{D42A27DB-BD31-4B8C-83A1-F6EECF244321}">
                <p14:modId xmlns:p14="http://schemas.microsoft.com/office/powerpoint/2010/main" xmlns="" val="348332867"/>
              </p:ext>
            </p:extLst>
          </p:nvPr>
        </p:nvGraphicFramePr>
        <p:xfrm>
          <a:off x="304800" y="1447800"/>
          <a:ext cx="8610600" cy="51054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xmlns="" val="112552744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ext Box 4"/>
          <p:cNvSpPr txBox="1">
            <a:spLocks noChangeArrowheads="1"/>
          </p:cNvSpPr>
          <p:nvPr/>
        </p:nvSpPr>
        <p:spPr bwMode="auto">
          <a:xfrm>
            <a:off x="1588" y="152400"/>
            <a:ext cx="9144000" cy="584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lvl1pPr eaLnBrk="0" hangingPunct="0">
              <a:defRPr sz="2400">
                <a:solidFill>
                  <a:schemeClr val="tx1"/>
                </a:solidFill>
                <a:latin typeface="Arial" charset="0"/>
                <a:ea typeface="ＭＳ Ｐゴシック" pitchFamily="34" charset="-128"/>
              </a:defRPr>
            </a:lvl1pPr>
            <a:lvl2pPr marL="742950" indent="-285750" eaLnBrk="0" hangingPunct="0">
              <a:defRPr sz="2400">
                <a:solidFill>
                  <a:schemeClr val="tx1"/>
                </a:solidFill>
                <a:latin typeface="Arial" charset="0"/>
                <a:ea typeface="ＭＳ Ｐゴシック" pitchFamily="34" charset="-128"/>
              </a:defRPr>
            </a:lvl2pPr>
            <a:lvl3pPr marL="1143000" indent="-228600" eaLnBrk="0" hangingPunct="0">
              <a:defRPr sz="2400">
                <a:solidFill>
                  <a:schemeClr val="tx1"/>
                </a:solidFill>
                <a:latin typeface="Arial" charset="0"/>
                <a:ea typeface="ＭＳ Ｐゴシック" pitchFamily="34" charset="-128"/>
              </a:defRPr>
            </a:lvl3pPr>
            <a:lvl4pPr marL="1600200" indent="-228600" eaLnBrk="0" hangingPunct="0">
              <a:defRPr sz="2400">
                <a:solidFill>
                  <a:schemeClr val="tx1"/>
                </a:solidFill>
                <a:latin typeface="Arial" charset="0"/>
                <a:ea typeface="ＭＳ Ｐゴシック" pitchFamily="34" charset="-128"/>
              </a:defRPr>
            </a:lvl4pPr>
            <a:lvl5pPr marL="2057400" indent="-228600" eaLnBrk="0" hangingPunct="0">
              <a:defRPr sz="2400">
                <a:solidFill>
                  <a:schemeClr val="tx1"/>
                </a:solidFill>
                <a:latin typeface="Arial" charset="0"/>
                <a:ea typeface="ＭＳ Ｐゴシック" pitchFamily="34" charset="-128"/>
              </a:defRPr>
            </a:lvl5pPr>
            <a:lvl6pPr marL="2514600" indent="-228600" eaLnBrk="0" fontAlgn="base" hangingPunct="0">
              <a:spcBef>
                <a:spcPct val="0"/>
              </a:spcBef>
              <a:spcAft>
                <a:spcPct val="0"/>
              </a:spcAft>
              <a:defRPr sz="2400">
                <a:solidFill>
                  <a:schemeClr val="tx1"/>
                </a:solidFill>
                <a:latin typeface="Arial" charset="0"/>
                <a:ea typeface="ＭＳ Ｐゴシック" pitchFamily="34" charset="-128"/>
              </a:defRPr>
            </a:lvl6pPr>
            <a:lvl7pPr marL="2971800" indent="-228600" eaLnBrk="0" fontAlgn="base" hangingPunct="0">
              <a:spcBef>
                <a:spcPct val="0"/>
              </a:spcBef>
              <a:spcAft>
                <a:spcPct val="0"/>
              </a:spcAft>
              <a:defRPr sz="2400">
                <a:solidFill>
                  <a:schemeClr val="tx1"/>
                </a:solidFill>
                <a:latin typeface="Arial" charset="0"/>
                <a:ea typeface="ＭＳ Ｐゴシック" pitchFamily="34" charset="-128"/>
              </a:defRPr>
            </a:lvl7pPr>
            <a:lvl8pPr marL="3429000" indent="-228600" eaLnBrk="0" fontAlgn="base" hangingPunct="0">
              <a:spcBef>
                <a:spcPct val="0"/>
              </a:spcBef>
              <a:spcAft>
                <a:spcPct val="0"/>
              </a:spcAft>
              <a:defRPr sz="2400">
                <a:solidFill>
                  <a:schemeClr val="tx1"/>
                </a:solidFill>
                <a:latin typeface="Arial" charset="0"/>
                <a:ea typeface="ＭＳ Ｐゴシック" pitchFamily="34" charset="-128"/>
              </a:defRPr>
            </a:lvl8pPr>
            <a:lvl9pPr marL="3886200" indent="-228600" eaLnBrk="0" fontAlgn="base" hangingPunct="0">
              <a:spcBef>
                <a:spcPct val="0"/>
              </a:spcBef>
              <a:spcAft>
                <a:spcPct val="0"/>
              </a:spcAft>
              <a:defRPr sz="2400">
                <a:solidFill>
                  <a:schemeClr val="tx1"/>
                </a:solidFill>
                <a:latin typeface="Arial" charset="0"/>
                <a:ea typeface="ＭＳ Ｐゴシック" pitchFamily="34" charset="-128"/>
              </a:defRPr>
            </a:lvl9pPr>
          </a:lstStyle>
          <a:p>
            <a:pPr algn="ctr">
              <a:spcBef>
                <a:spcPts val="200"/>
              </a:spcBef>
              <a:buClr>
                <a:srgbClr val="800080"/>
              </a:buClr>
              <a:buFont typeface="Wingdings" pitchFamily="2" charset="2"/>
              <a:buNone/>
            </a:pPr>
            <a:r>
              <a:rPr lang="en-US" sz="2800" b="1">
                <a:solidFill>
                  <a:srgbClr val="0070C0"/>
                </a:solidFill>
                <a:latin typeface="Calibri" pitchFamily="34" charset="0"/>
              </a:rPr>
              <a:t> </a:t>
            </a:r>
            <a:r>
              <a:rPr lang="en-US" sz="3200" b="1">
                <a:solidFill>
                  <a:srgbClr val="0070C0"/>
                </a:solidFill>
                <a:latin typeface="Calibri" pitchFamily="34" charset="0"/>
              </a:rPr>
              <a:t>Food Prices </a:t>
            </a:r>
          </a:p>
        </p:txBody>
      </p:sp>
      <p:sp>
        <p:nvSpPr>
          <p:cNvPr id="65539" name="Rectangle 11"/>
          <p:cNvSpPr>
            <a:spLocks noChangeArrowheads="1"/>
          </p:cNvSpPr>
          <p:nvPr/>
        </p:nvSpPr>
        <p:spPr bwMode="auto">
          <a:xfrm>
            <a:off x="152400" y="6443663"/>
            <a:ext cx="4157663" cy="33813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a:defRPr/>
            </a:pPr>
            <a:r>
              <a:rPr lang="en-US" sz="1600" dirty="0">
                <a:solidFill>
                  <a:srgbClr val="000000"/>
                </a:solidFill>
                <a:latin typeface="+mj-lt"/>
              </a:rPr>
              <a:t>Source: Ortiz, Chai and Cummins (2011) UNICEF</a:t>
            </a:r>
          </a:p>
        </p:txBody>
      </p:sp>
      <p:pic>
        <p:nvPicPr>
          <p:cNvPr id="65540" name="Picture 2"/>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6200" y="820738"/>
            <a:ext cx="8993188" cy="55038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rgbClr val="000000"/>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65541" name="Picture 5"/>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20000" y="6446838"/>
            <a:ext cx="1420813" cy="334962"/>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extLst>
      <p:ext uri="{BB962C8B-B14F-4D97-AF65-F5344CB8AC3E}">
        <p14:creationId xmlns:p14="http://schemas.microsoft.com/office/powerpoint/2010/main" xmlns="" val="3875558590"/>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noChangeArrowheads="1"/>
          </p:cNvPicPr>
          <p:nvPr/>
        </p:nvPicPr>
        <p:blipFill>
          <a:blip r:embed="rId3" cstate="print"/>
          <a:srcRect/>
          <a:stretch>
            <a:fillRect/>
          </a:stretch>
        </p:blipFill>
        <p:spPr bwMode="auto">
          <a:xfrm>
            <a:off x="0" y="6229238"/>
            <a:ext cx="9144000" cy="628762"/>
          </a:xfrm>
          <a:prstGeom prst="rect">
            <a:avLst/>
          </a:prstGeom>
          <a:noFill/>
          <a:ln w="9525">
            <a:noFill/>
            <a:miter lim="800000"/>
            <a:headEnd/>
            <a:tailEnd/>
          </a:ln>
          <a:effectLst/>
        </p:spPr>
      </p:pic>
      <p:pic>
        <p:nvPicPr>
          <p:cNvPr id="5122" name="Picture 2"/>
          <p:cNvPicPr>
            <a:picLocks noChangeAspect="1" noChangeArrowheads="1"/>
          </p:cNvPicPr>
          <p:nvPr/>
        </p:nvPicPr>
        <p:blipFill rotWithShape="1">
          <a:blip r:embed="rId4" cstate="print">
            <a:extLst>
              <a:ext uri="{28A0092B-C50C-407E-A947-70E740481C1C}">
                <a14:useLocalDpi xmlns:a14="http://schemas.microsoft.com/office/drawing/2010/main" xmlns="" val="0"/>
              </a:ext>
            </a:extLst>
          </a:blip>
          <a:srcRect t="13802"/>
          <a:stretch/>
        </p:blipFill>
        <p:spPr bwMode="auto">
          <a:xfrm>
            <a:off x="2181159" y="1066800"/>
            <a:ext cx="4601243" cy="466344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
        <p:nvSpPr>
          <p:cNvPr id="4" name="TextBox 3"/>
          <p:cNvSpPr txBox="1"/>
          <p:nvPr/>
        </p:nvSpPr>
        <p:spPr>
          <a:xfrm>
            <a:off x="162544" y="228600"/>
            <a:ext cx="8676655" cy="553998"/>
          </a:xfrm>
          <a:prstGeom prst="rect">
            <a:avLst/>
          </a:prstGeom>
          <a:noFill/>
        </p:spPr>
        <p:txBody>
          <a:bodyPr wrap="square" rtlCol="0">
            <a:spAutoFit/>
          </a:bodyPr>
          <a:lstStyle/>
          <a:p>
            <a:r>
              <a:rPr lang="en-US" b="1" dirty="0" smtClean="0">
                <a:solidFill>
                  <a:schemeClr val="tx2"/>
                </a:solidFill>
              </a:rPr>
              <a:t>In Southern Asia, progress in combating child </a:t>
            </a:r>
            <a:r>
              <a:rPr lang="en-US" b="1" dirty="0" err="1" smtClean="0">
                <a:solidFill>
                  <a:schemeClr val="tx2"/>
                </a:solidFill>
              </a:rPr>
              <a:t>undernutrition</a:t>
            </a:r>
            <a:r>
              <a:rPr lang="en-US" b="1" dirty="0" smtClean="0">
                <a:solidFill>
                  <a:schemeClr val="tx2"/>
                </a:solidFill>
              </a:rPr>
              <a:t> is bypassing the poorest</a:t>
            </a:r>
          </a:p>
          <a:p>
            <a:r>
              <a:rPr lang="en-US" sz="1200" dirty="0" smtClean="0"/>
              <a:t>Proportion of under-five children who are underweight in Southern Asia, by household wealth, around 1995 and 2009 (%)</a:t>
            </a:r>
            <a:endParaRPr lang="en-US" sz="1200" dirty="0"/>
          </a:p>
        </p:txBody>
      </p:sp>
      <p:sp>
        <p:nvSpPr>
          <p:cNvPr id="5" name="TextBox 4"/>
          <p:cNvSpPr txBox="1"/>
          <p:nvPr/>
        </p:nvSpPr>
        <p:spPr>
          <a:xfrm>
            <a:off x="0" y="5798351"/>
            <a:ext cx="7086600" cy="430887"/>
          </a:xfrm>
          <a:prstGeom prst="rect">
            <a:avLst/>
          </a:prstGeom>
          <a:noFill/>
        </p:spPr>
        <p:txBody>
          <a:bodyPr wrap="square" rtlCol="0">
            <a:spAutoFit/>
          </a:bodyPr>
          <a:lstStyle/>
          <a:p>
            <a:r>
              <a:rPr lang="en-US" sz="1100" b="1" dirty="0"/>
              <a:t>Source: </a:t>
            </a:r>
            <a:r>
              <a:rPr lang="en-US" sz="1100" dirty="0" smtClean="0"/>
              <a:t>UNICEF global databases, Statistics and Monitoring Section/ Division of Policy and Practice.</a:t>
            </a:r>
          </a:p>
          <a:p>
            <a:r>
              <a:rPr lang="en-US" sz="1100" dirty="0" smtClean="0"/>
              <a:t>Published in: </a:t>
            </a:r>
            <a:r>
              <a:rPr lang="en-US" sz="1100" i="1" dirty="0" smtClean="0"/>
              <a:t>The Millennium Development Goals Report, 2011.</a:t>
            </a:r>
            <a:endParaRPr lang="en-US" sz="1100" dirty="0"/>
          </a:p>
        </p:txBody>
      </p:sp>
    </p:spTree>
    <p:extLst>
      <p:ext uri="{BB962C8B-B14F-4D97-AF65-F5344CB8AC3E}">
        <p14:creationId xmlns:p14="http://schemas.microsoft.com/office/powerpoint/2010/main" xmlns="" val="317720012"/>
      </p:ext>
    </p:extLst>
  </p:cSld>
  <p:clrMapOvr>
    <a:masterClrMapping/>
  </p:clrMapOvr>
  <mc:AlternateContent xmlns:mc="http://schemas.openxmlformats.org/markup-compatibility/2006">
    <mc:Choice xmlns:p14="http://schemas.microsoft.com/office/powerpoint/2010/main" xmlns="" Requires="p14">
      <p:transition spd="slow" p14:dur="2000"/>
    </mc:Choice>
    <mc:Fallback>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a:xfrm>
            <a:off x="549275" y="107950"/>
            <a:ext cx="8042275" cy="914400"/>
          </a:xfrm>
        </p:spPr>
        <p:txBody>
          <a:bodyPr/>
          <a:lstStyle/>
          <a:p>
            <a:r>
              <a:rPr lang="en-US" sz="2400" b="1" smtClean="0"/>
              <a:t>Multiple Deprivations, Severe deprivation and Income Poverty, 2006</a:t>
            </a:r>
            <a:r>
              <a:rPr lang="en-US" sz="2400" smtClean="0"/>
              <a:t> </a:t>
            </a:r>
          </a:p>
        </p:txBody>
      </p:sp>
      <p:sp>
        <p:nvSpPr>
          <p:cNvPr id="16387" name="Footer Placeholder 3"/>
          <p:cNvSpPr>
            <a:spLocks noGrp="1"/>
          </p:cNvSpPr>
          <p:nvPr>
            <p:ph type="ftr" sz="quarter" idx="1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News Gothic MT"/>
              </a:defRPr>
            </a:lvl1pPr>
            <a:lvl2pPr marL="742950" indent="-285750">
              <a:defRPr>
                <a:solidFill>
                  <a:schemeClr val="tx1"/>
                </a:solidFill>
                <a:latin typeface="News Gothic MT"/>
              </a:defRPr>
            </a:lvl2pPr>
            <a:lvl3pPr marL="1143000" indent="-228600">
              <a:defRPr>
                <a:solidFill>
                  <a:schemeClr val="tx1"/>
                </a:solidFill>
                <a:latin typeface="News Gothic MT"/>
              </a:defRPr>
            </a:lvl3pPr>
            <a:lvl4pPr marL="1600200" indent="-228600">
              <a:defRPr>
                <a:solidFill>
                  <a:schemeClr val="tx1"/>
                </a:solidFill>
                <a:latin typeface="News Gothic MT"/>
              </a:defRPr>
            </a:lvl4pPr>
            <a:lvl5pPr marL="2057400" indent="-228600">
              <a:defRPr>
                <a:solidFill>
                  <a:schemeClr val="tx1"/>
                </a:solidFill>
                <a:latin typeface="News Gothic MT"/>
              </a:defRPr>
            </a:lvl5pPr>
            <a:lvl6pPr marL="2514600" indent="-228600" defTabSz="457200" fontAlgn="base">
              <a:spcBef>
                <a:spcPct val="0"/>
              </a:spcBef>
              <a:spcAft>
                <a:spcPct val="0"/>
              </a:spcAft>
              <a:defRPr>
                <a:solidFill>
                  <a:schemeClr val="tx1"/>
                </a:solidFill>
                <a:latin typeface="News Gothic MT"/>
              </a:defRPr>
            </a:lvl6pPr>
            <a:lvl7pPr marL="2971800" indent="-228600" defTabSz="457200" fontAlgn="base">
              <a:spcBef>
                <a:spcPct val="0"/>
              </a:spcBef>
              <a:spcAft>
                <a:spcPct val="0"/>
              </a:spcAft>
              <a:defRPr>
                <a:solidFill>
                  <a:schemeClr val="tx1"/>
                </a:solidFill>
                <a:latin typeface="News Gothic MT"/>
              </a:defRPr>
            </a:lvl7pPr>
            <a:lvl8pPr marL="3429000" indent="-228600" defTabSz="457200" fontAlgn="base">
              <a:spcBef>
                <a:spcPct val="0"/>
              </a:spcBef>
              <a:spcAft>
                <a:spcPct val="0"/>
              </a:spcAft>
              <a:defRPr>
                <a:solidFill>
                  <a:schemeClr val="tx1"/>
                </a:solidFill>
                <a:latin typeface="News Gothic MT"/>
              </a:defRPr>
            </a:lvl8pPr>
            <a:lvl9pPr marL="3886200" indent="-228600" defTabSz="457200" fontAlgn="base">
              <a:spcBef>
                <a:spcPct val="0"/>
              </a:spcBef>
              <a:spcAft>
                <a:spcPct val="0"/>
              </a:spcAft>
              <a:defRPr>
                <a:solidFill>
                  <a:schemeClr val="tx1"/>
                </a:solidFill>
                <a:latin typeface="News Gothic MT"/>
              </a:defRPr>
            </a:lvl9pPr>
          </a:lstStyle>
          <a:p>
            <a:pPr fontAlgn="base">
              <a:spcBef>
                <a:spcPct val="0"/>
              </a:spcBef>
              <a:spcAft>
                <a:spcPct val="0"/>
              </a:spcAft>
            </a:pPr>
            <a:r>
              <a:rPr lang="en-US">
                <a:solidFill>
                  <a:schemeClr val="bg1"/>
                </a:solidFill>
              </a:rPr>
              <a:t>Prepared by Alberto Minujin I October 2010</a:t>
            </a:r>
          </a:p>
        </p:txBody>
      </p:sp>
      <p:pic>
        <p:nvPicPr>
          <p:cNvPr id="16388" name="Picture 2"/>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1019175" y="1287463"/>
            <a:ext cx="7281863" cy="4781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extLst>
      <p:ext uri="{BB962C8B-B14F-4D97-AF65-F5344CB8AC3E}">
        <p14:creationId xmlns:p14="http://schemas.microsoft.com/office/powerpoint/2010/main" xmlns="" val="32252753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endParaRPr lang="en-US" sz="1200">
              <a:latin typeface="Times New Roman" pitchFamily="18" charset="0"/>
              <a:cs typeface="Times New Roman" pitchFamily="18" charset="0"/>
            </a:endParaRPr>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xmlns="" val="3681200606"/>
      </p:ext>
    </p:extLst>
  </p:cSld>
  <p:clrMapOvr>
    <a:masterClrMapping/>
  </p:clrMapOvr>
  <p:timing>
    <p:tnLst>
      <p:par>
        <p:cTn id="1" dur="indefinite" restart="never" nodeType="tmRoot"/>
      </p:par>
    </p:tnLst>
  </p:timing>
</p:sld>
</file>

<file path=ppt/theme/theme1.xml><?xml version="1.0" encoding="utf-8"?>
<a:theme xmlns:a="http://schemas.openxmlformats.org/drawingml/2006/main" name="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0.xml><?xml version="1.0" encoding="utf-8"?>
<a:theme xmlns:a="http://schemas.openxmlformats.org/drawingml/2006/main" name="7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1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New UNICEF Brand Draft">
  <a:themeElements>
    <a:clrScheme name="New UNICEF Brand Dra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New UNICEF Brand Draft">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New UNICEF Brand Draft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New UNICEF Brand Draft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New UNICEF Brand Draft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New UNICEF Brand Draft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New UNICEF Brand Draft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New UNICEF Brand Draft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New UNICEF Brand Draft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New UNICEF Brand Draft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New UNICEF Brand Draft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New UNICEF Brand Draft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New UNICEF Brand Draft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New UNICEF Brand Draft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3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3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4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5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6_blank">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blank</Template>
  <TotalTime>1920</TotalTime>
  <Words>1155</Words>
  <Application>Microsoft Office PowerPoint</Application>
  <PresentationFormat>On-screen Show (4:3)</PresentationFormat>
  <Paragraphs>157</Paragraphs>
  <Slides>18</Slides>
  <Notes>7</Notes>
  <HiddenSlides>0</HiddenSlides>
  <MMClips>0</MMClips>
  <ScaleCrop>false</ScaleCrop>
  <HeadingPairs>
    <vt:vector size="4" baseType="variant">
      <vt:variant>
        <vt:lpstr>Theme</vt:lpstr>
      </vt:variant>
      <vt:variant>
        <vt:i4>10</vt:i4>
      </vt:variant>
      <vt:variant>
        <vt:lpstr>Slide Titles</vt:lpstr>
      </vt:variant>
      <vt:variant>
        <vt:i4>18</vt:i4>
      </vt:variant>
    </vt:vector>
  </HeadingPairs>
  <TitlesOfParts>
    <vt:vector size="28" baseType="lpstr">
      <vt:lpstr>blank</vt:lpstr>
      <vt:lpstr>New UNICEF Brand Draft</vt:lpstr>
      <vt:lpstr>3_Office Theme</vt:lpstr>
      <vt:lpstr>1_blank</vt:lpstr>
      <vt:lpstr>2_blank</vt:lpstr>
      <vt:lpstr>3_blank</vt:lpstr>
      <vt:lpstr>4_blank</vt:lpstr>
      <vt:lpstr>5_blank</vt:lpstr>
      <vt:lpstr>6_blank</vt:lpstr>
      <vt:lpstr>7_blank</vt:lpstr>
      <vt:lpstr>Slide 1</vt:lpstr>
      <vt:lpstr>EAP Economies doing very well … but income inequality has increased a lot!</vt:lpstr>
      <vt:lpstr>Slide 3</vt:lpstr>
      <vt:lpstr>Slide 4</vt:lpstr>
      <vt:lpstr>Slide 5</vt:lpstr>
      <vt:lpstr>Slide 6</vt:lpstr>
      <vt:lpstr>Slide 7</vt:lpstr>
      <vt:lpstr>Multiple Deprivations, Severe deprivation and Income Poverty, 2006 </vt:lpstr>
      <vt:lpstr>Slide 9</vt:lpstr>
      <vt:lpstr>Child Vulnerability:  Dimensions and Thresholds</vt:lpstr>
      <vt:lpstr>Slide 11</vt:lpstr>
      <vt:lpstr>Slide 12</vt:lpstr>
      <vt:lpstr>Slide 13</vt:lpstr>
      <vt:lpstr>Slide 14</vt:lpstr>
      <vt:lpstr>Disparity of Incidence of Severe Deprivation, ca. 2006</vt:lpstr>
      <vt:lpstr>Slide 16</vt:lpstr>
      <vt:lpstr>Context specific indicators for key determinants to identify barriers &amp; bottlenecks</vt:lpstr>
      <vt:lpstr>Slide 18</vt:lpstr>
    </vt:vector>
  </TitlesOfParts>
  <Company>UNICEF</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UNICEF</dc:creator>
  <cp:lastModifiedBy>vicr</cp:lastModifiedBy>
  <cp:revision>28</cp:revision>
  <cp:lastPrinted>2012-05-08T18:38:07Z</cp:lastPrinted>
  <dcterms:created xsi:type="dcterms:W3CDTF">2012-05-08T12:18:18Z</dcterms:created>
  <dcterms:modified xsi:type="dcterms:W3CDTF">2012-05-11T08:10:10Z</dcterms:modified>
</cp:coreProperties>
</file>