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286" r:id="rId3"/>
    <p:sldId id="258" r:id="rId4"/>
    <p:sldId id="278" r:id="rId5"/>
    <p:sldId id="288" r:id="rId6"/>
    <p:sldId id="275" r:id="rId7"/>
    <p:sldId id="259" r:id="rId8"/>
    <p:sldId id="269" r:id="rId9"/>
    <p:sldId id="291" r:id="rId10"/>
    <p:sldId id="263" r:id="rId11"/>
    <p:sldId id="270" r:id="rId12"/>
    <p:sldId id="272" r:id="rId13"/>
    <p:sldId id="267" r:id="rId14"/>
    <p:sldId id="268" r:id="rId15"/>
    <p:sldId id="285" r:id="rId16"/>
    <p:sldId id="262" r:id="rId17"/>
    <p:sldId id="277" r:id="rId18"/>
    <p:sldId id="261" r:id="rId19"/>
    <p:sldId id="289" r:id="rId20"/>
    <p:sldId id="265" r:id="rId21"/>
    <p:sldId id="290" r:id="rId22"/>
    <p:sldId id="273" r:id="rId23"/>
    <p:sldId id="280" r:id="rId24"/>
    <p:sldId id="287" r:id="rId25"/>
  </p:sldIdLst>
  <p:sldSz cx="9144000" cy="6858000" type="screen4x3"/>
  <p:notesSz cx="6797675" cy="9926638"/>
  <p:defaultTextStyle>
    <a:defPPr>
      <a:defRPr lang="nb-NO"/>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00" autoAdjust="0"/>
    <p:restoredTop sz="90941" autoAdjust="0"/>
  </p:normalViewPr>
  <p:slideViewPr>
    <p:cSldViewPr>
      <p:cViewPr>
        <p:scale>
          <a:sx n="69" d="100"/>
          <a:sy n="69" d="100"/>
        </p:scale>
        <p:origin x="-3456" y="-9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996C474-B2CF-4C44-B073-BB2906844116}" type="datetimeFigureOut">
              <a:rPr lang="nb-NO" smtClean="0"/>
              <a:t>30.10.2013</a:t>
            </a:fld>
            <a:endParaRPr lang="nb-NO"/>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889DCEB-CDA5-471D-8B01-B18B0195D6E6}" type="slidenum">
              <a:rPr lang="nb-NO" smtClean="0"/>
              <a:t>‹#›</a:t>
            </a:fld>
            <a:endParaRPr lang="nb-NO"/>
          </a:p>
        </p:txBody>
      </p:sp>
    </p:spTree>
    <p:extLst>
      <p:ext uri="{BB962C8B-B14F-4D97-AF65-F5344CB8AC3E}">
        <p14:creationId xmlns:p14="http://schemas.microsoft.com/office/powerpoint/2010/main" val="3164403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A5E350D2-0D19-4158-AFBA-628F89111C0B}" type="datetimeFigureOut">
              <a:rPr lang="en-GB"/>
              <a:pPr>
                <a:defRPr/>
              </a:pPr>
              <a:t>30/10/2013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C0DD4C02-A789-43F5-A530-C4723618FB47}" type="slidenum">
              <a:rPr lang="en-GB"/>
              <a:pPr>
                <a:defRPr/>
              </a:pPr>
              <a:t>‹#›</a:t>
            </a:fld>
            <a:endParaRPr lang="en-GB"/>
          </a:p>
        </p:txBody>
      </p:sp>
    </p:spTree>
    <p:extLst>
      <p:ext uri="{BB962C8B-B14F-4D97-AF65-F5344CB8AC3E}">
        <p14:creationId xmlns:p14="http://schemas.microsoft.com/office/powerpoint/2010/main" val="1487159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Continuing instability since last year 2012. Escalation of violence from September reaching the peak in November 2012.</a:t>
            </a:r>
          </a:p>
          <a:p>
            <a:endParaRPr lang="en-GB"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3ED26C-6EB5-429C-93B4-91E90FC9D4EB}" type="slidenum">
              <a:rPr lang="en-GB" smtClean="0"/>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Almost all children named school or CFS as the place where they had first learnt about hand-washing and toilet hygiene (81% first learnt about this in school), not to drink dirty water (83% first learnt in school), not to eat unsafe food and how to identify it (71% first learnt in school), not to play with mud (68% first learnt in school), to wash regularly with soap (90% first learnt in school), to clean dishes and clothes (67% first learnt in school) and to clean and cut nails and hair (70% first learnt in school)</a:t>
            </a:r>
            <a:endParaRPr lang="en-GB" alt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AFBDF0-0848-4AB6-A53E-6B5F210EE931}" type="slidenum">
              <a:rPr lang="en-GB" altLang="en-US" smtClean="0"/>
              <a:pPr/>
              <a:t>20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4096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B0DEF4-A01F-4A0F-8196-7AA08669271B}" type="slidenum">
              <a:rPr lang="en-GB" altLang="en-US" smtClean="0"/>
              <a:pPr/>
              <a:t>22</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19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Picture one (our vision-western-grown up) Picture two (child perspective). This is and European and Western Perspective…we think this is good communication. What we (Policy makers, donors, NGOs…) are assuming is the right solution for a country maybe is not. Education is not a NFI, Education is something that will always accompany you.</a:t>
            </a:r>
          </a:p>
          <a:p>
            <a:pPr eaLnBrk="1" hangingPunct="1"/>
            <a:r>
              <a:rPr lang="en-US" altLang="en-US" smtClean="0"/>
              <a:t>This is the reality…the children asked to add a cross!!! So a different perspctive. Please reflect on this concrete example!!!</a:t>
            </a:r>
          </a:p>
        </p:txBody>
      </p:sp>
      <p:sp>
        <p:nvSpPr>
          <p:cNvPr id="419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B19C2B-0E30-463D-A75E-A3E72599F914}" type="slidenum">
              <a:rPr lang="en-GB" altLang="en-US" smtClean="0"/>
              <a:pPr/>
              <a:t>23</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Accountability from beneficiaries perspective. Have we asked to them? Or have we used simply the assumption other sector are more important?</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F6A9DB-C16D-48CF-910C-3B88662A35BA}" type="slidenum">
              <a:rPr lang="en-GB" altLang="en-US" smtClean="0"/>
              <a:pPr/>
              <a:t>3</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The school quoted by one of the parents in the previous slide, located in Kalinga IDP Camp.</a:t>
            </a:r>
          </a:p>
        </p:txBody>
      </p:sp>
      <p:sp>
        <p:nvSpPr>
          <p:cNvPr id="327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02B67-D362-41E0-AADD-F8FEC99AD401}" type="slidenum">
              <a:rPr lang="en-GB" altLang="en-US" smtClean="0"/>
              <a:pPr/>
              <a:t>4</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Camp setting problem of food above, children were underlying this as priority too but ‘I need to eat in order to go to school’</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357C02-BF86-489E-82AD-8806DC20DDA3}" type="slidenum">
              <a:rPr lang="en-GB" altLang="en-US" smtClean="0"/>
              <a:pPr/>
              <a:t>7</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89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Example of EP Neema (tribal issue), pacific cohabitation.</a:t>
            </a:r>
          </a:p>
          <a:p>
            <a:pPr eaLnBrk="1" hangingPunct="1"/>
            <a:r>
              <a:rPr lang="en-US" altLang="en-US" smtClean="0"/>
              <a:t>Education as the only way to move forward and avoid lost generation…and build the future for the country, which started to suffer from 1994…20 years of desperation, instability and war.</a:t>
            </a:r>
          </a:p>
        </p:txBody>
      </p:sp>
      <p:sp>
        <p:nvSpPr>
          <p:cNvPr id="3891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4AA86D-0E83-44A1-8449-FD519518042F}" type="slidenum">
              <a:rPr lang="en-GB" altLang="en-US" smtClean="0"/>
              <a:pPr/>
              <a:t>8</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43.3% from Burnett. N, Guison-Dowdy. A, Thomas. M. 2013. A Moral Obligation, An Economic Priority: The urgency of enrolling out of school children. Results for Development Institute/Education a Child. </a:t>
            </a:r>
            <a:endParaRPr lang="en-GB" alt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DE1B49-2C80-487B-A655-E05919ADBF71}" type="slidenum">
              <a:rPr lang="en-GB" altLang="en-US" smtClean="0"/>
              <a:pPr/>
              <a:t>11</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Former child soldiers in our program (already demobilized and some of them came to ask to be assisted).</a:t>
            </a:r>
          </a:p>
        </p:txBody>
      </p:sp>
      <p:sp>
        <p:nvSpPr>
          <p:cNvPr id="358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E4C06E-3C7C-4F29-B955-7854FA9D428C}" type="slidenum">
              <a:rPr lang="en-GB" altLang="en-US" smtClean="0"/>
              <a:pPr/>
              <a:t>16</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Vita-vitam (latin)-war. His name is war because was born during the war…and was forcedly recruited.</a:t>
            </a:r>
          </a:p>
        </p:txBody>
      </p:sp>
      <p:sp>
        <p:nvSpPr>
          <p:cNvPr id="368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04E426-AF02-44BF-A5EB-515EC6FACEEB}" type="slidenum">
              <a:rPr lang="en-GB" altLang="en-US" smtClean="0"/>
              <a:pPr/>
              <a:t>17</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Classroom safe: example of EP Bukombo…then it depends from armed group too!</a:t>
            </a:r>
          </a:p>
          <a:p>
            <a:pPr eaLnBrk="1" hangingPunct="1"/>
            <a:r>
              <a:rPr lang="en-US" altLang="en-US" smtClean="0"/>
              <a:t>Child's discrimination, if you do not go to school and robberies are happening in the village or in the camp…you are guilty</a:t>
            </a:r>
          </a:p>
        </p:txBody>
      </p:sp>
      <p:sp>
        <p:nvSpPr>
          <p:cNvPr id="348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176774-9C60-4711-AA95-8B1EA0A5A93B}" type="slidenum">
              <a:rPr lang="en-GB" altLang="en-US" smtClean="0"/>
              <a:pPr/>
              <a:t>18</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5" descr="NRC_NOR_logo_center_RGB_pos"/>
          <p:cNvPicPr>
            <a:picLocks noChangeAspect="1" noChangeArrowheads="1"/>
          </p:cNvPicPr>
          <p:nvPr/>
        </p:nvPicPr>
        <p:blipFill>
          <a:blip r:embed="rId2" cstate="print"/>
          <a:srcRect/>
          <a:stretch>
            <a:fillRect/>
          </a:stretch>
        </p:blipFill>
        <p:spPr bwMode="auto">
          <a:xfrm>
            <a:off x="1905000" y="0"/>
            <a:ext cx="5357813" cy="3571875"/>
          </a:xfrm>
          <a:prstGeom prst="rect">
            <a:avLst/>
          </a:prstGeom>
          <a:noFill/>
          <a:ln w="9525">
            <a:noFill/>
            <a:miter lim="800000"/>
            <a:headEnd/>
            <a:tailEnd/>
          </a:ln>
        </p:spPr>
      </p:pic>
      <p:sp>
        <p:nvSpPr>
          <p:cNvPr id="4" name="Line 6"/>
          <p:cNvSpPr>
            <a:spLocks noChangeShapeType="1"/>
          </p:cNvSpPr>
          <p:nvPr/>
        </p:nvSpPr>
        <p:spPr bwMode="auto">
          <a:xfrm>
            <a:off x="2622550" y="3505200"/>
            <a:ext cx="3879850" cy="1588"/>
          </a:xfrm>
          <a:prstGeom prst="line">
            <a:avLst/>
          </a:prstGeom>
          <a:noFill/>
          <a:ln w="12700">
            <a:solidFill>
              <a:schemeClr val="tx1"/>
            </a:solidFill>
            <a:round/>
            <a:headEnd/>
            <a:tailEnd/>
          </a:ln>
        </p:spPr>
        <p:txBody>
          <a:bodyPr/>
          <a:lstStyle/>
          <a:p>
            <a:pPr>
              <a:defRPr/>
            </a:pPr>
            <a:endParaRPr lang="en-US"/>
          </a:p>
        </p:txBody>
      </p:sp>
      <p:sp>
        <p:nvSpPr>
          <p:cNvPr id="3074" name="Rectangle 2"/>
          <p:cNvSpPr>
            <a:spLocks noGrp="1" noChangeArrowheads="1"/>
          </p:cNvSpPr>
          <p:nvPr>
            <p:ph type="ctrTitle"/>
          </p:nvPr>
        </p:nvSpPr>
        <p:spPr>
          <a:xfrm>
            <a:off x="685800" y="4191000"/>
            <a:ext cx="7772400" cy="1143000"/>
          </a:xfrm>
        </p:spPr>
        <p:txBody>
          <a:bodyPr/>
          <a:lstStyle>
            <a:lvl1pPr>
              <a:defRPr/>
            </a:lvl1pPr>
          </a:lstStyle>
          <a:p>
            <a:pPr lvl="0"/>
            <a:r>
              <a:rPr lang="nb-NO" alt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ltLang="en-US" smtClean="0"/>
              <a:t>Click to edit Master text styles</a:t>
            </a:r>
          </a:p>
          <a:p>
            <a:pPr lvl="1"/>
            <a:r>
              <a:rPr lang="nb-NO" altLang="en-US" smtClean="0"/>
              <a:t>Second level</a:t>
            </a:r>
          </a:p>
          <a:p>
            <a:pPr lvl="2"/>
            <a:r>
              <a:rPr lang="nb-NO" altLang="en-US" smtClean="0"/>
              <a:t>Third level</a:t>
            </a:r>
          </a:p>
          <a:p>
            <a:pPr lvl="3"/>
            <a:r>
              <a:rPr lang="nb-NO" altLang="en-US" smtClean="0"/>
              <a:t>Fourth level</a:t>
            </a:r>
          </a:p>
          <a:p>
            <a:pPr lvl="4"/>
            <a:r>
              <a:rPr lang="nb-NO" altLang="en-US" smtClean="0"/>
              <a:t>Fifth level</a:t>
            </a:r>
          </a:p>
        </p:txBody>
      </p:sp>
      <p:pic>
        <p:nvPicPr>
          <p:cNvPr id="1028" name="Picture 7" descr="NRC_NOR_logo_horizontal_RGB_pos_RIGHT"/>
          <p:cNvPicPr>
            <a:picLocks noChangeAspect="1" noChangeArrowheads="1"/>
          </p:cNvPicPr>
          <p:nvPr/>
        </p:nvPicPr>
        <p:blipFill>
          <a:blip r:embed="rId13" cstate="print"/>
          <a:srcRect/>
          <a:stretch>
            <a:fillRect/>
          </a:stretch>
        </p:blipFill>
        <p:spPr bwMode="auto">
          <a:xfrm>
            <a:off x="5848350" y="5972175"/>
            <a:ext cx="2806700" cy="935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dirty="0" smtClean="0"/>
              <a:t>The importance of Education in Emergencies -  Reflections from children and youth in eastern DRC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endParaRPr lang="en-GB" altLang="en-US" smtClean="0"/>
          </a:p>
        </p:txBody>
      </p:sp>
      <p:sp>
        <p:nvSpPr>
          <p:cNvPr id="12291" name="Picture Placeholder 4"/>
          <p:cNvSpPr>
            <a:spLocks noGrp="1" noTextEdit="1"/>
          </p:cNvSpPr>
          <p:nvPr>
            <p:ph type="pic" idx="1"/>
          </p:nvPr>
        </p:nvSpPr>
        <p:spPr/>
      </p:sp>
      <p:sp>
        <p:nvSpPr>
          <p:cNvPr id="12292" name="Text Placeholder 5"/>
          <p:cNvSpPr>
            <a:spLocks noGrp="1"/>
          </p:cNvSpPr>
          <p:nvPr>
            <p:ph type="body" sz="half" idx="2"/>
          </p:nvPr>
        </p:nvSpPr>
        <p:spPr/>
        <p:txBody>
          <a:bodyPr/>
          <a:lstStyle/>
          <a:p>
            <a:endParaRPr lang="en-GB" altLang="en-US" smtClean="0"/>
          </a:p>
        </p:txBody>
      </p:sp>
      <p:pic>
        <p:nvPicPr>
          <p:cNvPr id="12293" name="Picture 2" descr="C:\Users\Sara Tesorieri\Downloads\IMG_979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dirty="0" smtClean="0"/>
              <a:t>Finding Economic Opportunity for Youth</a:t>
            </a:r>
          </a:p>
        </p:txBody>
      </p:sp>
      <p:sp>
        <p:nvSpPr>
          <p:cNvPr id="3" name="Content Placeholder 2"/>
          <p:cNvSpPr>
            <a:spLocks noGrp="1"/>
          </p:cNvSpPr>
          <p:nvPr>
            <p:ph idx="1"/>
          </p:nvPr>
        </p:nvSpPr>
        <p:spPr>
          <a:xfrm>
            <a:off x="611188" y="1844675"/>
            <a:ext cx="7772400" cy="4259263"/>
          </a:xfrm>
        </p:spPr>
        <p:txBody>
          <a:bodyPr/>
          <a:lstStyle/>
          <a:p>
            <a:pPr>
              <a:defRPr/>
            </a:pPr>
            <a:r>
              <a:rPr lang="en-GB" sz="2800" dirty="0" smtClean="0"/>
              <a:t>DRC suffers income loss of 43.3% from under-education (primary school)</a:t>
            </a:r>
          </a:p>
          <a:p>
            <a:pPr>
              <a:defRPr/>
            </a:pPr>
            <a:r>
              <a:rPr lang="en-GB" sz="2800" dirty="0" smtClean="0"/>
              <a:t>Basic skills are transferable</a:t>
            </a:r>
          </a:p>
          <a:p>
            <a:pPr marL="0" indent="0">
              <a:buNone/>
              <a:defRPr/>
            </a:pPr>
            <a:r>
              <a:rPr lang="en-US" sz="2000" b="1" i="1" dirty="0" smtClean="0">
                <a:solidFill>
                  <a:schemeClr val="accent6"/>
                </a:solidFill>
              </a:rPr>
              <a:t>“Because I am learning carpentry, if I have to flee again, I will be better able to survive in the new place and even make a shelter for my family” – Young boy in YEP/CFS </a:t>
            </a:r>
            <a:r>
              <a:rPr lang="en-US" sz="2000" b="1" i="1" dirty="0" err="1" smtClean="0">
                <a:solidFill>
                  <a:schemeClr val="accent6"/>
                </a:solidFill>
              </a:rPr>
              <a:t>Bukombo</a:t>
            </a:r>
            <a:endParaRPr lang="en-GB" sz="2000" b="1" i="1" dirty="0" smtClean="0">
              <a:solidFill>
                <a:schemeClr val="accent6"/>
              </a:solidFill>
            </a:endParaRPr>
          </a:p>
          <a:p>
            <a:pPr>
              <a:defRPr/>
            </a:pPr>
            <a:r>
              <a:rPr lang="en-GB" sz="2800" dirty="0" smtClean="0"/>
              <a:t>Vocational students already making profits</a:t>
            </a:r>
            <a:endParaRPr lang="en-US" sz="1600" b="1" i="1" dirty="0" smtClean="0">
              <a:solidFill>
                <a:schemeClr val="accent6"/>
              </a:solidFill>
            </a:endParaRPr>
          </a:p>
          <a:p>
            <a:pPr marL="0" indent="0">
              <a:buFontTx/>
              <a:buNone/>
              <a:defRPr/>
            </a:pPr>
            <a:r>
              <a:rPr lang="en-US" sz="2000" b="1" i="1" dirty="0" smtClean="0">
                <a:solidFill>
                  <a:schemeClr val="accent6"/>
                </a:solidFill>
              </a:rPr>
              <a:t>“They </a:t>
            </a:r>
            <a:r>
              <a:rPr lang="en-US" sz="2000" b="1" i="1" dirty="0">
                <a:solidFill>
                  <a:schemeClr val="accent6"/>
                </a:solidFill>
              </a:rPr>
              <a:t>need studies and motivation – you can have studies and not be determined, and you will not find work – but if you have both you will be more likely to succeed whatever the future </a:t>
            </a:r>
            <a:r>
              <a:rPr lang="en-US" sz="2000" b="1" i="1" dirty="0" smtClean="0">
                <a:solidFill>
                  <a:schemeClr val="accent6"/>
                </a:solidFill>
              </a:rPr>
              <a:t>brings” - father</a:t>
            </a:r>
            <a:endParaRPr lang="en-GB" sz="2000" b="1" i="1" dirty="0" smtClean="0">
              <a:solidFill>
                <a:schemeClr val="accent6"/>
              </a:solidFill>
            </a:endParaRPr>
          </a:p>
          <a:p>
            <a:pPr>
              <a:defRPr/>
            </a:pP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GB" altLang="en-US" smtClean="0"/>
          </a:p>
        </p:txBody>
      </p:sp>
      <p:sp>
        <p:nvSpPr>
          <p:cNvPr id="23555" name="Picture Placeholder 2"/>
          <p:cNvSpPr>
            <a:spLocks noGrp="1" noTextEdit="1"/>
          </p:cNvSpPr>
          <p:nvPr>
            <p:ph type="pic" idx="1"/>
          </p:nvPr>
        </p:nvSpPr>
        <p:spPr/>
      </p:sp>
      <p:sp>
        <p:nvSpPr>
          <p:cNvPr id="23556" name="Text Placeholder 3"/>
          <p:cNvSpPr>
            <a:spLocks noGrp="1"/>
          </p:cNvSpPr>
          <p:nvPr>
            <p:ph type="body" sz="half" idx="2"/>
          </p:nvPr>
        </p:nvSpPr>
        <p:spPr/>
        <p:txBody>
          <a:bodyPr/>
          <a:lstStyle/>
          <a:p>
            <a:endParaRPr lang="en-GB" altLang="en-US" smtClean="0"/>
          </a:p>
        </p:txBody>
      </p:sp>
      <p:pic>
        <p:nvPicPr>
          <p:cNvPr id="23557" name="Picture 2" descr="C:\Users\Sara Tesorieri\Dropbox\Children of Peace - DRC - general photos\DSCN9474.JPG"/>
          <p:cNvPicPr>
            <a:picLocks noChangeAspect="1" noChangeArrowheads="1"/>
          </p:cNvPicPr>
          <p:nvPr/>
        </p:nvPicPr>
        <p:blipFill>
          <a:blip r:embed="rId2" cstate="print"/>
          <a:srcRect/>
          <a:stretch>
            <a:fillRect/>
          </a:stretch>
        </p:blipFill>
        <p:spPr bwMode="auto">
          <a:xfrm>
            <a:off x="14288" y="-26988"/>
            <a:ext cx="9129712" cy="684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09600"/>
            <a:ext cx="7772400" cy="1019175"/>
          </a:xfrm>
        </p:spPr>
        <p:txBody>
          <a:bodyPr/>
          <a:lstStyle/>
          <a:p>
            <a:r>
              <a:rPr lang="en-GB" altLang="en-US" smtClean="0"/>
              <a:t>Recovery and Resilience</a:t>
            </a:r>
          </a:p>
        </p:txBody>
      </p:sp>
      <p:sp>
        <p:nvSpPr>
          <p:cNvPr id="3" name="Content Placeholder 2"/>
          <p:cNvSpPr>
            <a:spLocks noGrp="1"/>
          </p:cNvSpPr>
          <p:nvPr>
            <p:ph idx="1"/>
          </p:nvPr>
        </p:nvSpPr>
        <p:spPr>
          <a:xfrm>
            <a:off x="684213" y="1773238"/>
            <a:ext cx="7772400" cy="4114800"/>
          </a:xfrm>
        </p:spPr>
        <p:txBody>
          <a:bodyPr/>
          <a:lstStyle/>
          <a:p>
            <a:pPr>
              <a:defRPr/>
            </a:pPr>
            <a:r>
              <a:rPr lang="en-GB" dirty="0" smtClean="0"/>
              <a:t>Recovering from trauma (psychosocial support, games: BE CHILDREN)</a:t>
            </a:r>
          </a:p>
          <a:p>
            <a:pPr marL="0" indent="0">
              <a:buFontTx/>
              <a:buNone/>
              <a:defRPr/>
            </a:pPr>
            <a:r>
              <a:rPr lang="en-US" sz="2200" b="1" i="1" dirty="0">
                <a:solidFill>
                  <a:schemeClr val="accent2"/>
                </a:solidFill>
              </a:rPr>
              <a:t>“Before I came to school I had the spirit of an assassin because of what they did to me, but here I have started to become like a normal person again. The taste of study made me want to be like I was before. I am so happy to be </a:t>
            </a:r>
            <a:r>
              <a:rPr lang="en-US" sz="2200" b="1" i="1" dirty="0" smtClean="0">
                <a:solidFill>
                  <a:schemeClr val="accent2"/>
                </a:solidFill>
              </a:rPr>
              <a:t>here” – 15 year old boy</a:t>
            </a:r>
            <a:endParaRPr lang="en-GB" sz="2200" b="1" i="1" dirty="0" smtClean="0">
              <a:solidFill>
                <a:schemeClr val="accent2"/>
              </a:solidFill>
            </a:endParaRPr>
          </a:p>
          <a:p>
            <a:pPr>
              <a:defRPr/>
            </a:pPr>
            <a:r>
              <a:rPr lang="en-GB" dirty="0" smtClean="0"/>
              <a:t>Skills for dealing with future conflict</a:t>
            </a:r>
          </a:p>
          <a:p>
            <a:pPr marL="0" indent="0">
              <a:buFontTx/>
              <a:buNone/>
              <a:defRPr/>
            </a:pPr>
            <a:r>
              <a:rPr lang="en-US" sz="2200" b="1" i="1" dirty="0" smtClean="0">
                <a:solidFill>
                  <a:schemeClr val="accent2"/>
                </a:solidFill>
              </a:rPr>
              <a:t>“Studying </a:t>
            </a:r>
            <a:r>
              <a:rPr lang="en-US" sz="2200" b="1" i="1" dirty="0">
                <a:solidFill>
                  <a:schemeClr val="accent2"/>
                </a:solidFill>
              </a:rPr>
              <a:t>helps children face the difficult things in life, and find solutions to the hard times</a:t>
            </a:r>
            <a:r>
              <a:rPr lang="en-US" sz="2200" b="1" i="1" dirty="0" smtClean="0">
                <a:solidFill>
                  <a:schemeClr val="accent2"/>
                </a:solidFill>
              </a:rPr>
              <a:t>” – father</a:t>
            </a:r>
            <a:endParaRPr lang="en-GB" sz="2200" b="1" i="1"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GB" altLang="en-US" smtClean="0"/>
          </a:p>
        </p:txBody>
      </p:sp>
      <p:sp>
        <p:nvSpPr>
          <p:cNvPr id="18435" name="Picture Placeholder 2"/>
          <p:cNvSpPr>
            <a:spLocks noGrp="1" noTextEdit="1"/>
          </p:cNvSpPr>
          <p:nvPr>
            <p:ph type="pic" idx="1"/>
          </p:nvPr>
        </p:nvSpPr>
        <p:spPr/>
      </p:sp>
      <p:sp>
        <p:nvSpPr>
          <p:cNvPr id="18436" name="Text Placeholder 3"/>
          <p:cNvSpPr>
            <a:spLocks noGrp="1"/>
          </p:cNvSpPr>
          <p:nvPr>
            <p:ph type="body" sz="half" idx="2"/>
          </p:nvPr>
        </p:nvSpPr>
        <p:spPr/>
        <p:txBody>
          <a:bodyPr/>
          <a:lstStyle/>
          <a:p>
            <a:endParaRPr lang="en-GB" altLang="en-US" smtClean="0"/>
          </a:p>
        </p:txBody>
      </p:sp>
      <p:pic>
        <p:nvPicPr>
          <p:cNvPr id="18437" name="Picture 2" descr="C:\Users\Sara Tesorieri\Downloads\IMG_966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4"/>
          <p:cNvSpPr>
            <a:spLocks noGrp="1"/>
          </p:cNvSpPr>
          <p:nvPr>
            <p:ph type="title"/>
          </p:nvPr>
        </p:nvSpPr>
        <p:spPr/>
        <p:txBody>
          <a:bodyPr/>
          <a:lstStyle/>
          <a:p>
            <a:endParaRPr lang="en-US" altLang="en-US" smtClean="0"/>
          </a:p>
        </p:txBody>
      </p:sp>
      <p:pic>
        <p:nvPicPr>
          <p:cNvPr id="19459" name="Picture 2" descr="F:\All DRC Pictures  08 09 13\Masisi last Mission September 2013\IMG_9870.JPG"/>
          <p:cNvPicPr>
            <a:picLocks noGrp="1" noChangeAspect="1" noChangeArrowheads="1"/>
          </p:cNvPicPr>
          <p:nvPr>
            <p:ph idx="1"/>
          </p:nvPr>
        </p:nvPicPr>
        <p:blipFill>
          <a:blip r:embed="rId2" cstate="print"/>
          <a:srcRect/>
          <a:stretch>
            <a:fillRect/>
          </a:stretch>
        </p:blipFill>
        <p:spPr>
          <a:xfrm>
            <a:off x="0" y="26988"/>
            <a:ext cx="9144000" cy="68580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3568" y="188640"/>
            <a:ext cx="7772400" cy="1143000"/>
          </a:xfrm>
        </p:spPr>
        <p:txBody>
          <a:bodyPr/>
          <a:lstStyle/>
          <a:p>
            <a:r>
              <a:rPr lang="en-GB" altLang="en-US" dirty="0" smtClean="0"/>
              <a:t>Transferring protective knowledge</a:t>
            </a:r>
          </a:p>
        </p:txBody>
      </p:sp>
      <p:sp>
        <p:nvSpPr>
          <p:cNvPr id="3" name="Content Placeholder 2"/>
          <p:cNvSpPr>
            <a:spLocks noGrp="1"/>
          </p:cNvSpPr>
          <p:nvPr>
            <p:ph idx="1"/>
          </p:nvPr>
        </p:nvSpPr>
        <p:spPr>
          <a:xfrm>
            <a:off x="684213" y="1340769"/>
            <a:ext cx="7773987" cy="4755232"/>
          </a:xfrm>
        </p:spPr>
        <p:txBody>
          <a:bodyPr/>
          <a:lstStyle/>
          <a:p>
            <a:pPr>
              <a:defRPr/>
            </a:pPr>
            <a:r>
              <a:rPr lang="en-GB" sz="2600" dirty="0" smtClean="0"/>
              <a:t>Effective in combating and preventing </a:t>
            </a:r>
            <a:r>
              <a:rPr lang="en-GB" sz="2600" b="1" dirty="0" smtClean="0"/>
              <a:t>recruitment and re-recruitment </a:t>
            </a:r>
          </a:p>
          <a:p>
            <a:pPr>
              <a:buNone/>
              <a:defRPr/>
            </a:pPr>
            <a:r>
              <a:rPr lang="en-US" sz="2200" b="1" i="1" dirty="0" smtClean="0">
                <a:solidFill>
                  <a:schemeClr val="accent2"/>
                </a:solidFill>
              </a:rPr>
              <a:t>	</a:t>
            </a:r>
            <a:r>
              <a:rPr lang="en-US" sz="1800" b="1" i="1" dirty="0" smtClean="0">
                <a:solidFill>
                  <a:schemeClr val="accent2"/>
                </a:solidFill>
              </a:rPr>
              <a:t>“Now I’ve studied it helps me see when things are dangerous – and if you’ve studied you can express yourself better, and that makes you safer, especially if militia ask you a question” – 15 year old boy</a:t>
            </a:r>
            <a:endParaRPr lang="en-GB" sz="1800" b="1" dirty="0" smtClean="0"/>
          </a:p>
          <a:p>
            <a:pPr>
              <a:defRPr/>
            </a:pPr>
            <a:r>
              <a:rPr lang="en-GB" sz="2600" dirty="0" smtClean="0"/>
              <a:t>Less risk of Gender Based Violence and other abuse</a:t>
            </a:r>
          </a:p>
          <a:p>
            <a:pPr>
              <a:buNone/>
              <a:defRPr/>
            </a:pPr>
            <a:r>
              <a:rPr lang="en-US" sz="1800" b="1" i="1" dirty="0" smtClean="0">
                <a:solidFill>
                  <a:schemeClr val="accent2"/>
                </a:solidFill>
              </a:rPr>
              <a:t>	“Sometimes the militia come to the village and rape girls and take them away by force – one day I was at school and the militia came and took three girls who didn’t go to school away with them. I was safe because I was in school. These girls never came </a:t>
            </a:r>
            <a:r>
              <a:rPr lang="en-US" sz="1800" b="1" i="1" smtClean="0">
                <a:solidFill>
                  <a:schemeClr val="accent2"/>
                </a:solidFill>
              </a:rPr>
              <a:t>back”</a:t>
            </a:r>
            <a:endParaRPr lang="en-GB" sz="2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684213" y="908050"/>
            <a:ext cx="7772400" cy="639763"/>
          </a:xfrm>
        </p:spPr>
        <p:txBody>
          <a:bodyPr/>
          <a:lstStyle/>
          <a:p>
            <a:r>
              <a:rPr lang="it-IT" altLang="en-US" dirty="0" smtClean="0"/>
              <a:t/>
            </a:r>
            <a:br>
              <a:rPr lang="it-IT" altLang="en-US" dirty="0" smtClean="0"/>
            </a:br>
            <a:r>
              <a:rPr lang="it-IT" altLang="en-US" dirty="0" smtClean="0"/>
              <a:t/>
            </a:r>
            <a:br>
              <a:rPr lang="it-IT" altLang="en-US" dirty="0" smtClean="0"/>
            </a:br>
            <a:r>
              <a:rPr lang="it-IT" altLang="en-US" sz="3600" dirty="0" err="1" smtClean="0"/>
              <a:t>He</a:t>
            </a:r>
            <a:r>
              <a:rPr lang="it-IT" altLang="en-US" sz="3600" dirty="0" smtClean="0"/>
              <a:t> </a:t>
            </a:r>
            <a:r>
              <a:rPr lang="it-IT" altLang="en-US" sz="3600" dirty="0" err="1" smtClean="0"/>
              <a:t>is</a:t>
            </a:r>
            <a:r>
              <a:rPr lang="it-IT" altLang="en-US" sz="3600" dirty="0" smtClean="0"/>
              <a:t> Vita</a:t>
            </a:r>
            <a:br>
              <a:rPr lang="it-IT" altLang="en-US" sz="3600" dirty="0" smtClean="0"/>
            </a:br>
            <a:r>
              <a:rPr lang="it-IT" altLang="en-US" sz="3600" dirty="0" err="1" smtClean="0"/>
              <a:t>Vita=Life</a:t>
            </a:r>
            <a:r>
              <a:rPr lang="it-IT" altLang="en-US" sz="3600" dirty="0" smtClean="0"/>
              <a:t> (</a:t>
            </a:r>
            <a:r>
              <a:rPr lang="it-IT" altLang="en-US" sz="3600" dirty="0" err="1" smtClean="0"/>
              <a:t>Italian</a:t>
            </a:r>
            <a:r>
              <a:rPr lang="it-IT" altLang="en-US" sz="3600" dirty="0" smtClean="0"/>
              <a:t>)</a:t>
            </a:r>
            <a:br>
              <a:rPr lang="it-IT" altLang="en-US" sz="3600" dirty="0" smtClean="0"/>
            </a:br>
            <a:r>
              <a:rPr lang="it-IT" altLang="en-US" sz="3600" dirty="0" err="1" smtClean="0"/>
              <a:t>Vita=War</a:t>
            </a:r>
            <a:r>
              <a:rPr lang="it-IT" altLang="en-US" sz="3600" dirty="0" smtClean="0"/>
              <a:t> (Swahili)</a:t>
            </a:r>
            <a:br>
              <a:rPr lang="it-IT" altLang="en-US" sz="3600" dirty="0" smtClean="0"/>
            </a:br>
            <a:r>
              <a:rPr lang="en-GB" altLang="en-US" b="1" i="1" dirty="0" smtClean="0">
                <a:solidFill>
                  <a:schemeClr val="accent2"/>
                </a:solidFill>
              </a:rPr>
              <a:t/>
            </a:r>
            <a:br>
              <a:rPr lang="en-GB" altLang="en-US" b="1" i="1" dirty="0" smtClean="0">
                <a:solidFill>
                  <a:schemeClr val="accent2"/>
                </a:solidFill>
              </a:rPr>
            </a:br>
            <a:endParaRPr lang="it-IT" altLang="en-US" dirty="0" smtClean="0"/>
          </a:p>
        </p:txBody>
      </p:sp>
      <p:pic>
        <p:nvPicPr>
          <p:cNvPr id="14339" name="Picture 2" descr="C:\Documents and Settings\Nadia\Desktop\Euro News visit Nadia\IMG_0105.jpg"/>
          <p:cNvPicPr>
            <a:picLocks noGrp="1" noChangeAspect="1" noChangeArrowheads="1"/>
          </p:cNvPicPr>
          <p:nvPr>
            <p:ph idx="1"/>
          </p:nvPr>
        </p:nvPicPr>
        <p:blipFill>
          <a:blip r:embed="rId3" cstate="print"/>
          <a:srcRect/>
          <a:stretch>
            <a:fillRect/>
          </a:stretch>
        </p:blipFill>
        <p:spPr>
          <a:xfrm>
            <a:off x="1907704" y="2132856"/>
            <a:ext cx="4921250" cy="3690938"/>
          </a:xfrm>
          <a:noFill/>
        </p:spPr>
      </p:pic>
      <p:sp>
        <p:nvSpPr>
          <p:cNvPr id="14340" name="TextBox 1"/>
          <p:cNvSpPr txBox="1">
            <a:spLocks noChangeArrowheads="1"/>
          </p:cNvSpPr>
          <p:nvPr/>
        </p:nvSpPr>
        <p:spPr bwMode="auto">
          <a:xfrm>
            <a:off x="683568" y="5805264"/>
            <a:ext cx="7921625" cy="461963"/>
          </a:xfrm>
          <a:prstGeom prst="rect">
            <a:avLst/>
          </a:prstGeom>
          <a:noFill/>
          <a:ln w="9525">
            <a:noFill/>
            <a:miter lim="800000"/>
            <a:headEnd/>
            <a:tailEnd/>
          </a:ln>
        </p:spPr>
        <p:txBody>
          <a:bodyPr>
            <a:spAutoFit/>
          </a:bodyPr>
          <a:lstStyle/>
          <a:p>
            <a:r>
              <a:rPr lang="en-US" altLang="en-US" b="1" i="1" dirty="0">
                <a:solidFill>
                  <a:schemeClr val="accent2"/>
                </a:solidFill>
              </a:rPr>
              <a:t>“My colonel respected children staying in school”</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188641"/>
            <a:ext cx="7772400" cy="1368698"/>
          </a:xfrm>
        </p:spPr>
        <p:txBody>
          <a:bodyPr/>
          <a:lstStyle/>
          <a:p>
            <a:r>
              <a:rPr lang="en-GB" altLang="en-US" sz="4000" dirty="0" smtClean="0"/>
              <a:t>Protective Potential of Education</a:t>
            </a:r>
          </a:p>
        </p:txBody>
      </p:sp>
      <p:sp>
        <p:nvSpPr>
          <p:cNvPr id="3" name="Content Placeholder 2"/>
          <p:cNvSpPr>
            <a:spLocks noGrp="1"/>
          </p:cNvSpPr>
          <p:nvPr>
            <p:ph idx="1"/>
          </p:nvPr>
        </p:nvSpPr>
        <p:spPr>
          <a:xfrm>
            <a:off x="755650" y="1412875"/>
            <a:ext cx="7702550" cy="4683125"/>
          </a:xfrm>
        </p:spPr>
        <p:txBody>
          <a:bodyPr/>
          <a:lstStyle/>
          <a:p>
            <a:pPr>
              <a:defRPr/>
            </a:pPr>
            <a:r>
              <a:rPr lang="en-US" sz="2400" dirty="0" smtClean="0"/>
              <a:t>Parents and community leaders consider education to be life-saving in </a:t>
            </a:r>
            <a:r>
              <a:rPr lang="en-US" sz="2400" dirty="0" err="1" smtClean="0"/>
              <a:t>Masisi</a:t>
            </a:r>
            <a:endParaRPr lang="en-US" sz="2400" dirty="0" smtClean="0"/>
          </a:p>
          <a:p>
            <a:pPr>
              <a:defRPr/>
            </a:pPr>
            <a:r>
              <a:rPr lang="en-US" sz="2400" b="1" dirty="0" smtClean="0"/>
              <a:t>Classrooms are physically safer during conflict</a:t>
            </a:r>
            <a:r>
              <a:rPr lang="en-US" sz="2400" dirty="0" smtClean="0"/>
              <a:t>, and provide psychosocial support</a:t>
            </a:r>
          </a:p>
          <a:p>
            <a:pPr>
              <a:defRPr/>
            </a:pPr>
            <a:r>
              <a:rPr lang="en-US" sz="2400" b="1" dirty="0" smtClean="0"/>
              <a:t>Parents can attend to other needs</a:t>
            </a:r>
            <a:r>
              <a:rPr lang="en-US" sz="2400" dirty="0" smtClean="0"/>
              <a:t> while children are safe in school</a:t>
            </a:r>
          </a:p>
          <a:p>
            <a:pPr>
              <a:defRPr/>
            </a:pPr>
            <a:r>
              <a:rPr lang="en-US" sz="2400" dirty="0" smtClean="0"/>
              <a:t>Prevents </a:t>
            </a:r>
            <a:r>
              <a:rPr lang="en-US" sz="2400" b="1" dirty="0" smtClean="0"/>
              <a:t>discrimination against children </a:t>
            </a:r>
            <a:r>
              <a:rPr lang="en-US" sz="2400" dirty="0" smtClean="0"/>
              <a:t>within the community</a:t>
            </a:r>
            <a:endParaRPr lang="en-US" sz="1400" b="1" i="1" dirty="0" smtClean="0">
              <a:solidFill>
                <a:schemeClr val="accent2"/>
              </a:solidFill>
            </a:endParaRPr>
          </a:p>
          <a:p>
            <a:pPr marL="0" indent="0">
              <a:buFontTx/>
              <a:buNone/>
              <a:defRPr/>
            </a:pPr>
            <a:r>
              <a:rPr lang="en-US" sz="2000" b="1" i="1" dirty="0" smtClean="0">
                <a:solidFill>
                  <a:schemeClr val="accent2"/>
                </a:solidFill>
              </a:rPr>
              <a:t>“If </a:t>
            </a:r>
            <a:r>
              <a:rPr lang="en-US" sz="2000" b="1" i="1" dirty="0">
                <a:solidFill>
                  <a:schemeClr val="accent2"/>
                </a:solidFill>
              </a:rPr>
              <a:t>you have a goat, and it falls into a hole, will you wait three days for it to die before you try to help it? No! You will go straight away! It is the same with education – if you wait three months, many of these children will go with the armed forces or face violence, and they too may die, just like the </a:t>
            </a:r>
            <a:r>
              <a:rPr lang="en-US" sz="2000" b="1" i="1" dirty="0" smtClean="0">
                <a:solidFill>
                  <a:schemeClr val="accent2"/>
                </a:solidFill>
              </a:rPr>
              <a:t>goat” – community leader</a:t>
            </a:r>
            <a:endParaRPr lang="en-GB" sz="2000" b="1" i="1" dirty="0">
              <a:solidFill>
                <a:schemeClr val="accent2"/>
              </a:solidFill>
            </a:endParaRPr>
          </a:p>
          <a:p>
            <a:pPr marL="0" indent="0">
              <a:buFontTx/>
              <a:buNone/>
              <a:defRPr/>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55298" name="Picture 2" descr="F:\All DRC Pictures  08 09 13\Private pictures\NRC\Masisi April 2013\Masisi 0413 Jan Speed\IMG_0705.JPG"/>
          <p:cNvPicPr>
            <a:picLocks noGrp="1" noChangeAspect="1" noChangeArrowheads="1"/>
          </p:cNvPicPr>
          <p:nvPr>
            <p:ph idx="1"/>
          </p:nvPr>
        </p:nvPicPr>
        <p:blipFill>
          <a:blip r:embed="rId2" cstate="print"/>
          <a:srcRect/>
          <a:stretch>
            <a:fillRect/>
          </a:stretch>
        </p:blipFill>
        <p:spPr bwMode="auto">
          <a:xfrm>
            <a:off x="251520" y="332656"/>
            <a:ext cx="8533456" cy="568897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685800" y="333375"/>
            <a:ext cx="7772400" cy="792163"/>
          </a:xfrm>
        </p:spPr>
        <p:txBody>
          <a:bodyPr/>
          <a:lstStyle/>
          <a:p>
            <a:r>
              <a:rPr lang="en-US" altLang="en-US" smtClean="0"/>
              <a:t>Democratic Republic of Congo</a:t>
            </a:r>
          </a:p>
        </p:txBody>
      </p:sp>
      <p:pic>
        <p:nvPicPr>
          <p:cNvPr id="5123" name="Picture 5" descr="size map"/>
          <p:cNvPicPr>
            <a:picLocks noGrp="1" noChangeAspect="1" noChangeArrowheads="1"/>
          </p:cNvPicPr>
          <p:nvPr>
            <p:ph idx="1"/>
          </p:nvPr>
        </p:nvPicPr>
        <p:blipFill>
          <a:blip r:embed="rId3" cstate="print"/>
          <a:srcRect/>
          <a:stretch>
            <a:fillRect/>
          </a:stretch>
        </p:blipFill>
        <p:spPr>
          <a:xfrm>
            <a:off x="1619250" y="1484313"/>
            <a:ext cx="5159375" cy="4811712"/>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t>Education Supporting </a:t>
            </a:r>
            <a:r>
              <a:rPr lang="en-GB" altLang="en-US" dirty="0"/>
              <a:t>O</a:t>
            </a:r>
            <a:r>
              <a:rPr lang="en-GB" altLang="en-US" dirty="0" smtClean="0"/>
              <a:t>ther Sectors</a:t>
            </a:r>
          </a:p>
        </p:txBody>
      </p:sp>
      <p:sp>
        <p:nvSpPr>
          <p:cNvPr id="3" name="Content Placeholder 2"/>
          <p:cNvSpPr>
            <a:spLocks noGrp="1"/>
          </p:cNvSpPr>
          <p:nvPr>
            <p:ph idx="1"/>
          </p:nvPr>
        </p:nvSpPr>
        <p:spPr/>
        <p:txBody>
          <a:bodyPr/>
          <a:lstStyle/>
          <a:p>
            <a:pPr>
              <a:defRPr/>
            </a:pPr>
            <a:r>
              <a:rPr lang="en-GB" dirty="0" smtClean="0"/>
              <a:t>Important platform for nutrition</a:t>
            </a:r>
          </a:p>
          <a:p>
            <a:pPr>
              <a:defRPr/>
            </a:pPr>
            <a:r>
              <a:rPr lang="en-GB" dirty="0" smtClean="0"/>
              <a:t>Life-saving information on health, hygiene and sanitation</a:t>
            </a:r>
          </a:p>
          <a:p>
            <a:pPr>
              <a:defRPr/>
            </a:pPr>
            <a:r>
              <a:rPr lang="en-GB" dirty="0" smtClean="0"/>
              <a:t>Children are “agents of change”</a:t>
            </a:r>
          </a:p>
          <a:p>
            <a:pPr marL="0" indent="0">
              <a:buFontTx/>
              <a:buNone/>
              <a:defRPr/>
            </a:pPr>
            <a:endParaRPr lang="en-US" sz="2400" b="1" i="1" dirty="0" smtClean="0">
              <a:solidFill>
                <a:schemeClr val="accent2"/>
              </a:solidFill>
            </a:endParaRPr>
          </a:p>
          <a:p>
            <a:pPr marL="0" indent="0">
              <a:buFontTx/>
              <a:buNone/>
              <a:defRPr/>
            </a:pPr>
            <a:r>
              <a:rPr lang="en-US" sz="2400" b="1" i="1" dirty="0" smtClean="0">
                <a:solidFill>
                  <a:schemeClr val="accent2"/>
                </a:solidFill>
              </a:rPr>
              <a:t>“Our </a:t>
            </a:r>
            <a:r>
              <a:rPr lang="en-US" sz="2400" b="1" i="1" dirty="0">
                <a:solidFill>
                  <a:schemeClr val="accent2"/>
                </a:solidFill>
              </a:rPr>
              <a:t>work is easier in the schools, because in this environment the children are better placed to absorb information </a:t>
            </a:r>
            <a:r>
              <a:rPr lang="en-US" sz="2400" b="1" i="1" dirty="0" smtClean="0">
                <a:solidFill>
                  <a:schemeClr val="accent2"/>
                </a:solidFill>
              </a:rPr>
              <a:t>– and </a:t>
            </a:r>
            <a:r>
              <a:rPr lang="en-US" sz="2400" b="1" i="1" dirty="0">
                <a:solidFill>
                  <a:schemeClr val="accent2"/>
                </a:solidFill>
              </a:rPr>
              <a:t>then they go home and tell their parents or </a:t>
            </a:r>
            <a:r>
              <a:rPr lang="en-US" sz="2400" b="1" i="1" dirty="0" smtClean="0">
                <a:solidFill>
                  <a:schemeClr val="accent2"/>
                </a:solidFill>
              </a:rPr>
              <a:t>relatives” – NRC Health Specialist in </a:t>
            </a:r>
            <a:r>
              <a:rPr lang="en-US" sz="2400" b="1" i="1" dirty="0" err="1" smtClean="0">
                <a:solidFill>
                  <a:schemeClr val="accent2"/>
                </a:solidFill>
              </a:rPr>
              <a:t>Masisi</a:t>
            </a:r>
            <a:endParaRPr lang="en-GB" sz="2400" b="1" i="1" dirty="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sp>
        <p:nvSpPr>
          <p:cNvPr id="4" name="Segnaposto testo 3"/>
          <p:cNvSpPr>
            <a:spLocks noGrp="1"/>
          </p:cNvSpPr>
          <p:nvPr>
            <p:ph type="body" sz="half" idx="2"/>
          </p:nvPr>
        </p:nvSpPr>
        <p:spPr/>
        <p:txBody>
          <a:bodyPr/>
          <a:lstStyle/>
          <a:p>
            <a:endParaRPr lang="en-US"/>
          </a:p>
        </p:txBody>
      </p:sp>
      <p:pic>
        <p:nvPicPr>
          <p:cNvPr id="56322" name="Picture 2" descr="F:\All DRC Pictures  08 09 13\Masisi last Mission September 2013\IMG_9884.JPG"/>
          <p:cNvPicPr>
            <a:picLocks noGrp="1" noChangeAspect="1" noChangeArrowheads="1"/>
          </p:cNvPicPr>
          <p:nvPr>
            <p:ph type="pic" idx="1"/>
          </p:nvPr>
        </p:nvPicPr>
        <p:blipFill>
          <a:blip r:embed="rId2" cstate="print"/>
          <a:srcRect/>
          <a:stretch>
            <a:fillRect/>
          </a:stretch>
        </p:blipFill>
        <p:spPr bwMode="auto">
          <a:xfrm>
            <a:off x="539552" y="188640"/>
            <a:ext cx="7848872" cy="588665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dirty="0" smtClean="0"/>
              <a:t>Difficulties</a:t>
            </a:r>
          </a:p>
        </p:txBody>
      </p:sp>
      <p:sp>
        <p:nvSpPr>
          <p:cNvPr id="3" name="Content Placeholder 2"/>
          <p:cNvSpPr>
            <a:spLocks noGrp="1"/>
          </p:cNvSpPr>
          <p:nvPr>
            <p:ph idx="1"/>
          </p:nvPr>
        </p:nvSpPr>
        <p:spPr>
          <a:xfrm>
            <a:off x="685800" y="1628775"/>
            <a:ext cx="7772400" cy="4467225"/>
          </a:xfrm>
        </p:spPr>
        <p:txBody>
          <a:bodyPr/>
          <a:lstStyle/>
          <a:p>
            <a:pPr>
              <a:defRPr/>
            </a:pPr>
            <a:r>
              <a:rPr lang="en-GB" sz="2400" b="1" dirty="0" smtClean="0"/>
              <a:t>Lack of continuity with development </a:t>
            </a:r>
            <a:r>
              <a:rPr lang="en-GB" sz="2400" dirty="0" smtClean="0"/>
              <a:t>(12 months are not enough!)</a:t>
            </a:r>
          </a:p>
          <a:p>
            <a:pPr>
              <a:defRPr/>
            </a:pPr>
            <a:endParaRPr lang="en-GB" sz="2400" dirty="0" smtClean="0"/>
          </a:p>
          <a:p>
            <a:pPr>
              <a:defRPr/>
            </a:pPr>
            <a:r>
              <a:rPr lang="en-GB" sz="2400" b="1" dirty="0" smtClean="0"/>
              <a:t>Ineffective mechanisms for referral </a:t>
            </a:r>
            <a:r>
              <a:rPr lang="en-GB" sz="2400" dirty="0" smtClean="0"/>
              <a:t>(1612) and effective response </a:t>
            </a:r>
          </a:p>
          <a:p>
            <a:pPr>
              <a:defRPr/>
            </a:pPr>
            <a:endParaRPr lang="en-GB" sz="2400" dirty="0" smtClean="0"/>
          </a:p>
          <a:p>
            <a:pPr>
              <a:defRPr/>
            </a:pPr>
            <a:r>
              <a:rPr lang="en-GB" sz="2400" b="1" dirty="0" smtClean="0"/>
              <a:t>Free Primary Education – </a:t>
            </a:r>
            <a:r>
              <a:rPr lang="en-GB" sz="2400" dirty="0" smtClean="0"/>
              <a:t>MGD (policies, money and Monitoring System)</a:t>
            </a:r>
            <a:endParaRPr lang="en-GB" sz="2000" b="1" i="1" dirty="0" smtClean="0">
              <a:solidFill>
                <a:schemeClr val="accent6"/>
              </a:solidFill>
            </a:endParaRPr>
          </a:p>
          <a:p>
            <a:pPr marL="0" indent="0">
              <a:buFontTx/>
              <a:buNone/>
              <a:defRPr/>
            </a:pPr>
            <a:endParaRPr lang="en-GB" sz="1050" b="1" i="1" dirty="0" smtClean="0">
              <a:solidFill>
                <a:schemeClr val="accent6"/>
              </a:solidFill>
            </a:endParaRPr>
          </a:p>
          <a:p>
            <a:pPr marL="0" indent="0">
              <a:buFontTx/>
              <a:buNone/>
              <a:defRPr/>
            </a:pPr>
            <a:r>
              <a:rPr lang="en-GB" sz="2200" b="1" i="1" dirty="0" smtClean="0">
                <a:solidFill>
                  <a:schemeClr val="accent6"/>
                </a:solidFill>
              </a:rPr>
              <a:t>“</a:t>
            </a:r>
            <a:r>
              <a:rPr lang="en-GB" sz="2200" b="1" i="1" dirty="0">
                <a:solidFill>
                  <a:schemeClr val="accent6"/>
                </a:solidFill>
              </a:rPr>
              <a:t>Education helps me help others – I try to teach them the things that I learn, and also it makes me know how to care for them better</a:t>
            </a:r>
            <a:r>
              <a:rPr lang="en-GB" sz="2200" b="1" i="1" dirty="0" smtClean="0">
                <a:solidFill>
                  <a:schemeClr val="accent6"/>
                </a:solidFill>
              </a:rPr>
              <a:t>” – 13 year old girl</a:t>
            </a:r>
            <a:endParaRPr lang="en-GB" sz="2200" b="1" i="1" dirty="0">
              <a:solidFill>
                <a:schemeClr val="accent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685800" y="609600"/>
            <a:ext cx="7918450" cy="1143000"/>
          </a:xfrm>
        </p:spPr>
        <p:txBody>
          <a:bodyPr/>
          <a:lstStyle/>
          <a:p>
            <a:r>
              <a:rPr lang="en-US" altLang="en-US" sz="3200" dirty="0" smtClean="0"/>
              <a:t>Listen to </a:t>
            </a:r>
            <a:r>
              <a:rPr lang="en-US" altLang="en-US" sz="3200" dirty="0"/>
              <a:t>t</a:t>
            </a:r>
            <a:r>
              <a:rPr lang="en-US" altLang="en-US" sz="3200" dirty="0" smtClean="0"/>
              <a:t>heir perspectives before acting!!!</a:t>
            </a:r>
          </a:p>
        </p:txBody>
      </p:sp>
      <p:pic>
        <p:nvPicPr>
          <p:cNvPr id="25603" name="Picture 4" descr="C:\Documents and Settings\Nadia\Desktop\npp_poster.jpg"/>
          <p:cNvPicPr>
            <a:picLocks noGrp="1" noChangeAspect="1" noChangeArrowheads="1"/>
          </p:cNvPicPr>
          <p:nvPr>
            <p:ph sz="half" idx="1"/>
          </p:nvPr>
        </p:nvPicPr>
        <p:blipFill>
          <a:blip r:embed="rId3" cstate="print"/>
          <a:srcRect/>
          <a:stretch>
            <a:fillRect/>
          </a:stretch>
        </p:blipFill>
        <p:spPr>
          <a:xfrm>
            <a:off x="933450" y="1773238"/>
            <a:ext cx="3482975" cy="4322762"/>
          </a:xfrm>
          <a:noFill/>
        </p:spPr>
      </p:pic>
      <p:pic>
        <p:nvPicPr>
          <p:cNvPr id="25604" name="Picture 2" descr="F:\All DRC Pictures  08 09 13\Masisi last Mission September 2013\IMG_9975.JPG"/>
          <p:cNvPicPr>
            <a:picLocks noGrp="1" noChangeAspect="1" noChangeArrowheads="1"/>
          </p:cNvPicPr>
          <p:nvPr>
            <p:ph sz="half" idx="2"/>
          </p:nvPr>
        </p:nvPicPr>
        <p:blipFill>
          <a:blip r:embed="rId4" cstate="print"/>
          <a:srcRect/>
          <a:stretch>
            <a:fillRect/>
          </a:stretch>
        </p:blipFill>
        <p:spPr>
          <a:xfrm>
            <a:off x="4859338" y="1779588"/>
            <a:ext cx="3236912" cy="4316412"/>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4"/>
          <p:cNvSpPr>
            <a:spLocks noGrp="1"/>
          </p:cNvSpPr>
          <p:nvPr>
            <p:ph type="ctrTitle"/>
          </p:nvPr>
        </p:nvSpPr>
        <p:spPr/>
        <p:txBody>
          <a:bodyPr/>
          <a:lstStyle/>
          <a:p>
            <a:r>
              <a:rPr lang="en-US" altLang="en-US" sz="6000" smtClean="0"/>
              <a:t>ASANTE SANA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dirty="0" smtClean="0"/>
              <a:t>Need to provide physical access and accountability</a:t>
            </a:r>
          </a:p>
        </p:txBody>
      </p:sp>
      <p:sp>
        <p:nvSpPr>
          <p:cNvPr id="5123" name="Content Placeholder 2"/>
          <p:cNvSpPr>
            <a:spLocks noGrp="1"/>
          </p:cNvSpPr>
          <p:nvPr>
            <p:ph idx="1"/>
          </p:nvPr>
        </p:nvSpPr>
        <p:spPr>
          <a:xfrm>
            <a:off x="685800" y="1773238"/>
            <a:ext cx="7772400" cy="4322762"/>
          </a:xfrm>
        </p:spPr>
        <p:txBody>
          <a:bodyPr/>
          <a:lstStyle/>
          <a:p>
            <a:pPr eaLnBrk="1" hangingPunct="1">
              <a:defRPr/>
            </a:pPr>
            <a:endParaRPr lang="en-GB" altLang="en-US" sz="2600" dirty="0" smtClean="0"/>
          </a:p>
          <a:p>
            <a:pPr eaLnBrk="1" hangingPunct="1">
              <a:defRPr/>
            </a:pPr>
            <a:r>
              <a:rPr lang="en-GB" altLang="en-US" sz="2600" dirty="0" smtClean="0"/>
              <a:t>Children, families and communities consistently prioritise education</a:t>
            </a:r>
          </a:p>
          <a:p>
            <a:pPr eaLnBrk="1" hangingPunct="1">
              <a:defRPr/>
            </a:pPr>
            <a:r>
              <a:rPr lang="en-GB" altLang="en-US" sz="2600" dirty="0" smtClean="0"/>
              <a:t>Many communities struggle to provide education themselves – demonstrating need</a:t>
            </a:r>
          </a:p>
          <a:p>
            <a:pPr marL="0" indent="0" eaLnBrk="1" hangingPunct="1">
              <a:buFontTx/>
              <a:buNone/>
              <a:defRPr/>
            </a:pPr>
            <a:endParaRPr lang="en-US" sz="2000" b="1" i="1" dirty="0" smtClean="0">
              <a:solidFill>
                <a:schemeClr val="accent2"/>
              </a:solidFill>
            </a:endParaRPr>
          </a:p>
          <a:p>
            <a:pPr marL="0" indent="0" eaLnBrk="1" hangingPunct="1">
              <a:buFontTx/>
              <a:buNone/>
              <a:defRPr/>
            </a:pPr>
            <a:r>
              <a:rPr lang="en-US" sz="2000" b="1" i="1" dirty="0" smtClean="0">
                <a:solidFill>
                  <a:schemeClr val="accent2"/>
                </a:solidFill>
              </a:rPr>
              <a:t>“So </a:t>
            </a:r>
            <a:r>
              <a:rPr lang="en-US" sz="2000" b="1" i="1" dirty="0">
                <a:solidFill>
                  <a:schemeClr val="accent2"/>
                </a:solidFill>
              </a:rPr>
              <a:t>many members of the community gave the little that they had to </a:t>
            </a:r>
            <a:r>
              <a:rPr lang="en-US" sz="2000" b="1" i="1" dirty="0" smtClean="0">
                <a:solidFill>
                  <a:schemeClr val="accent2"/>
                </a:solidFill>
              </a:rPr>
              <a:t>contribute, </a:t>
            </a:r>
            <a:r>
              <a:rPr lang="en-US" sz="2000" b="1" i="1" dirty="0">
                <a:solidFill>
                  <a:schemeClr val="accent2"/>
                </a:solidFill>
              </a:rPr>
              <a:t>then we built the school using local materials and </a:t>
            </a:r>
            <a:r>
              <a:rPr lang="en-US" sz="2000" b="1" i="1" dirty="0" smtClean="0">
                <a:solidFill>
                  <a:schemeClr val="accent2"/>
                </a:solidFill>
              </a:rPr>
              <a:t>leftover </a:t>
            </a:r>
            <a:r>
              <a:rPr lang="en-US" sz="2000" b="1" i="1" dirty="0">
                <a:solidFill>
                  <a:schemeClr val="accent2"/>
                </a:solidFill>
              </a:rPr>
              <a:t>UNHCR sheets. </a:t>
            </a:r>
            <a:r>
              <a:rPr lang="en-US" sz="2000" b="1" i="1" dirty="0" smtClean="0">
                <a:solidFill>
                  <a:schemeClr val="accent2"/>
                </a:solidFill>
              </a:rPr>
              <a:t>The </a:t>
            </a:r>
            <a:r>
              <a:rPr lang="en-US" sz="2000" b="1" i="1" dirty="0">
                <a:solidFill>
                  <a:schemeClr val="accent2"/>
                </a:solidFill>
              </a:rPr>
              <a:t>quality was low, and it was so </a:t>
            </a:r>
            <a:r>
              <a:rPr lang="en-US" sz="2000" b="1" i="1" dirty="0" smtClean="0">
                <a:solidFill>
                  <a:schemeClr val="accent2"/>
                </a:solidFill>
              </a:rPr>
              <a:t>hard – </a:t>
            </a:r>
            <a:r>
              <a:rPr lang="en-US" sz="2000" b="1" i="1" dirty="0">
                <a:solidFill>
                  <a:schemeClr val="accent2"/>
                </a:solidFill>
              </a:rPr>
              <a:t>how can we do this properly on our own? But this is how much we want it</a:t>
            </a:r>
            <a:r>
              <a:rPr lang="en-US" sz="2000" b="1" i="1" dirty="0" smtClean="0">
                <a:solidFill>
                  <a:schemeClr val="accent2"/>
                </a:solidFill>
              </a:rPr>
              <a:t>!” – community leader</a:t>
            </a:r>
            <a:endParaRPr lang="en-GB" altLang="en-US" sz="2000" b="1" i="1" dirty="0" smtClean="0">
              <a:solidFill>
                <a:schemeClr val="accent2"/>
              </a:solidFill>
            </a:endParaRPr>
          </a:p>
          <a:p>
            <a:pPr eaLnBrk="1" hangingPunct="1">
              <a:defRPr/>
            </a:pPr>
            <a:endParaRPr lang="en-GB"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3"/>
          <p:cNvSpPr>
            <a:spLocks noGrp="1"/>
          </p:cNvSpPr>
          <p:nvPr>
            <p:ph type="title"/>
          </p:nvPr>
        </p:nvSpPr>
        <p:spPr/>
        <p:txBody>
          <a:bodyPr/>
          <a:lstStyle/>
          <a:p>
            <a:r>
              <a:rPr lang="it-IT" altLang="en-US" smtClean="0"/>
              <a:t>Mudororo Primary School</a:t>
            </a:r>
          </a:p>
        </p:txBody>
      </p:sp>
      <p:pic>
        <p:nvPicPr>
          <p:cNvPr id="8195" name="Picture 2" descr="F:\All DRC Pictures  08 09 13\Private pictures\NRC\Masisi 28-01 au 01-02-2013 ECHO\IMG_6922.JPG"/>
          <p:cNvPicPr>
            <a:picLocks noGrp="1" noChangeAspect="1" noChangeArrowheads="1"/>
          </p:cNvPicPr>
          <p:nvPr>
            <p:ph sz="half" idx="1"/>
          </p:nvPr>
        </p:nvPicPr>
        <p:blipFill>
          <a:blip r:embed="rId3" cstate="print"/>
          <a:srcRect/>
          <a:stretch>
            <a:fillRect/>
          </a:stretch>
        </p:blipFill>
        <p:spPr>
          <a:xfrm>
            <a:off x="395288" y="2276475"/>
            <a:ext cx="4098925" cy="3240088"/>
          </a:xfrm>
          <a:noFill/>
        </p:spPr>
      </p:pic>
      <p:pic>
        <p:nvPicPr>
          <p:cNvPr id="8196" name="Picture 3" descr="F:\Work 11 10 13\Education\01-Projects\04-ECHO\Pictures\Pictures 11 06 13\DSCN9373.JPG"/>
          <p:cNvPicPr>
            <a:picLocks noGrp="1" noChangeAspect="1" noChangeArrowheads="1"/>
          </p:cNvPicPr>
          <p:nvPr>
            <p:ph sz="half" idx="2"/>
          </p:nvPr>
        </p:nvPicPr>
        <p:blipFill>
          <a:blip r:embed="rId4" cstate="print"/>
          <a:srcRect/>
          <a:stretch>
            <a:fillRect/>
          </a:stretch>
        </p:blipFill>
        <p:spPr>
          <a:xfrm>
            <a:off x="4648200" y="2230438"/>
            <a:ext cx="4316413" cy="3236912"/>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Neema</a:t>
            </a:r>
            <a:r>
              <a:rPr lang="en-US" dirty="0" smtClean="0"/>
              <a:t> Primary School: the Blessing School</a:t>
            </a:r>
            <a:endParaRPr lang="en-US" dirty="0"/>
          </a:p>
        </p:txBody>
      </p:sp>
      <p:pic>
        <p:nvPicPr>
          <p:cNvPr id="54275" name="Picture 3" descr="F:\All DRC Pictures  08 09 13\Private pictures\NRC\Masisi April 2013\125NIKON\DSCN9349.JPG"/>
          <p:cNvPicPr>
            <a:picLocks noGrp="1" noChangeAspect="1" noChangeArrowheads="1"/>
          </p:cNvPicPr>
          <p:nvPr>
            <p:ph sz="half" idx="1"/>
          </p:nvPr>
        </p:nvPicPr>
        <p:blipFill>
          <a:blip r:embed="rId2" cstate="print"/>
          <a:srcRect/>
          <a:stretch>
            <a:fillRect/>
          </a:stretch>
        </p:blipFill>
        <p:spPr bwMode="auto">
          <a:xfrm>
            <a:off x="323528" y="2060848"/>
            <a:ext cx="4224503" cy="3168377"/>
          </a:xfrm>
          <a:prstGeom prst="rect">
            <a:avLst/>
          </a:prstGeom>
          <a:noFill/>
        </p:spPr>
      </p:pic>
      <p:pic>
        <p:nvPicPr>
          <p:cNvPr id="54276" name="Picture 4" descr="F:\All DRC Pictures  08 09 13\Masisi last Mission September 2013\IMG_9787.JPG"/>
          <p:cNvPicPr>
            <a:picLocks noGrp="1" noChangeAspect="1" noChangeArrowheads="1"/>
          </p:cNvPicPr>
          <p:nvPr>
            <p:ph sz="half" idx="2"/>
          </p:nvPr>
        </p:nvPicPr>
        <p:blipFill>
          <a:blip r:embed="rId3" cstate="print"/>
          <a:srcRect/>
          <a:stretch>
            <a:fillRect/>
          </a:stretch>
        </p:blipFill>
        <p:spPr bwMode="auto">
          <a:xfrm>
            <a:off x="4788024" y="2078850"/>
            <a:ext cx="4133957" cy="31004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a:spLocks noGrp="1"/>
          </p:cNvSpPr>
          <p:nvPr>
            <p:ph type="title"/>
          </p:nvPr>
        </p:nvSpPr>
        <p:spPr/>
        <p:txBody>
          <a:bodyPr/>
          <a:lstStyle/>
          <a:p>
            <a:r>
              <a:rPr lang="en-GB" altLang="en-US" smtClean="0"/>
              <a:t>Community Prioritisation</a:t>
            </a:r>
            <a:endParaRPr lang="it-IT" altLang="en-US" smtClean="0"/>
          </a:p>
        </p:txBody>
      </p:sp>
      <p:pic>
        <p:nvPicPr>
          <p:cNvPr id="9219" name="Picture 2" descr="F:\All DRC Pictures  08 09 13\Masisi last Mission September 2013\IMG_9790.JPG"/>
          <p:cNvPicPr>
            <a:picLocks noGrp="1" noChangeAspect="1" noChangeArrowheads="1"/>
          </p:cNvPicPr>
          <p:nvPr>
            <p:ph idx="1"/>
          </p:nvPr>
        </p:nvPicPr>
        <p:blipFill>
          <a:blip r:embed="rId2" cstate="print"/>
          <a:srcRect/>
          <a:stretch>
            <a:fillRect/>
          </a:stretch>
        </p:blipFill>
        <p:spPr>
          <a:xfrm>
            <a:off x="1828800" y="1981200"/>
            <a:ext cx="5486400" cy="41148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GB" altLang="en-US" smtClean="0"/>
              <a:t>Community Prioritisation</a:t>
            </a:r>
          </a:p>
        </p:txBody>
      </p:sp>
      <p:pic>
        <p:nvPicPr>
          <p:cNvPr id="10243" name="Picture 2"/>
          <p:cNvPicPr>
            <a:picLocks noGrp="1" noChangeAspect="1" noChangeArrowheads="1"/>
          </p:cNvPicPr>
          <p:nvPr>
            <p:ph sz="half" idx="1"/>
          </p:nvPr>
        </p:nvPicPr>
        <p:blipFill>
          <a:blip r:embed="rId3" cstate="print"/>
          <a:srcRect/>
          <a:stretch>
            <a:fillRect/>
          </a:stretch>
        </p:blipFill>
        <p:spPr>
          <a:xfrm>
            <a:off x="468313" y="1989138"/>
            <a:ext cx="3743325" cy="4038600"/>
          </a:xfrm>
          <a:noFill/>
        </p:spPr>
      </p:pic>
      <p:sp>
        <p:nvSpPr>
          <p:cNvPr id="5" name="Content Placeholder 4"/>
          <p:cNvSpPr>
            <a:spLocks noGrp="1"/>
          </p:cNvSpPr>
          <p:nvPr>
            <p:ph sz="half" idx="2"/>
          </p:nvPr>
        </p:nvSpPr>
        <p:spPr/>
        <p:txBody>
          <a:bodyPr/>
          <a:lstStyle/>
          <a:p>
            <a:pPr>
              <a:defRPr/>
            </a:pPr>
            <a:r>
              <a:rPr lang="en-US" sz="2000" dirty="0" smtClean="0"/>
              <a:t>35% of children </a:t>
            </a:r>
            <a:r>
              <a:rPr lang="en-US" sz="2000" dirty="0" err="1" smtClean="0"/>
              <a:t>prioritise</a:t>
            </a:r>
            <a:r>
              <a:rPr lang="en-US" sz="2000" dirty="0" smtClean="0"/>
              <a:t> education</a:t>
            </a:r>
          </a:p>
          <a:p>
            <a:pPr>
              <a:defRPr/>
            </a:pPr>
            <a:r>
              <a:rPr lang="en-US" sz="2000" dirty="0" smtClean="0"/>
              <a:t>34% of girls</a:t>
            </a:r>
          </a:p>
          <a:p>
            <a:pPr>
              <a:defRPr/>
            </a:pPr>
            <a:r>
              <a:rPr lang="en-US" sz="2000" dirty="0" smtClean="0"/>
              <a:t>27% of parents</a:t>
            </a:r>
          </a:p>
          <a:p>
            <a:pPr>
              <a:defRPr/>
            </a:pPr>
            <a:r>
              <a:rPr lang="en-US" sz="2000" dirty="0" smtClean="0"/>
              <a:t>32% of community leaders</a:t>
            </a:r>
          </a:p>
          <a:p>
            <a:pPr marL="0" indent="0">
              <a:buFontTx/>
              <a:buNone/>
              <a:defRPr/>
            </a:pPr>
            <a:r>
              <a:rPr lang="en-US" sz="2000" dirty="0" smtClean="0"/>
              <a:t>More than any other sector for all groups</a:t>
            </a:r>
          </a:p>
          <a:p>
            <a:pPr marL="0" indent="0">
              <a:buFontTx/>
              <a:buNone/>
              <a:defRPr/>
            </a:pPr>
            <a:endParaRPr lang="en-US" sz="2000" b="1" i="1" dirty="0">
              <a:solidFill>
                <a:srgbClr val="FF3300"/>
              </a:solidFill>
            </a:endParaRPr>
          </a:p>
          <a:p>
            <a:pPr marL="0" indent="0">
              <a:buFontTx/>
              <a:buNone/>
              <a:defRPr/>
            </a:pPr>
            <a:r>
              <a:rPr lang="en-US" sz="2000" b="1" i="1" dirty="0" smtClean="0">
                <a:solidFill>
                  <a:schemeClr val="accent2"/>
                </a:solidFill>
              </a:rPr>
              <a:t>“</a:t>
            </a:r>
            <a:r>
              <a:rPr lang="en-US" sz="2000" b="1" i="1" dirty="0">
                <a:solidFill>
                  <a:schemeClr val="accent2"/>
                </a:solidFill>
              </a:rPr>
              <a:t>I choose education, because this will give me a future” – 11 year old </a:t>
            </a:r>
            <a:r>
              <a:rPr lang="en-US" sz="2000" b="1" i="1" dirty="0" smtClean="0">
                <a:solidFill>
                  <a:schemeClr val="accent2"/>
                </a:solidFill>
              </a:rPr>
              <a:t>boy</a:t>
            </a:r>
            <a:endParaRPr lang="en-GB" sz="2000"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55576" y="260648"/>
            <a:ext cx="7772400" cy="1143000"/>
          </a:xfrm>
        </p:spPr>
        <p:txBody>
          <a:bodyPr/>
          <a:lstStyle/>
          <a:p>
            <a:r>
              <a:rPr lang="en-GB" altLang="en-US" dirty="0" smtClean="0"/>
              <a:t>Breaking Cycles of Violence &amp; Avoiding Lost Generations</a:t>
            </a:r>
          </a:p>
        </p:txBody>
      </p:sp>
      <p:sp>
        <p:nvSpPr>
          <p:cNvPr id="3" name="Content Placeholder 2"/>
          <p:cNvSpPr>
            <a:spLocks noGrp="1"/>
          </p:cNvSpPr>
          <p:nvPr>
            <p:ph idx="1"/>
          </p:nvPr>
        </p:nvSpPr>
        <p:spPr>
          <a:xfrm>
            <a:off x="683568" y="1772816"/>
            <a:ext cx="7774632" cy="4323184"/>
          </a:xfrm>
        </p:spPr>
        <p:txBody>
          <a:bodyPr/>
          <a:lstStyle/>
          <a:p>
            <a:pPr>
              <a:defRPr/>
            </a:pPr>
            <a:endParaRPr lang="en-US" sz="1100" dirty="0" smtClean="0"/>
          </a:p>
          <a:p>
            <a:pPr>
              <a:defRPr/>
            </a:pPr>
            <a:r>
              <a:rPr lang="en-US" sz="2800" dirty="0" smtClean="0"/>
              <a:t>Curricula: Peace-building integrated into teaching</a:t>
            </a:r>
          </a:p>
          <a:p>
            <a:pPr>
              <a:buNone/>
              <a:defRPr/>
            </a:pPr>
            <a:r>
              <a:rPr lang="en-US" sz="2100" b="1" i="1" dirty="0" smtClean="0">
                <a:solidFill>
                  <a:schemeClr val="accent6"/>
                </a:solidFill>
              </a:rPr>
              <a:t>“Those who have studied can help search for solutions to the fighting here” – displaced young boy </a:t>
            </a:r>
            <a:endParaRPr lang="en-US" sz="2800" dirty="0" smtClean="0"/>
          </a:p>
          <a:p>
            <a:pPr>
              <a:defRPr/>
            </a:pPr>
            <a:r>
              <a:rPr lang="en-US" sz="2800" dirty="0" smtClean="0"/>
              <a:t>Multi-ethnic communities rebuilding around schools</a:t>
            </a:r>
          </a:p>
          <a:p>
            <a:pPr>
              <a:buNone/>
              <a:defRPr/>
            </a:pPr>
            <a:r>
              <a:rPr lang="en-US" sz="2100" b="1" i="1" dirty="0" smtClean="0">
                <a:solidFill>
                  <a:schemeClr val="accent6"/>
                </a:solidFill>
              </a:rPr>
              <a:t>“We see that the school is a stabilizing influence on a community – having the school here has created a more stable settlement with the school at the centre” -  community leader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altLang="en-US" dirty="0" smtClean="0"/>
              <a:t>Breaking Cycles of Violence &amp; Avoiding Lost Generations</a:t>
            </a:r>
            <a:endParaRPr lang="en-US" dirty="0"/>
          </a:p>
        </p:txBody>
      </p:sp>
      <p:sp>
        <p:nvSpPr>
          <p:cNvPr id="3" name="Segnaposto contenuto 2"/>
          <p:cNvSpPr>
            <a:spLocks noGrp="1"/>
          </p:cNvSpPr>
          <p:nvPr>
            <p:ph idx="1"/>
          </p:nvPr>
        </p:nvSpPr>
        <p:spPr/>
        <p:txBody>
          <a:bodyPr/>
          <a:lstStyle/>
          <a:p>
            <a:pPr>
              <a:defRPr/>
            </a:pPr>
            <a:r>
              <a:rPr lang="en-US" sz="2800" dirty="0" smtClean="0"/>
              <a:t>Children from different groups and tribes play together</a:t>
            </a:r>
          </a:p>
          <a:p>
            <a:pPr marL="0" indent="0">
              <a:buFontTx/>
              <a:buNone/>
              <a:defRPr/>
            </a:pPr>
            <a:r>
              <a:rPr lang="en-US" sz="2100" b="1" i="1" dirty="0" smtClean="0">
                <a:solidFill>
                  <a:schemeClr val="accent6"/>
                </a:solidFill>
              </a:rPr>
              <a:t>“School teaches us to respect everyone, and that if someone annoys us we should respond calmly – and even if they hit us we shouldn’t get into a fight. This will help me have a longer life in this place” – 15 year old boy</a:t>
            </a:r>
          </a:p>
          <a:p>
            <a:pPr marL="0" indent="0">
              <a:buFontTx/>
              <a:buNone/>
              <a:defRPr/>
            </a:pPr>
            <a:endParaRPr lang="en-GB" sz="2100" b="1" i="1" dirty="0" smtClean="0">
              <a:solidFill>
                <a:schemeClr val="accent6"/>
              </a:solidFill>
            </a:endParaRPr>
          </a:p>
          <a:p>
            <a:pPr marL="0" indent="0">
              <a:buNone/>
              <a:defRPr/>
            </a:pPr>
            <a:r>
              <a:rPr lang="en-US" sz="2100" b="1" i="1" dirty="0" smtClean="0">
                <a:solidFill>
                  <a:schemeClr val="accent6"/>
                </a:solidFill>
              </a:rPr>
              <a:t>“At school I have learnt that we all have ‘le sang’ [blood] which is life in us, and that this is important in every person and that we should protect that and not let people get killed”- boy at </a:t>
            </a:r>
            <a:r>
              <a:rPr lang="en-US" sz="2100" b="1" i="1" dirty="0" err="1" smtClean="0">
                <a:solidFill>
                  <a:schemeClr val="accent6"/>
                </a:solidFill>
              </a:rPr>
              <a:t>Neema</a:t>
            </a:r>
            <a:r>
              <a:rPr lang="en-US" sz="2100" b="1" i="1" dirty="0" smtClean="0">
                <a:solidFill>
                  <a:schemeClr val="accent6"/>
                </a:solidFill>
              </a:rPr>
              <a:t> Primary School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1317</Words>
  <Application>Microsoft Office PowerPoint</Application>
  <PresentationFormat>On-screen Show (4:3)</PresentationFormat>
  <Paragraphs>96</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importance of Education in Emergencies -  Reflections from children and youth in eastern DRC </vt:lpstr>
      <vt:lpstr>Democratic Republic of Congo</vt:lpstr>
      <vt:lpstr>Need to provide physical access and accountability</vt:lpstr>
      <vt:lpstr>Mudororo Primary School</vt:lpstr>
      <vt:lpstr>Neema Primary School: the Blessing School</vt:lpstr>
      <vt:lpstr>Community Prioritisation</vt:lpstr>
      <vt:lpstr>Community Prioritisation</vt:lpstr>
      <vt:lpstr>Breaking Cycles of Violence &amp; Avoiding Lost Generations</vt:lpstr>
      <vt:lpstr>Breaking Cycles of Violence &amp; Avoiding Lost Generations</vt:lpstr>
      <vt:lpstr>PowerPoint Presentation</vt:lpstr>
      <vt:lpstr>Finding Economic Opportunity for Youth</vt:lpstr>
      <vt:lpstr>PowerPoint Presentation</vt:lpstr>
      <vt:lpstr>Recovery and Resilience</vt:lpstr>
      <vt:lpstr>PowerPoint Presentation</vt:lpstr>
      <vt:lpstr>PowerPoint Presentation</vt:lpstr>
      <vt:lpstr>Transferring protective knowledge</vt:lpstr>
      <vt:lpstr>  He is Vita Vita=Life (Italian) Vita=War (Swahili)  </vt:lpstr>
      <vt:lpstr>Protective Potential of Education</vt:lpstr>
      <vt:lpstr>PowerPoint Presentation</vt:lpstr>
      <vt:lpstr>Education Supporting Other Sectors</vt:lpstr>
      <vt:lpstr>PowerPoint Presentation</vt:lpstr>
      <vt:lpstr>Difficulties</vt:lpstr>
      <vt:lpstr>Listen to their perspectives before acting!!!</vt:lpstr>
      <vt:lpstr>ASANTE SANA</vt:lpstr>
    </vt:vector>
  </TitlesOfParts>
  <Company>GWW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Arnstein Sarseth</dc:creator>
  <cp:lastModifiedBy>Brochmann Helge</cp:lastModifiedBy>
  <cp:revision>169</cp:revision>
  <cp:lastPrinted>2013-10-30T12:24:43Z</cp:lastPrinted>
  <dcterms:created xsi:type="dcterms:W3CDTF">2009-04-23T17:09:19Z</dcterms:created>
  <dcterms:modified xsi:type="dcterms:W3CDTF">2013-10-30T12:43:00Z</dcterms:modified>
</cp:coreProperties>
</file>