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6" r:id="rId2"/>
    <p:sldId id="602" r:id="rId3"/>
    <p:sldId id="546" r:id="rId4"/>
    <p:sldId id="549" r:id="rId5"/>
    <p:sldId id="563" r:id="rId6"/>
    <p:sldId id="606" r:id="rId7"/>
    <p:sldId id="593" r:id="rId8"/>
    <p:sldId id="555" r:id="rId9"/>
    <p:sldId id="562" r:id="rId10"/>
    <p:sldId id="604" r:id="rId11"/>
    <p:sldId id="605" r:id="rId12"/>
    <p:sldId id="603"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ta Dalmiya" initials="N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386" autoAdjust="0"/>
    <p:restoredTop sz="91474" autoAdjust="0"/>
  </p:normalViewPr>
  <p:slideViewPr>
    <p:cSldViewPr>
      <p:cViewPr>
        <p:scale>
          <a:sx n="60" d="100"/>
          <a:sy n="60" d="100"/>
        </p:scale>
        <p:origin x="-396" y="-384"/>
      </p:cViewPr>
      <p:guideLst>
        <p:guide orient="horz" pos="2160"/>
        <p:guide pos="2880"/>
      </p:guideLst>
    </p:cSldViewPr>
  </p:slideViewPr>
  <p:outlineViewPr>
    <p:cViewPr>
      <p:scale>
        <a:sx n="33" d="100"/>
        <a:sy n="33" d="100"/>
      </p:scale>
      <p:origin x="0" y="10488"/>
    </p:cViewPr>
  </p:outlineViewPr>
  <p:notesTextViewPr>
    <p:cViewPr>
      <p:scale>
        <a:sx n="1" d="1"/>
        <a:sy n="1" d="1"/>
      </p:scale>
      <p:origin x="0" y="0"/>
    </p:cViewPr>
  </p:notesTextViewPr>
  <p:sorterViewPr>
    <p:cViewPr>
      <p:scale>
        <a:sx n="100" d="100"/>
        <a:sy n="100" d="100"/>
      </p:scale>
      <p:origin x="0" y="2179"/>
    </p:cViewPr>
  </p:sorterViewPr>
  <p:notesViewPr>
    <p:cSldViewPr>
      <p:cViewPr varScale="1">
        <p:scale>
          <a:sx n="64" d="100"/>
          <a:sy n="64" d="100"/>
        </p:scale>
        <p:origin x="-160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begkoyian\Documents\equity\HQ%20equity%20project-%20phase2\HQ%20equity%20project%20phase%201\data\CDS\Child%20Deprivation%20template%202010%2007%2025%20type.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begkoyian\Desktop\Equity%20Comp%20fe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strRef>
              <c:f>Type!$B$31</c:f>
              <c:strCache>
                <c:ptCount val="1"/>
                <c:pt idx="0">
                  <c:v>Type  A</c:v>
                </c:pt>
              </c:strCache>
            </c:strRef>
          </c:tx>
          <c:marker>
            <c:symbol val="none"/>
          </c:marker>
          <c:cat>
            <c:multiLvlStrRef>
              <c:f>Type!$C$1:$G$2</c:f>
              <c:multiLvlStrCache>
                <c:ptCount val="5"/>
                <c:lvl>
                  <c:pt idx="0">
                    <c:v>Lowest</c:v>
                  </c:pt>
                  <c:pt idx="1">
                    <c:v>Second</c:v>
                  </c:pt>
                  <c:pt idx="2">
                    <c:v>Middle</c:v>
                  </c:pt>
                  <c:pt idx="3">
                    <c:v>Fourth</c:v>
                  </c:pt>
                  <c:pt idx="4">
                    <c:v>Highest</c:v>
                  </c:pt>
                </c:lvl>
                <c:lvl>
                  <c:pt idx="0">
                    <c:v>Wealth Quintiles</c:v>
                  </c:pt>
                </c:lvl>
              </c:multiLvlStrCache>
            </c:multiLvlStrRef>
          </c:cat>
          <c:val>
            <c:numRef>
              <c:f>Type!$C$31:$G$31</c:f>
              <c:numCache>
                <c:formatCode>0%</c:formatCode>
                <c:ptCount val="5"/>
                <c:pt idx="0">
                  <c:v>0.58926190476190476</c:v>
                </c:pt>
                <c:pt idx="1">
                  <c:v>0.56353571428571425</c:v>
                </c:pt>
                <c:pt idx="2">
                  <c:v>0.56388690476190473</c:v>
                </c:pt>
                <c:pt idx="3">
                  <c:v>0.52150595238095232</c:v>
                </c:pt>
                <c:pt idx="4">
                  <c:v>0.3280238095238095</c:v>
                </c:pt>
              </c:numCache>
            </c:numRef>
          </c:val>
          <c:smooth val="0"/>
        </c:ser>
        <c:ser>
          <c:idx val="1"/>
          <c:order val="1"/>
          <c:tx>
            <c:strRef>
              <c:f>Type!$B$32</c:f>
              <c:strCache>
                <c:ptCount val="1"/>
                <c:pt idx="0">
                  <c:v>Type  B1</c:v>
                </c:pt>
              </c:strCache>
            </c:strRef>
          </c:tx>
          <c:marker>
            <c:symbol val="none"/>
          </c:marker>
          <c:cat>
            <c:multiLvlStrRef>
              <c:f>Type!$C$1:$G$2</c:f>
              <c:multiLvlStrCache>
                <c:ptCount val="5"/>
                <c:lvl>
                  <c:pt idx="0">
                    <c:v>Lowest</c:v>
                  </c:pt>
                  <c:pt idx="1">
                    <c:v>Second</c:v>
                  </c:pt>
                  <c:pt idx="2">
                    <c:v>Middle</c:v>
                  </c:pt>
                  <c:pt idx="3">
                    <c:v>Fourth</c:v>
                  </c:pt>
                  <c:pt idx="4">
                    <c:v>Highest</c:v>
                  </c:pt>
                </c:lvl>
                <c:lvl>
                  <c:pt idx="0">
                    <c:v>Wealth Quintiles</c:v>
                  </c:pt>
                </c:lvl>
              </c:multiLvlStrCache>
            </c:multiLvlStrRef>
          </c:cat>
          <c:val>
            <c:numRef>
              <c:f>Type!$C$32:$G$32</c:f>
              <c:numCache>
                <c:formatCode>0%</c:formatCode>
                <c:ptCount val="5"/>
                <c:pt idx="0">
                  <c:v>0.60448095238095234</c:v>
                </c:pt>
                <c:pt idx="1">
                  <c:v>0.51032380952380962</c:v>
                </c:pt>
                <c:pt idx="2">
                  <c:v>0.42706190476190481</c:v>
                </c:pt>
                <c:pt idx="3">
                  <c:v>0.32557142857142857</c:v>
                </c:pt>
                <c:pt idx="4">
                  <c:v>0.22537619047619054</c:v>
                </c:pt>
              </c:numCache>
            </c:numRef>
          </c:val>
          <c:smooth val="0"/>
        </c:ser>
        <c:ser>
          <c:idx val="2"/>
          <c:order val="2"/>
          <c:tx>
            <c:strRef>
              <c:f>Type!$B$33</c:f>
              <c:strCache>
                <c:ptCount val="1"/>
                <c:pt idx="0">
                  <c:v>Type  B2</c:v>
                </c:pt>
              </c:strCache>
            </c:strRef>
          </c:tx>
          <c:marker>
            <c:symbol val="none"/>
          </c:marker>
          <c:cat>
            <c:multiLvlStrRef>
              <c:f>Type!$C$1:$G$2</c:f>
              <c:multiLvlStrCache>
                <c:ptCount val="5"/>
                <c:lvl>
                  <c:pt idx="0">
                    <c:v>Lowest</c:v>
                  </c:pt>
                  <c:pt idx="1">
                    <c:v>Second</c:v>
                  </c:pt>
                  <c:pt idx="2">
                    <c:v>Middle</c:v>
                  </c:pt>
                  <c:pt idx="3">
                    <c:v>Fourth</c:v>
                  </c:pt>
                  <c:pt idx="4">
                    <c:v>Highest</c:v>
                  </c:pt>
                </c:lvl>
                <c:lvl>
                  <c:pt idx="0">
                    <c:v>Wealth Quintiles</c:v>
                  </c:pt>
                </c:lvl>
              </c:multiLvlStrCache>
            </c:multiLvlStrRef>
          </c:cat>
          <c:val>
            <c:numRef>
              <c:f>Type!$C$33:$G$33</c:f>
              <c:numCache>
                <c:formatCode>0%</c:formatCode>
                <c:ptCount val="5"/>
                <c:pt idx="0">
                  <c:v>0.65893452380952378</c:v>
                </c:pt>
                <c:pt idx="1">
                  <c:v>0.58833333333333337</c:v>
                </c:pt>
                <c:pt idx="2">
                  <c:v>0.49380952380952381</c:v>
                </c:pt>
                <c:pt idx="3">
                  <c:v>0.40585714285714281</c:v>
                </c:pt>
                <c:pt idx="4">
                  <c:v>0.29831547619047621</c:v>
                </c:pt>
              </c:numCache>
            </c:numRef>
          </c:val>
          <c:smooth val="0"/>
        </c:ser>
        <c:ser>
          <c:idx val="3"/>
          <c:order val="3"/>
          <c:tx>
            <c:strRef>
              <c:f>Type!$B$34</c:f>
              <c:strCache>
                <c:ptCount val="1"/>
                <c:pt idx="0">
                  <c:v>Type  C</c:v>
                </c:pt>
              </c:strCache>
            </c:strRef>
          </c:tx>
          <c:marker>
            <c:symbol val="none"/>
          </c:marker>
          <c:cat>
            <c:multiLvlStrRef>
              <c:f>Type!$C$1:$G$2</c:f>
              <c:multiLvlStrCache>
                <c:ptCount val="5"/>
                <c:lvl>
                  <c:pt idx="0">
                    <c:v>Lowest</c:v>
                  </c:pt>
                  <c:pt idx="1">
                    <c:v>Second</c:v>
                  </c:pt>
                  <c:pt idx="2">
                    <c:v>Middle</c:v>
                  </c:pt>
                  <c:pt idx="3">
                    <c:v>Fourth</c:v>
                  </c:pt>
                  <c:pt idx="4">
                    <c:v>Highest</c:v>
                  </c:pt>
                </c:lvl>
                <c:lvl>
                  <c:pt idx="0">
                    <c:v>Wealth Quintiles</c:v>
                  </c:pt>
                </c:lvl>
              </c:multiLvlStrCache>
            </c:multiLvlStrRef>
          </c:cat>
          <c:val>
            <c:numRef>
              <c:f>Type!$C$34:$G$34</c:f>
              <c:numCache>
                <c:formatCode>0%</c:formatCode>
                <c:ptCount val="5"/>
                <c:pt idx="0">
                  <c:v>0.52849999999999997</c:v>
                </c:pt>
                <c:pt idx="1">
                  <c:v>0.35475000000000001</c:v>
                </c:pt>
                <c:pt idx="2">
                  <c:v>0.26904166666666662</c:v>
                </c:pt>
                <c:pt idx="3">
                  <c:v>0.21158333333333323</c:v>
                </c:pt>
                <c:pt idx="4">
                  <c:v>0.1650833333333333</c:v>
                </c:pt>
              </c:numCache>
            </c:numRef>
          </c:val>
          <c:smooth val="0"/>
        </c:ser>
        <c:dLbls>
          <c:showLegendKey val="0"/>
          <c:showVal val="0"/>
          <c:showCatName val="0"/>
          <c:showSerName val="0"/>
          <c:showPercent val="0"/>
          <c:showBubbleSize val="0"/>
        </c:dLbls>
        <c:marker val="1"/>
        <c:smooth val="0"/>
        <c:axId val="82021760"/>
        <c:axId val="82130048"/>
      </c:lineChart>
      <c:catAx>
        <c:axId val="82021760"/>
        <c:scaling>
          <c:orientation val="minMax"/>
        </c:scaling>
        <c:delete val="0"/>
        <c:axPos val="b"/>
        <c:majorTickMark val="out"/>
        <c:minorTickMark val="none"/>
        <c:tickLblPos val="nextTo"/>
        <c:txPr>
          <a:bodyPr/>
          <a:lstStyle/>
          <a:p>
            <a:pPr>
              <a:defRPr sz="1800"/>
            </a:pPr>
            <a:endParaRPr lang="en-US"/>
          </a:p>
        </c:txPr>
        <c:crossAx val="82130048"/>
        <c:crosses val="autoZero"/>
        <c:auto val="1"/>
        <c:lblAlgn val="ctr"/>
        <c:lblOffset val="100"/>
        <c:noMultiLvlLbl val="0"/>
      </c:catAx>
      <c:valAx>
        <c:axId val="82130048"/>
        <c:scaling>
          <c:orientation val="minMax"/>
        </c:scaling>
        <c:delete val="0"/>
        <c:axPos val="l"/>
        <c:majorGridlines/>
        <c:numFmt formatCode="0%" sourceLinked="1"/>
        <c:majorTickMark val="out"/>
        <c:minorTickMark val="none"/>
        <c:tickLblPos val="nextTo"/>
        <c:txPr>
          <a:bodyPr/>
          <a:lstStyle/>
          <a:p>
            <a:pPr>
              <a:defRPr sz="2000"/>
            </a:pPr>
            <a:endParaRPr lang="en-US"/>
          </a:p>
        </c:txPr>
        <c:crossAx val="82021760"/>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698918991058327E-2"/>
          <c:y val="8.0169165498148343E-2"/>
          <c:w val="0.88116052760354113"/>
          <c:h val="0.65970121885449251"/>
        </c:manualLayout>
      </c:layout>
      <c:barChart>
        <c:barDir val="col"/>
        <c:grouping val="clustered"/>
        <c:varyColors val="0"/>
        <c:ser>
          <c:idx val="0"/>
          <c:order val="0"/>
          <c:tx>
            <c:strRef>
              <c:f>'Comp feed'!$QC$10</c:f>
              <c:strCache>
                <c:ptCount val="1"/>
                <c:pt idx="0">
                  <c:v>Type B2 most deprived</c:v>
                </c:pt>
              </c:strCache>
            </c:strRef>
          </c:tx>
          <c:spPr>
            <a:solidFill>
              <a:schemeClr val="accent2"/>
            </a:solidFill>
          </c:spPr>
          <c:invertIfNegative val="0"/>
          <c:cat>
            <c:strRef>
              <c:f>'Comp feed'!$C$495:$C$500</c:f>
              <c:strCache>
                <c:ptCount val="6"/>
                <c:pt idx="0">
                  <c:v>COMMODITIES: % communities with food security</c:v>
                </c:pt>
                <c:pt idx="1">
                  <c:v>HUMAN RES: % villages with sufficient CHWs</c:v>
                </c:pt>
                <c:pt idx="2">
                  <c:v>ACCESS: % Women with primary education or higher</c:v>
                </c:pt>
                <c:pt idx="3">
                  <c:v>UTILISATION: % children 6-8 months receiving complementary foods </c:v>
                </c:pt>
                <c:pt idx="4">
                  <c:v>CONTINUITY: % children 6-24 months receiving meals with minimum frequency </c:v>
                </c:pt>
                <c:pt idx="5">
                  <c:v>EFFECTIVE COV: % children 6-24 months receiving the minimum acceptable diet  </c:v>
                </c:pt>
              </c:strCache>
            </c:strRef>
          </c:cat>
          <c:val>
            <c:numRef>
              <c:f>'Comp feed'!$QC$495:$QC$500</c:f>
              <c:numCache>
                <c:formatCode>0%</c:formatCode>
                <c:ptCount val="6"/>
                <c:pt idx="0">
                  <c:v>0.47413374060366342</c:v>
                </c:pt>
                <c:pt idx="1">
                  <c:v>0.74439522276494419</c:v>
                </c:pt>
                <c:pt idx="2">
                  <c:v>0.71539491713078052</c:v>
                </c:pt>
                <c:pt idx="3">
                  <c:v>0.53161396366492542</c:v>
                </c:pt>
                <c:pt idx="4">
                  <c:v>0.3996711342282826</c:v>
                </c:pt>
                <c:pt idx="5">
                  <c:v>0.32076784803582536</c:v>
                </c:pt>
              </c:numCache>
            </c:numRef>
          </c:val>
        </c:ser>
        <c:ser>
          <c:idx val="1"/>
          <c:order val="1"/>
          <c:tx>
            <c:strRef>
              <c:f>'Comp feed'!$QD$10</c:f>
              <c:strCache>
                <c:ptCount val="1"/>
                <c:pt idx="0">
                  <c:v>Type B2 least deprived</c:v>
                </c:pt>
              </c:strCache>
            </c:strRef>
          </c:tx>
          <c:spPr>
            <a:solidFill>
              <a:schemeClr val="tx2"/>
            </a:solidFill>
          </c:spPr>
          <c:invertIfNegative val="0"/>
          <c:cat>
            <c:strRef>
              <c:f>'Comp feed'!$C$495:$C$500</c:f>
              <c:strCache>
                <c:ptCount val="6"/>
                <c:pt idx="0">
                  <c:v>COMMODITIES: % communities with food security</c:v>
                </c:pt>
                <c:pt idx="1">
                  <c:v>HUMAN RES: % villages with sufficient CHWs</c:v>
                </c:pt>
                <c:pt idx="2">
                  <c:v>ACCESS: % Women with primary education or higher</c:v>
                </c:pt>
                <c:pt idx="3">
                  <c:v>UTILISATION: % children 6-8 months receiving complementary foods </c:v>
                </c:pt>
                <c:pt idx="4">
                  <c:v>CONTINUITY: % children 6-24 months receiving meals with minimum frequency </c:v>
                </c:pt>
                <c:pt idx="5">
                  <c:v>EFFECTIVE COV: % children 6-24 months receiving the minimum acceptable diet  </c:v>
                </c:pt>
              </c:strCache>
            </c:strRef>
          </c:cat>
          <c:val>
            <c:numRef>
              <c:f>'Comp feed'!$QD$495:$QD$500</c:f>
              <c:numCache>
                <c:formatCode>0%</c:formatCode>
                <c:ptCount val="6"/>
                <c:pt idx="0">
                  <c:v>0.74139814004145166</c:v>
                </c:pt>
                <c:pt idx="1">
                  <c:v>0.69990524456101044</c:v>
                </c:pt>
                <c:pt idx="2">
                  <c:v>0.74059819077319544</c:v>
                </c:pt>
                <c:pt idx="3">
                  <c:v>0.63740921301184295</c:v>
                </c:pt>
                <c:pt idx="4">
                  <c:v>0.55553667933539619</c:v>
                </c:pt>
                <c:pt idx="5">
                  <c:v>0.35944678529163748</c:v>
                </c:pt>
              </c:numCache>
            </c:numRef>
          </c:val>
        </c:ser>
        <c:dLbls>
          <c:showLegendKey val="0"/>
          <c:showVal val="0"/>
          <c:showCatName val="0"/>
          <c:showSerName val="0"/>
          <c:showPercent val="0"/>
          <c:showBubbleSize val="0"/>
        </c:dLbls>
        <c:gapWidth val="75"/>
        <c:axId val="86710528"/>
        <c:axId val="123133952"/>
      </c:barChart>
      <c:catAx>
        <c:axId val="86710528"/>
        <c:scaling>
          <c:orientation val="minMax"/>
        </c:scaling>
        <c:delete val="0"/>
        <c:axPos val="b"/>
        <c:majorTickMark val="none"/>
        <c:minorTickMark val="none"/>
        <c:tickLblPos val="nextTo"/>
        <c:txPr>
          <a:bodyPr/>
          <a:lstStyle/>
          <a:p>
            <a:pPr>
              <a:defRPr sz="1200"/>
            </a:pPr>
            <a:endParaRPr lang="en-US"/>
          </a:p>
        </c:txPr>
        <c:crossAx val="123133952"/>
        <c:crosses val="autoZero"/>
        <c:auto val="1"/>
        <c:lblAlgn val="ctr"/>
        <c:lblOffset val="100"/>
        <c:noMultiLvlLbl val="0"/>
      </c:catAx>
      <c:valAx>
        <c:axId val="123133952"/>
        <c:scaling>
          <c:orientation val="minMax"/>
          <c:max val="1"/>
        </c:scaling>
        <c:delete val="0"/>
        <c:axPos val="l"/>
        <c:majorGridlines/>
        <c:numFmt formatCode="0%" sourceLinked="1"/>
        <c:majorTickMark val="none"/>
        <c:minorTickMark val="none"/>
        <c:tickLblPos val="nextTo"/>
        <c:spPr>
          <a:ln w="9525">
            <a:noFill/>
          </a:ln>
        </c:spPr>
        <c:txPr>
          <a:bodyPr/>
          <a:lstStyle/>
          <a:p>
            <a:pPr>
              <a:defRPr sz="1800"/>
            </a:pPr>
            <a:endParaRPr lang="en-US"/>
          </a:p>
        </c:txPr>
        <c:crossAx val="86710528"/>
        <c:crosses val="autoZero"/>
        <c:crossBetween val="between"/>
        <c:majorUnit val="0.2"/>
      </c:valAx>
    </c:plotArea>
    <c:legend>
      <c:legendPos val="b"/>
      <c:layout>
        <c:manualLayout>
          <c:xMode val="edge"/>
          <c:yMode val="edge"/>
          <c:x val="0.34069161226641542"/>
          <c:y val="0.93047883437647216"/>
          <c:w val="0.63923054489983622"/>
          <c:h val="5.8016681705358307E-2"/>
        </c:manualLayout>
      </c:layout>
      <c:overlay val="0"/>
      <c:txPr>
        <a:bodyPr/>
        <a:lstStyle/>
        <a:p>
          <a:pPr>
            <a:defRPr sz="16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BDAA5-D5FE-475A-A95E-AFE4FEA6FD07}"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en-US"/>
        </a:p>
      </dgm:t>
    </dgm:pt>
    <dgm:pt modelId="{9FAA165B-60CD-4764-A6C0-36994B5E143A}">
      <dgm:prSet phldrT="[Text]"/>
      <dgm:spPr/>
      <dgm:t>
        <a:bodyPr/>
        <a:lstStyle/>
        <a:p>
          <a:r>
            <a:rPr lang="en-US" dirty="0" smtClean="0"/>
            <a:t>PLANNING</a:t>
          </a:r>
          <a:endParaRPr lang="en-US" dirty="0"/>
        </a:p>
      </dgm:t>
    </dgm:pt>
    <dgm:pt modelId="{D0C366D0-A8B0-428E-8726-F65A3749AB31}" type="parTrans" cxnId="{2388F68F-E407-4FE9-A250-7FFBB15A566E}">
      <dgm:prSet/>
      <dgm:spPr/>
      <dgm:t>
        <a:bodyPr/>
        <a:lstStyle/>
        <a:p>
          <a:endParaRPr lang="en-US"/>
        </a:p>
      </dgm:t>
    </dgm:pt>
    <dgm:pt modelId="{C0B51747-262F-49DA-8BB9-3F82E56BA4F8}" type="sibTrans" cxnId="{2388F68F-E407-4FE9-A250-7FFBB15A566E}">
      <dgm:prSet/>
      <dgm:spPr/>
      <dgm:t>
        <a:bodyPr/>
        <a:lstStyle/>
        <a:p>
          <a:endParaRPr lang="en-US"/>
        </a:p>
      </dgm:t>
    </dgm:pt>
    <dgm:pt modelId="{170F5195-B20A-4CD8-9C61-83839275D946}">
      <dgm:prSet phldrT="[Text]"/>
      <dgm:spPr/>
      <dgm:t>
        <a:bodyPr/>
        <a:lstStyle/>
        <a:p>
          <a:r>
            <a:rPr lang="en-US" dirty="0" smtClean="0"/>
            <a:t>Inputs  &amp;</a:t>
          </a:r>
          <a:endParaRPr lang="en-US" dirty="0" smtClean="0"/>
        </a:p>
        <a:p>
          <a:r>
            <a:rPr lang="en-US" dirty="0" smtClean="0"/>
            <a:t>outputs</a:t>
          </a:r>
          <a:endParaRPr lang="en-US" dirty="0"/>
        </a:p>
      </dgm:t>
    </dgm:pt>
    <dgm:pt modelId="{2DEE06EC-5CA6-4CB0-BA3E-B1AD059DC978}" type="parTrans" cxnId="{0E80DCE5-C6FE-47CC-97FF-5CE414016D8F}">
      <dgm:prSet/>
      <dgm:spPr/>
      <dgm:t>
        <a:bodyPr/>
        <a:lstStyle/>
        <a:p>
          <a:endParaRPr lang="en-US"/>
        </a:p>
      </dgm:t>
    </dgm:pt>
    <dgm:pt modelId="{B9BACBCD-C88B-4C4F-8FEE-5CFA9AF72EE2}" type="sibTrans" cxnId="{0E80DCE5-C6FE-47CC-97FF-5CE414016D8F}">
      <dgm:prSet/>
      <dgm:spPr/>
      <dgm:t>
        <a:bodyPr/>
        <a:lstStyle/>
        <a:p>
          <a:endParaRPr lang="en-US"/>
        </a:p>
      </dgm:t>
    </dgm:pt>
    <dgm:pt modelId="{6855A95C-5C95-426A-937F-51BA26EDA9A2}">
      <dgm:prSet phldrT="[Text]"/>
      <dgm:spPr/>
      <dgm:t>
        <a:bodyPr/>
        <a:lstStyle/>
        <a:p>
          <a:r>
            <a:rPr lang="en-US" dirty="0" smtClean="0"/>
            <a:t>Intermediate Outcomes</a:t>
          </a:r>
          <a:endParaRPr lang="en-US" dirty="0"/>
        </a:p>
      </dgm:t>
    </dgm:pt>
    <dgm:pt modelId="{20E00FD6-31E1-4BA6-BDE8-7C9A1064ED22}" type="parTrans" cxnId="{205A2C34-CE90-4344-859D-B5BC38D79F03}">
      <dgm:prSet/>
      <dgm:spPr/>
      <dgm:t>
        <a:bodyPr/>
        <a:lstStyle/>
        <a:p>
          <a:endParaRPr lang="en-US"/>
        </a:p>
      </dgm:t>
    </dgm:pt>
    <dgm:pt modelId="{E88FB56B-6C85-4C20-8CFE-DFEDA2820510}" type="sibTrans" cxnId="{205A2C34-CE90-4344-859D-B5BC38D79F03}">
      <dgm:prSet/>
      <dgm:spPr/>
      <dgm:t>
        <a:bodyPr/>
        <a:lstStyle/>
        <a:p>
          <a:endParaRPr lang="en-US"/>
        </a:p>
      </dgm:t>
    </dgm:pt>
    <dgm:pt modelId="{150E29B2-9BD7-441E-9077-EE37D2B56C7B}">
      <dgm:prSet phldrT="[Text]"/>
      <dgm:spPr/>
      <dgm:t>
        <a:bodyPr/>
        <a:lstStyle/>
        <a:p>
          <a:r>
            <a:rPr lang="en-US" dirty="0" smtClean="0"/>
            <a:t>Final Outcomes/</a:t>
          </a:r>
        </a:p>
        <a:p>
          <a:r>
            <a:rPr lang="en-US" dirty="0" smtClean="0"/>
            <a:t>impact</a:t>
          </a:r>
          <a:endParaRPr lang="en-US" dirty="0"/>
        </a:p>
      </dgm:t>
    </dgm:pt>
    <dgm:pt modelId="{4ABD0000-4F5E-4799-9762-9DED6B75A656}" type="parTrans" cxnId="{B5F1A460-BBDD-4C05-A2F7-1BD8135A2EEE}">
      <dgm:prSet/>
      <dgm:spPr/>
      <dgm:t>
        <a:bodyPr/>
        <a:lstStyle/>
        <a:p>
          <a:endParaRPr lang="en-US"/>
        </a:p>
      </dgm:t>
    </dgm:pt>
    <dgm:pt modelId="{B5B42715-DA91-4F35-A056-D1CE097C6D60}" type="sibTrans" cxnId="{B5F1A460-BBDD-4C05-A2F7-1BD8135A2EEE}">
      <dgm:prSet/>
      <dgm:spPr/>
      <dgm:t>
        <a:bodyPr/>
        <a:lstStyle/>
        <a:p>
          <a:endParaRPr lang="en-US"/>
        </a:p>
      </dgm:t>
    </dgm:pt>
    <dgm:pt modelId="{562AF38D-F770-4752-9807-81C3F9B2F9F1}">
      <dgm:prSet phldrT="[Text]"/>
      <dgm:spPr/>
      <dgm:t>
        <a:bodyPr/>
        <a:lstStyle/>
        <a:p>
          <a:r>
            <a:rPr lang="en-US" dirty="0" smtClean="0"/>
            <a:t>EVALUATION</a:t>
          </a:r>
          <a:endParaRPr lang="en-US" dirty="0"/>
        </a:p>
      </dgm:t>
    </dgm:pt>
    <dgm:pt modelId="{0F43FADB-E5D8-4A8F-A75D-A9F1945FAD4A}" type="parTrans" cxnId="{9D682368-4E45-4F06-AF6E-847673553FC4}">
      <dgm:prSet/>
      <dgm:spPr/>
      <dgm:t>
        <a:bodyPr/>
        <a:lstStyle/>
        <a:p>
          <a:endParaRPr lang="en-US"/>
        </a:p>
      </dgm:t>
    </dgm:pt>
    <dgm:pt modelId="{7EF04DDD-9D7F-4F2B-BD91-8950DF03365B}" type="sibTrans" cxnId="{9D682368-4E45-4F06-AF6E-847673553FC4}">
      <dgm:prSet/>
      <dgm:spPr/>
      <dgm:t>
        <a:bodyPr/>
        <a:lstStyle/>
        <a:p>
          <a:endParaRPr lang="en-US"/>
        </a:p>
      </dgm:t>
    </dgm:pt>
    <dgm:pt modelId="{10A31F82-9594-4940-9770-A902B35921AB}" type="pres">
      <dgm:prSet presAssocID="{976BDAA5-D5FE-475A-A95E-AFE4FEA6FD07}" presName="linearFlow" presStyleCnt="0">
        <dgm:presLayoutVars>
          <dgm:resizeHandles val="exact"/>
        </dgm:presLayoutVars>
      </dgm:prSet>
      <dgm:spPr/>
      <dgm:t>
        <a:bodyPr/>
        <a:lstStyle/>
        <a:p>
          <a:endParaRPr lang="en-US"/>
        </a:p>
      </dgm:t>
    </dgm:pt>
    <dgm:pt modelId="{E40DA96A-D20B-409D-A6F0-E59BE8A19483}" type="pres">
      <dgm:prSet presAssocID="{9FAA165B-60CD-4764-A6C0-36994B5E143A}" presName="node" presStyleLbl="node1" presStyleIdx="0" presStyleCnt="5" custScaleX="68394" custScaleY="69938" custLinFactX="38475" custLinFactNeighborX="100000" custLinFactNeighborY="33303">
        <dgm:presLayoutVars>
          <dgm:bulletEnabled val="1"/>
        </dgm:presLayoutVars>
      </dgm:prSet>
      <dgm:spPr/>
      <dgm:t>
        <a:bodyPr/>
        <a:lstStyle/>
        <a:p>
          <a:endParaRPr lang="en-US"/>
        </a:p>
      </dgm:t>
    </dgm:pt>
    <dgm:pt modelId="{4DAEAD2D-5786-431C-A87E-DF4D4A5D1A64}" type="pres">
      <dgm:prSet presAssocID="{C0B51747-262F-49DA-8BB9-3F82E56BA4F8}" presName="sibTrans" presStyleLbl="sibTrans2D1" presStyleIdx="0" presStyleCnt="4"/>
      <dgm:spPr/>
      <dgm:t>
        <a:bodyPr/>
        <a:lstStyle/>
        <a:p>
          <a:endParaRPr lang="en-US"/>
        </a:p>
      </dgm:t>
    </dgm:pt>
    <dgm:pt modelId="{FB139564-7CC0-4C49-A80D-1B909F7BCDEB}" type="pres">
      <dgm:prSet presAssocID="{C0B51747-262F-49DA-8BB9-3F82E56BA4F8}" presName="connectorText" presStyleLbl="sibTrans2D1" presStyleIdx="0" presStyleCnt="4"/>
      <dgm:spPr/>
      <dgm:t>
        <a:bodyPr/>
        <a:lstStyle/>
        <a:p>
          <a:endParaRPr lang="en-US"/>
        </a:p>
      </dgm:t>
    </dgm:pt>
    <dgm:pt modelId="{D2C33BB1-9605-4620-9454-46BA1623E1BF}" type="pres">
      <dgm:prSet presAssocID="{170F5195-B20A-4CD8-9C61-83839275D946}" presName="node" presStyleLbl="node1" presStyleIdx="1" presStyleCnt="5" custScaleX="37816" custScaleY="65652" custLinFactX="38475" custLinFactNeighborX="100000" custLinFactNeighborY="88296">
        <dgm:presLayoutVars>
          <dgm:bulletEnabled val="1"/>
        </dgm:presLayoutVars>
      </dgm:prSet>
      <dgm:spPr/>
      <dgm:t>
        <a:bodyPr/>
        <a:lstStyle/>
        <a:p>
          <a:endParaRPr lang="en-US"/>
        </a:p>
      </dgm:t>
    </dgm:pt>
    <dgm:pt modelId="{32E017C1-D4CB-43E0-8364-6B722E1861D8}" type="pres">
      <dgm:prSet presAssocID="{B9BACBCD-C88B-4C4F-8FEE-5CFA9AF72EE2}" presName="sibTrans" presStyleLbl="sibTrans2D1" presStyleIdx="1" presStyleCnt="4" custLinFactNeighborX="20232" custLinFactNeighborY="8215"/>
      <dgm:spPr/>
      <dgm:t>
        <a:bodyPr/>
        <a:lstStyle/>
        <a:p>
          <a:endParaRPr lang="en-US"/>
        </a:p>
      </dgm:t>
    </dgm:pt>
    <dgm:pt modelId="{1B17832D-96B4-4ADA-8CDB-121373F2AB05}" type="pres">
      <dgm:prSet presAssocID="{B9BACBCD-C88B-4C4F-8FEE-5CFA9AF72EE2}" presName="connectorText" presStyleLbl="sibTrans2D1" presStyleIdx="1" presStyleCnt="4"/>
      <dgm:spPr/>
      <dgm:t>
        <a:bodyPr/>
        <a:lstStyle/>
        <a:p>
          <a:endParaRPr lang="en-US"/>
        </a:p>
      </dgm:t>
    </dgm:pt>
    <dgm:pt modelId="{9265BA99-4D06-47F2-8FD6-97E882629EF3}" type="pres">
      <dgm:prSet presAssocID="{6855A95C-5C95-426A-937F-51BA26EDA9A2}" presName="node" presStyleLbl="node1" presStyleIdx="2" presStyleCnt="5" custScaleX="58646" custScaleY="62447" custLinFactX="27398" custLinFactY="476" custLinFactNeighborX="100000" custLinFactNeighborY="100000">
        <dgm:presLayoutVars>
          <dgm:bulletEnabled val="1"/>
        </dgm:presLayoutVars>
      </dgm:prSet>
      <dgm:spPr/>
      <dgm:t>
        <a:bodyPr/>
        <a:lstStyle/>
        <a:p>
          <a:endParaRPr lang="en-US"/>
        </a:p>
      </dgm:t>
    </dgm:pt>
    <dgm:pt modelId="{76DFDE0D-CD5B-4B06-824D-D0A578215C0E}" type="pres">
      <dgm:prSet presAssocID="{E88FB56B-6C85-4C20-8CFE-DFEDA2820510}" presName="sibTrans" presStyleLbl="sibTrans2D1" presStyleIdx="2" presStyleCnt="4" custLinFactNeighborX="-3064" custLinFactNeighborY="8112"/>
      <dgm:spPr/>
      <dgm:t>
        <a:bodyPr/>
        <a:lstStyle/>
        <a:p>
          <a:endParaRPr lang="en-US"/>
        </a:p>
      </dgm:t>
    </dgm:pt>
    <dgm:pt modelId="{34C1370F-44BB-421D-8CEE-A5426F384E13}" type="pres">
      <dgm:prSet presAssocID="{E88FB56B-6C85-4C20-8CFE-DFEDA2820510}" presName="connectorText" presStyleLbl="sibTrans2D1" presStyleIdx="2" presStyleCnt="4"/>
      <dgm:spPr/>
      <dgm:t>
        <a:bodyPr/>
        <a:lstStyle/>
        <a:p>
          <a:endParaRPr lang="en-US"/>
        </a:p>
      </dgm:t>
    </dgm:pt>
    <dgm:pt modelId="{C85D7CB0-F4FD-481A-B111-B7A13B45A784}" type="pres">
      <dgm:prSet presAssocID="{150E29B2-9BD7-441E-9077-EE37D2B56C7B}" presName="node" presStyleLbl="node1" presStyleIdx="3" presStyleCnt="5" custScaleX="53161" custScaleY="88075" custLinFactX="24966" custLinFactNeighborX="100000" custLinFactNeighborY="59690">
        <dgm:presLayoutVars>
          <dgm:bulletEnabled val="1"/>
        </dgm:presLayoutVars>
      </dgm:prSet>
      <dgm:spPr/>
      <dgm:t>
        <a:bodyPr/>
        <a:lstStyle/>
        <a:p>
          <a:endParaRPr lang="en-US"/>
        </a:p>
      </dgm:t>
    </dgm:pt>
    <dgm:pt modelId="{27EAD412-A62D-4DE8-A19A-7AA9B69D1F92}" type="pres">
      <dgm:prSet presAssocID="{B5B42715-DA91-4F35-A056-D1CE097C6D60}" presName="sibTrans" presStyleLbl="sibTrans2D1" presStyleIdx="3" presStyleCnt="4"/>
      <dgm:spPr/>
      <dgm:t>
        <a:bodyPr/>
        <a:lstStyle/>
        <a:p>
          <a:endParaRPr lang="en-US"/>
        </a:p>
      </dgm:t>
    </dgm:pt>
    <dgm:pt modelId="{455616BD-08E7-476E-B65E-B0709B20668C}" type="pres">
      <dgm:prSet presAssocID="{B5B42715-DA91-4F35-A056-D1CE097C6D60}" presName="connectorText" presStyleLbl="sibTrans2D1" presStyleIdx="3" presStyleCnt="4"/>
      <dgm:spPr/>
      <dgm:t>
        <a:bodyPr/>
        <a:lstStyle/>
        <a:p>
          <a:endParaRPr lang="en-US"/>
        </a:p>
      </dgm:t>
    </dgm:pt>
    <dgm:pt modelId="{1D644B20-8989-4D5E-9955-A3E4626E71CD}" type="pres">
      <dgm:prSet presAssocID="{562AF38D-F770-4752-9807-81C3F9B2F9F1}" presName="node" presStyleLbl="node1" presStyleIdx="4" presStyleCnt="5" custScaleY="67267" custLinFactX="37299" custLinFactNeighborX="100000" custLinFactNeighborY="-34097">
        <dgm:presLayoutVars>
          <dgm:bulletEnabled val="1"/>
        </dgm:presLayoutVars>
      </dgm:prSet>
      <dgm:spPr/>
      <dgm:t>
        <a:bodyPr/>
        <a:lstStyle/>
        <a:p>
          <a:endParaRPr lang="en-US"/>
        </a:p>
      </dgm:t>
    </dgm:pt>
  </dgm:ptLst>
  <dgm:cxnLst>
    <dgm:cxn modelId="{2388F68F-E407-4FE9-A250-7FFBB15A566E}" srcId="{976BDAA5-D5FE-475A-A95E-AFE4FEA6FD07}" destId="{9FAA165B-60CD-4764-A6C0-36994B5E143A}" srcOrd="0" destOrd="0" parTransId="{D0C366D0-A8B0-428E-8726-F65A3749AB31}" sibTransId="{C0B51747-262F-49DA-8BB9-3F82E56BA4F8}"/>
    <dgm:cxn modelId="{1366904F-19DF-4E1D-BD38-DC90D56ED4F5}" type="presOf" srcId="{B9BACBCD-C88B-4C4F-8FEE-5CFA9AF72EE2}" destId="{32E017C1-D4CB-43E0-8364-6B722E1861D8}" srcOrd="0" destOrd="0" presId="urn:microsoft.com/office/officeart/2005/8/layout/process2"/>
    <dgm:cxn modelId="{06B1B8EA-E686-4A1C-9987-577C58C84D60}" type="presOf" srcId="{170F5195-B20A-4CD8-9C61-83839275D946}" destId="{D2C33BB1-9605-4620-9454-46BA1623E1BF}" srcOrd="0" destOrd="0" presId="urn:microsoft.com/office/officeart/2005/8/layout/process2"/>
    <dgm:cxn modelId="{CD5EDD7D-694B-4532-B62B-9CB405ABF1FA}" type="presOf" srcId="{C0B51747-262F-49DA-8BB9-3F82E56BA4F8}" destId="{FB139564-7CC0-4C49-A80D-1B909F7BCDEB}" srcOrd="1" destOrd="0" presId="urn:microsoft.com/office/officeart/2005/8/layout/process2"/>
    <dgm:cxn modelId="{9D682368-4E45-4F06-AF6E-847673553FC4}" srcId="{976BDAA5-D5FE-475A-A95E-AFE4FEA6FD07}" destId="{562AF38D-F770-4752-9807-81C3F9B2F9F1}" srcOrd="4" destOrd="0" parTransId="{0F43FADB-E5D8-4A8F-A75D-A9F1945FAD4A}" sibTransId="{7EF04DDD-9D7F-4F2B-BD91-8950DF03365B}"/>
    <dgm:cxn modelId="{2B30F081-403B-4592-91A8-8A102281D199}" type="presOf" srcId="{B9BACBCD-C88B-4C4F-8FEE-5CFA9AF72EE2}" destId="{1B17832D-96B4-4ADA-8CDB-121373F2AB05}" srcOrd="1" destOrd="0" presId="urn:microsoft.com/office/officeart/2005/8/layout/process2"/>
    <dgm:cxn modelId="{B5F1A460-BBDD-4C05-A2F7-1BD8135A2EEE}" srcId="{976BDAA5-D5FE-475A-A95E-AFE4FEA6FD07}" destId="{150E29B2-9BD7-441E-9077-EE37D2B56C7B}" srcOrd="3" destOrd="0" parTransId="{4ABD0000-4F5E-4799-9762-9DED6B75A656}" sibTransId="{B5B42715-DA91-4F35-A056-D1CE097C6D60}"/>
    <dgm:cxn modelId="{57F4465B-E06D-4AA7-B1E1-F4D4D9049E56}" type="presOf" srcId="{9FAA165B-60CD-4764-A6C0-36994B5E143A}" destId="{E40DA96A-D20B-409D-A6F0-E59BE8A19483}" srcOrd="0" destOrd="0" presId="urn:microsoft.com/office/officeart/2005/8/layout/process2"/>
    <dgm:cxn modelId="{0E80DCE5-C6FE-47CC-97FF-5CE414016D8F}" srcId="{976BDAA5-D5FE-475A-A95E-AFE4FEA6FD07}" destId="{170F5195-B20A-4CD8-9C61-83839275D946}" srcOrd="1" destOrd="0" parTransId="{2DEE06EC-5CA6-4CB0-BA3E-B1AD059DC978}" sibTransId="{B9BACBCD-C88B-4C4F-8FEE-5CFA9AF72EE2}"/>
    <dgm:cxn modelId="{D6C851E9-A1EE-4E8B-B8D1-B990C7611ECE}" type="presOf" srcId="{562AF38D-F770-4752-9807-81C3F9B2F9F1}" destId="{1D644B20-8989-4D5E-9955-A3E4626E71CD}" srcOrd="0" destOrd="0" presId="urn:microsoft.com/office/officeart/2005/8/layout/process2"/>
    <dgm:cxn modelId="{5B04CA3C-A162-4DE7-B2B1-28897CA55D87}" type="presOf" srcId="{C0B51747-262F-49DA-8BB9-3F82E56BA4F8}" destId="{4DAEAD2D-5786-431C-A87E-DF4D4A5D1A64}" srcOrd="0" destOrd="0" presId="urn:microsoft.com/office/officeart/2005/8/layout/process2"/>
    <dgm:cxn modelId="{24E11436-CC04-4AD4-BEF5-6FAA48EABD1D}" type="presOf" srcId="{6855A95C-5C95-426A-937F-51BA26EDA9A2}" destId="{9265BA99-4D06-47F2-8FD6-97E882629EF3}" srcOrd="0" destOrd="0" presId="urn:microsoft.com/office/officeart/2005/8/layout/process2"/>
    <dgm:cxn modelId="{205A2C34-CE90-4344-859D-B5BC38D79F03}" srcId="{976BDAA5-D5FE-475A-A95E-AFE4FEA6FD07}" destId="{6855A95C-5C95-426A-937F-51BA26EDA9A2}" srcOrd="2" destOrd="0" parTransId="{20E00FD6-31E1-4BA6-BDE8-7C9A1064ED22}" sibTransId="{E88FB56B-6C85-4C20-8CFE-DFEDA2820510}"/>
    <dgm:cxn modelId="{84344A4C-5D41-4D0C-8820-BE48EBDEACDA}" type="presOf" srcId="{976BDAA5-D5FE-475A-A95E-AFE4FEA6FD07}" destId="{10A31F82-9594-4940-9770-A902B35921AB}" srcOrd="0" destOrd="0" presId="urn:microsoft.com/office/officeart/2005/8/layout/process2"/>
    <dgm:cxn modelId="{69FB807D-18F1-418A-ADC0-C63762FA1866}" type="presOf" srcId="{150E29B2-9BD7-441E-9077-EE37D2B56C7B}" destId="{C85D7CB0-F4FD-481A-B111-B7A13B45A784}" srcOrd="0" destOrd="0" presId="urn:microsoft.com/office/officeart/2005/8/layout/process2"/>
    <dgm:cxn modelId="{FB29286D-8652-4ED6-81EA-A0ACEE42B375}" type="presOf" srcId="{B5B42715-DA91-4F35-A056-D1CE097C6D60}" destId="{27EAD412-A62D-4DE8-A19A-7AA9B69D1F92}" srcOrd="0" destOrd="0" presId="urn:microsoft.com/office/officeart/2005/8/layout/process2"/>
    <dgm:cxn modelId="{AE48BD0D-B32C-46AD-A65B-BB45D48085C6}" type="presOf" srcId="{E88FB56B-6C85-4C20-8CFE-DFEDA2820510}" destId="{34C1370F-44BB-421D-8CEE-A5426F384E13}" srcOrd="1" destOrd="0" presId="urn:microsoft.com/office/officeart/2005/8/layout/process2"/>
    <dgm:cxn modelId="{C0ED39B8-0E0C-4791-B295-7D1A66DA02B1}" type="presOf" srcId="{B5B42715-DA91-4F35-A056-D1CE097C6D60}" destId="{455616BD-08E7-476E-B65E-B0709B20668C}" srcOrd="1" destOrd="0" presId="urn:microsoft.com/office/officeart/2005/8/layout/process2"/>
    <dgm:cxn modelId="{14C6784F-1804-4416-96D3-A1A2F468358C}" type="presOf" srcId="{E88FB56B-6C85-4C20-8CFE-DFEDA2820510}" destId="{76DFDE0D-CD5B-4B06-824D-D0A578215C0E}" srcOrd="0" destOrd="0" presId="urn:microsoft.com/office/officeart/2005/8/layout/process2"/>
    <dgm:cxn modelId="{39FD8FBA-26F9-43C6-984E-A3A9009FC0CE}" type="presParOf" srcId="{10A31F82-9594-4940-9770-A902B35921AB}" destId="{E40DA96A-D20B-409D-A6F0-E59BE8A19483}" srcOrd="0" destOrd="0" presId="urn:microsoft.com/office/officeart/2005/8/layout/process2"/>
    <dgm:cxn modelId="{60358C0C-C537-4889-B540-D8522D632E32}" type="presParOf" srcId="{10A31F82-9594-4940-9770-A902B35921AB}" destId="{4DAEAD2D-5786-431C-A87E-DF4D4A5D1A64}" srcOrd="1" destOrd="0" presId="urn:microsoft.com/office/officeart/2005/8/layout/process2"/>
    <dgm:cxn modelId="{7A914C61-0051-4C39-94BA-729F39B83265}" type="presParOf" srcId="{4DAEAD2D-5786-431C-A87E-DF4D4A5D1A64}" destId="{FB139564-7CC0-4C49-A80D-1B909F7BCDEB}" srcOrd="0" destOrd="0" presId="urn:microsoft.com/office/officeart/2005/8/layout/process2"/>
    <dgm:cxn modelId="{ABB48C0C-E3F5-4F1B-9B4C-015D44FAF17D}" type="presParOf" srcId="{10A31F82-9594-4940-9770-A902B35921AB}" destId="{D2C33BB1-9605-4620-9454-46BA1623E1BF}" srcOrd="2" destOrd="0" presId="urn:microsoft.com/office/officeart/2005/8/layout/process2"/>
    <dgm:cxn modelId="{3647A148-F920-4F4C-BC8B-716D9C72234B}" type="presParOf" srcId="{10A31F82-9594-4940-9770-A902B35921AB}" destId="{32E017C1-D4CB-43E0-8364-6B722E1861D8}" srcOrd="3" destOrd="0" presId="urn:microsoft.com/office/officeart/2005/8/layout/process2"/>
    <dgm:cxn modelId="{D189C905-869D-480C-B1AC-E2B04CB13F30}" type="presParOf" srcId="{32E017C1-D4CB-43E0-8364-6B722E1861D8}" destId="{1B17832D-96B4-4ADA-8CDB-121373F2AB05}" srcOrd="0" destOrd="0" presId="urn:microsoft.com/office/officeart/2005/8/layout/process2"/>
    <dgm:cxn modelId="{75B52B43-DC22-4F05-B975-1DEFC6149EC3}" type="presParOf" srcId="{10A31F82-9594-4940-9770-A902B35921AB}" destId="{9265BA99-4D06-47F2-8FD6-97E882629EF3}" srcOrd="4" destOrd="0" presId="urn:microsoft.com/office/officeart/2005/8/layout/process2"/>
    <dgm:cxn modelId="{05A0A9B8-0B12-4C5A-A1EC-F82AA2A38D09}" type="presParOf" srcId="{10A31F82-9594-4940-9770-A902B35921AB}" destId="{76DFDE0D-CD5B-4B06-824D-D0A578215C0E}" srcOrd="5" destOrd="0" presId="urn:microsoft.com/office/officeart/2005/8/layout/process2"/>
    <dgm:cxn modelId="{1D558BB3-FCEF-4FEE-BFEC-E1AD965FB416}" type="presParOf" srcId="{76DFDE0D-CD5B-4B06-824D-D0A578215C0E}" destId="{34C1370F-44BB-421D-8CEE-A5426F384E13}" srcOrd="0" destOrd="0" presId="urn:microsoft.com/office/officeart/2005/8/layout/process2"/>
    <dgm:cxn modelId="{8DB672F7-50A4-4A7A-81B5-36C1149D3E23}" type="presParOf" srcId="{10A31F82-9594-4940-9770-A902B35921AB}" destId="{C85D7CB0-F4FD-481A-B111-B7A13B45A784}" srcOrd="6" destOrd="0" presId="urn:microsoft.com/office/officeart/2005/8/layout/process2"/>
    <dgm:cxn modelId="{DDE7C54A-F52C-49AD-BADC-48D14490BD5B}" type="presParOf" srcId="{10A31F82-9594-4940-9770-A902B35921AB}" destId="{27EAD412-A62D-4DE8-A19A-7AA9B69D1F92}" srcOrd="7" destOrd="0" presId="urn:microsoft.com/office/officeart/2005/8/layout/process2"/>
    <dgm:cxn modelId="{65143DF2-6465-4555-9C1E-042E591AB092}" type="presParOf" srcId="{27EAD412-A62D-4DE8-A19A-7AA9B69D1F92}" destId="{455616BD-08E7-476E-B65E-B0709B20668C}" srcOrd="0" destOrd="0" presId="urn:microsoft.com/office/officeart/2005/8/layout/process2"/>
    <dgm:cxn modelId="{9AC80291-3730-44CA-8D24-4C61F544E07D}" type="presParOf" srcId="{10A31F82-9594-4940-9770-A902B35921AB}" destId="{1D644B20-8989-4D5E-9955-A3E4626E71C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3C4B4-5471-4931-A9C5-FE930B16064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86955055-B159-48D5-91BF-6BDB4C9D1B01}">
      <dgm:prSet phldrT="[Text]" custT="1"/>
      <dgm:spPr/>
      <dgm:t>
        <a:bodyPr/>
        <a:lstStyle/>
        <a:p>
          <a:pPr algn="ctr"/>
          <a:r>
            <a:rPr lang="en-GB" sz="1800" dirty="0" smtClean="0"/>
            <a:t>1. Decide what and WHO to monitor: </a:t>
          </a:r>
          <a:r>
            <a:rPr lang="en-GB" sz="1400" b="1" dirty="0" smtClean="0">
              <a:solidFill>
                <a:schemeClr val="tx1"/>
              </a:solidFill>
            </a:rPr>
            <a:t>Ten determinants </a:t>
          </a:r>
          <a:r>
            <a:rPr lang="en-US" sz="1400" b="1" dirty="0" smtClean="0">
              <a:solidFill>
                <a:schemeClr val="tx1"/>
              </a:solidFill>
              <a:effectLst/>
              <a:latin typeface="+mn-lt"/>
              <a:ea typeface="+mn-ea"/>
              <a:cs typeface="+mn-cs"/>
            </a:rPr>
            <a:t>for reducing deprivations</a:t>
          </a:r>
          <a:endParaRPr lang="en-US" sz="1400" b="1" dirty="0"/>
        </a:p>
      </dgm:t>
    </dgm:pt>
    <dgm:pt modelId="{FE5C92A4-B0BA-49BF-8173-EF175FDC03E7}" type="parTrans" cxnId="{171CF557-C7F4-444B-B327-61A47B869D73}">
      <dgm:prSet/>
      <dgm:spPr/>
      <dgm:t>
        <a:bodyPr/>
        <a:lstStyle/>
        <a:p>
          <a:endParaRPr lang="en-US" sz="3200"/>
        </a:p>
      </dgm:t>
    </dgm:pt>
    <dgm:pt modelId="{BED30533-4BDC-4D65-B9A8-1258F44C4985}" type="sibTrans" cxnId="{171CF557-C7F4-444B-B327-61A47B869D73}">
      <dgm:prSet/>
      <dgm:spPr/>
      <dgm:t>
        <a:bodyPr/>
        <a:lstStyle/>
        <a:p>
          <a:endParaRPr lang="en-US" sz="3200"/>
        </a:p>
      </dgm:t>
    </dgm:pt>
    <dgm:pt modelId="{141F5962-462D-4358-8569-5A374D545E4A}">
      <dgm:prSet custT="1"/>
      <dgm:spPr/>
      <dgm:t>
        <a:bodyPr/>
        <a:lstStyle/>
        <a:p>
          <a:pPr algn="ctr"/>
          <a:r>
            <a:rPr lang="en-GB" sz="1800" dirty="0" smtClean="0"/>
            <a:t>2. Define specific indicators: </a:t>
          </a:r>
          <a:r>
            <a:rPr lang="en-US" sz="1400" b="1" dirty="0" smtClean="0">
              <a:solidFill>
                <a:schemeClr val="tx1"/>
              </a:solidFill>
              <a:effectLst/>
              <a:latin typeface="+mn-lt"/>
              <a:ea typeface="+mn-ea"/>
              <a:cs typeface="+mn-cs"/>
            </a:rPr>
            <a:t>Identify country-specific indicators for the ten determinants</a:t>
          </a:r>
          <a:endParaRPr lang="en-US" sz="1400" b="1" dirty="0"/>
        </a:p>
      </dgm:t>
    </dgm:pt>
    <dgm:pt modelId="{3B3FC649-B926-4445-A9F5-90E86683CE97}" type="parTrans" cxnId="{C50F5B79-95D4-46FA-90AC-0C47738540A5}">
      <dgm:prSet/>
      <dgm:spPr/>
      <dgm:t>
        <a:bodyPr/>
        <a:lstStyle/>
        <a:p>
          <a:endParaRPr lang="en-US" sz="3200"/>
        </a:p>
      </dgm:t>
    </dgm:pt>
    <dgm:pt modelId="{2AFC4BCD-0AC4-4F89-AD13-8004BC85D9E0}" type="sibTrans" cxnId="{C50F5B79-95D4-46FA-90AC-0C47738540A5}">
      <dgm:prSet/>
      <dgm:spPr/>
      <dgm:t>
        <a:bodyPr/>
        <a:lstStyle/>
        <a:p>
          <a:endParaRPr lang="en-US" sz="3200"/>
        </a:p>
      </dgm:t>
    </dgm:pt>
    <dgm:pt modelId="{627B31E2-0990-4D47-B628-BF827D4D0FD0}">
      <dgm:prSet custT="1"/>
      <dgm:spPr/>
      <dgm:t>
        <a:bodyPr/>
        <a:lstStyle/>
        <a:p>
          <a:pPr algn="ctr"/>
          <a:r>
            <a:rPr lang="en-GB" sz="1800" dirty="0" smtClean="0"/>
            <a:t>3.  Identify information sources and collect information: </a:t>
          </a:r>
          <a:r>
            <a:rPr lang="en-GB" sz="1400" b="1" dirty="0" smtClean="0">
              <a:solidFill>
                <a:schemeClr val="tx1"/>
              </a:solidFill>
            </a:rPr>
            <a:t>map, validate and complement information for the </a:t>
          </a:r>
          <a:r>
            <a:rPr lang="en-US" sz="1400" b="1" dirty="0" smtClean="0">
              <a:solidFill>
                <a:schemeClr val="tx1"/>
              </a:solidFill>
              <a:effectLst/>
              <a:latin typeface="+mn-lt"/>
              <a:ea typeface="+mn-ea"/>
              <a:cs typeface="+mn-cs"/>
            </a:rPr>
            <a:t>ten determinants</a:t>
          </a:r>
          <a:endParaRPr lang="en-US" sz="1400" b="1" dirty="0"/>
        </a:p>
      </dgm:t>
    </dgm:pt>
    <dgm:pt modelId="{239967F4-E926-4F49-B274-FCEAADF4F1BA}" type="parTrans" cxnId="{00334B7E-8DBB-4F44-B08A-7B876AAECAE8}">
      <dgm:prSet/>
      <dgm:spPr/>
      <dgm:t>
        <a:bodyPr/>
        <a:lstStyle/>
        <a:p>
          <a:endParaRPr lang="en-US" sz="3200"/>
        </a:p>
      </dgm:t>
    </dgm:pt>
    <dgm:pt modelId="{9E210718-3E04-4C78-BEC5-0A8D852E46DD}" type="sibTrans" cxnId="{00334B7E-8DBB-4F44-B08A-7B876AAECAE8}">
      <dgm:prSet/>
      <dgm:spPr/>
      <dgm:t>
        <a:bodyPr/>
        <a:lstStyle/>
        <a:p>
          <a:endParaRPr lang="en-US" sz="3200"/>
        </a:p>
      </dgm:t>
    </dgm:pt>
    <dgm:pt modelId="{8EED9347-22F4-4399-A842-9599238D0917}">
      <dgm:prSet custT="1"/>
      <dgm:spPr/>
      <dgm:t>
        <a:bodyPr/>
        <a:lstStyle/>
        <a:p>
          <a:pPr algn="ctr"/>
          <a:r>
            <a:rPr lang="en-GB" sz="1800" dirty="0" smtClean="0"/>
            <a:t>4. Identify  bottlenecks &amp; track changes: </a:t>
          </a:r>
          <a:r>
            <a:rPr lang="en-GB" sz="1400" b="1" dirty="0" smtClean="0">
              <a:solidFill>
                <a:schemeClr val="tx1"/>
              </a:solidFill>
              <a:effectLst/>
              <a:latin typeface="+mn-lt"/>
              <a:ea typeface="+mn-ea"/>
              <a:cs typeface="+mn-cs"/>
            </a:rPr>
            <a:t>Select weakest links in the chain of determinants as bottlenecks, and track their evolution </a:t>
          </a:r>
          <a:r>
            <a:rPr lang="en-US" sz="1400" b="1" dirty="0" smtClean="0">
              <a:solidFill>
                <a:schemeClr val="tx1"/>
              </a:solidFill>
              <a:effectLst/>
              <a:latin typeface="+mn-lt"/>
              <a:ea typeface="+mn-ea"/>
              <a:cs typeface="+mn-cs"/>
            </a:rPr>
            <a:t>every  six months</a:t>
          </a:r>
          <a:endParaRPr lang="en-US" sz="1400" dirty="0"/>
        </a:p>
      </dgm:t>
    </dgm:pt>
    <dgm:pt modelId="{E304BB70-5BB0-4324-BA73-868F44CD10D7}" type="parTrans" cxnId="{85A0DBFB-147C-4BCD-A7A7-A83AC20D6A52}">
      <dgm:prSet/>
      <dgm:spPr/>
      <dgm:t>
        <a:bodyPr/>
        <a:lstStyle/>
        <a:p>
          <a:endParaRPr lang="en-US" sz="3200"/>
        </a:p>
      </dgm:t>
    </dgm:pt>
    <dgm:pt modelId="{8D8A1AFD-7285-447C-800B-A881DB7FA75C}" type="sibTrans" cxnId="{85A0DBFB-147C-4BCD-A7A7-A83AC20D6A52}">
      <dgm:prSet/>
      <dgm:spPr/>
      <dgm:t>
        <a:bodyPr/>
        <a:lstStyle/>
        <a:p>
          <a:endParaRPr lang="en-US" sz="3200"/>
        </a:p>
      </dgm:t>
    </dgm:pt>
    <dgm:pt modelId="{1F4CED12-7973-4757-AA2A-2EB9C5D9A7AA}">
      <dgm:prSet custT="1"/>
      <dgm:spPr/>
      <dgm:t>
        <a:bodyPr/>
        <a:lstStyle/>
        <a:p>
          <a:r>
            <a:rPr lang="en-GB" sz="1800" dirty="0" smtClean="0"/>
            <a:t>5.Analyze causes of bottlenecks:</a:t>
          </a:r>
          <a:r>
            <a:rPr lang="en-US" sz="1800" dirty="0" smtClean="0"/>
            <a:t> </a:t>
          </a:r>
          <a:r>
            <a:rPr lang="en-US" sz="1400" b="1" baseline="0" dirty="0" smtClean="0">
              <a:solidFill>
                <a:schemeClr val="tx1"/>
              </a:solidFill>
              <a:effectLst/>
              <a:latin typeface="+mn-lt"/>
              <a:ea typeface="+mn-ea"/>
              <a:cs typeface="+mn-cs"/>
            </a:rPr>
            <a:t>starting from decentralized analysis of local causes  and feeding  into national</a:t>
          </a:r>
          <a:r>
            <a:rPr lang="en-US" sz="1400" dirty="0" smtClean="0">
              <a:solidFill>
                <a:schemeClr val="tx1"/>
              </a:solidFill>
              <a:effectLst/>
              <a:latin typeface="+mn-lt"/>
              <a:ea typeface="+mn-ea"/>
              <a:cs typeface="+mn-cs"/>
            </a:rPr>
            <a:t> </a:t>
          </a:r>
          <a:r>
            <a:rPr lang="en-US" sz="1400" b="1" dirty="0" smtClean="0">
              <a:solidFill>
                <a:schemeClr val="tx1"/>
              </a:solidFill>
              <a:effectLst/>
              <a:latin typeface="+mn-lt"/>
              <a:ea typeface="+mn-ea"/>
              <a:cs typeface="+mn-cs"/>
            </a:rPr>
            <a:t>synthesis of cross cutting bottlenecks</a:t>
          </a:r>
          <a:r>
            <a:rPr lang="en-US" sz="1400" dirty="0" smtClean="0">
              <a:solidFill>
                <a:schemeClr val="tx1"/>
              </a:solidFill>
              <a:effectLst/>
              <a:latin typeface="+mn-lt"/>
              <a:ea typeface="+mn-ea"/>
              <a:cs typeface="+mn-cs"/>
            </a:rPr>
            <a:t>.</a:t>
          </a:r>
          <a:endParaRPr lang="en-US" sz="1400" dirty="0"/>
        </a:p>
      </dgm:t>
    </dgm:pt>
    <dgm:pt modelId="{098020AE-C28B-459E-ACB8-499A3E61D630}" type="parTrans" cxnId="{2791C1BC-0896-428F-BFED-33619E7F7364}">
      <dgm:prSet/>
      <dgm:spPr/>
      <dgm:t>
        <a:bodyPr/>
        <a:lstStyle/>
        <a:p>
          <a:endParaRPr lang="en-US" sz="3200"/>
        </a:p>
      </dgm:t>
    </dgm:pt>
    <dgm:pt modelId="{CAA713B4-6B63-48DE-9E12-B26A7406A227}" type="sibTrans" cxnId="{2791C1BC-0896-428F-BFED-33619E7F7364}">
      <dgm:prSet/>
      <dgm:spPr/>
      <dgm:t>
        <a:bodyPr/>
        <a:lstStyle/>
        <a:p>
          <a:endParaRPr lang="en-US" sz="3200"/>
        </a:p>
      </dgm:t>
    </dgm:pt>
    <dgm:pt modelId="{3E7E7ACF-16FB-42B4-A319-E26AD21F24E4}">
      <dgm:prSet custT="1"/>
      <dgm:spPr/>
      <dgm:t>
        <a:bodyPr/>
        <a:lstStyle/>
        <a:p>
          <a:pPr algn="ctr"/>
          <a:r>
            <a:rPr lang="en-GB" sz="1800" dirty="0" smtClean="0"/>
            <a:t>6.Decide on corrective actions at all levels: </a:t>
          </a:r>
          <a:r>
            <a:rPr lang="en-US" sz="1400" dirty="0" smtClean="0">
              <a:solidFill>
                <a:schemeClr val="tx1"/>
              </a:solidFill>
              <a:effectLst/>
              <a:latin typeface="+mn-lt"/>
              <a:ea typeface="+mn-ea"/>
              <a:cs typeface="+mn-cs"/>
            </a:rPr>
            <a:t> </a:t>
          </a:r>
          <a:r>
            <a:rPr lang="en-US" sz="1400" b="1" dirty="0" smtClean="0">
              <a:solidFill>
                <a:schemeClr val="tx1"/>
              </a:solidFill>
              <a:effectLst/>
              <a:latin typeface="+mn-lt"/>
              <a:ea typeface="+mn-ea"/>
              <a:cs typeface="+mn-cs"/>
            </a:rPr>
            <a:t>from</a:t>
          </a:r>
          <a:r>
            <a:rPr lang="en-US" sz="1400" dirty="0" smtClean="0">
              <a:solidFill>
                <a:schemeClr val="tx1"/>
              </a:solidFill>
              <a:effectLst/>
              <a:latin typeface="+mn-lt"/>
              <a:ea typeface="+mn-ea"/>
              <a:cs typeface="+mn-cs"/>
            </a:rPr>
            <a:t> </a:t>
          </a:r>
          <a:r>
            <a:rPr lang="en-US" sz="1400" b="1" dirty="0" smtClean="0">
              <a:solidFill>
                <a:schemeClr val="tx1"/>
              </a:solidFill>
              <a:effectLst/>
              <a:latin typeface="+mn-lt"/>
              <a:ea typeface="+mn-ea"/>
              <a:cs typeface="+mn-cs"/>
            </a:rPr>
            <a:t>local management actions to national strategic policy &amp; budget adjustments</a:t>
          </a:r>
          <a:r>
            <a:rPr lang="en-US" sz="1200" b="1" dirty="0" smtClean="0">
              <a:solidFill>
                <a:schemeClr val="tx1"/>
              </a:solidFill>
              <a:effectLst/>
              <a:latin typeface="+mn-lt"/>
              <a:ea typeface="+mn-ea"/>
              <a:cs typeface="+mn-cs"/>
            </a:rPr>
            <a:t>.</a:t>
          </a:r>
          <a:endParaRPr lang="en-US" sz="1200" dirty="0"/>
        </a:p>
      </dgm:t>
    </dgm:pt>
    <dgm:pt modelId="{447E7AC2-8FC7-4B12-AF40-9FA817F3EA6D}" type="parTrans" cxnId="{279B011E-5DE8-4BD7-B752-57185BD2AFA5}">
      <dgm:prSet/>
      <dgm:spPr/>
      <dgm:t>
        <a:bodyPr/>
        <a:lstStyle/>
        <a:p>
          <a:endParaRPr lang="en-US" sz="3200"/>
        </a:p>
      </dgm:t>
    </dgm:pt>
    <dgm:pt modelId="{6B421BAB-8076-42E9-ABA7-EB7AF5C61509}" type="sibTrans" cxnId="{279B011E-5DE8-4BD7-B752-57185BD2AFA5}">
      <dgm:prSet/>
      <dgm:spPr/>
      <dgm:t>
        <a:bodyPr/>
        <a:lstStyle/>
        <a:p>
          <a:endParaRPr lang="en-US" sz="3200"/>
        </a:p>
      </dgm:t>
    </dgm:pt>
    <dgm:pt modelId="{28111529-76E3-4B89-8081-9803FE31F2C3}">
      <dgm:prSet custT="1"/>
      <dgm:spPr/>
      <dgm:t>
        <a:bodyPr/>
        <a:lstStyle/>
        <a:p>
          <a:r>
            <a:rPr lang="en-GB" sz="1800" dirty="0" smtClean="0"/>
            <a:t>7.Report results: </a:t>
          </a:r>
          <a:r>
            <a:rPr lang="en-GB" sz="1400" b="1" dirty="0" smtClean="0">
              <a:solidFill>
                <a:schemeClr val="tx1"/>
              </a:solidFill>
              <a:effectLst/>
              <a:latin typeface="+mn-lt"/>
              <a:ea typeface="+mn-ea"/>
              <a:cs typeface="+mn-cs"/>
            </a:rPr>
            <a:t>report “real time”  evolution</a:t>
          </a:r>
          <a:r>
            <a:rPr lang="en-US" sz="1400" b="1" dirty="0" smtClean="0">
              <a:solidFill>
                <a:schemeClr val="tx1"/>
              </a:solidFill>
              <a:effectLst/>
              <a:latin typeface="+mn-lt"/>
              <a:ea typeface="+mn-ea"/>
              <a:cs typeface="+mn-cs"/>
            </a:rPr>
            <a:t> of cross- cutting bottlenecks  to trigger action at national/ regional /global level</a:t>
          </a:r>
          <a:endParaRPr lang="en-US" sz="1400" b="1" dirty="0"/>
        </a:p>
      </dgm:t>
    </dgm:pt>
    <dgm:pt modelId="{E4ED94B7-139A-4C04-9AEB-3D15FAB38FFF}" type="parTrans" cxnId="{5D835ACA-25B8-4464-A1DE-4B1263594E94}">
      <dgm:prSet/>
      <dgm:spPr/>
      <dgm:t>
        <a:bodyPr/>
        <a:lstStyle/>
        <a:p>
          <a:endParaRPr lang="en-US" sz="3200"/>
        </a:p>
      </dgm:t>
    </dgm:pt>
    <dgm:pt modelId="{54201CED-DDE1-4DCD-80CD-B505CFF01C55}" type="sibTrans" cxnId="{5D835ACA-25B8-4464-A1DE-4B1263594E94}">
      <dgm:prSet/>
      <dgm:spPr/>
      <dgm:t>
        <a:bodyPr/>
        <a:lstStyle/>
        <a:p>
          <a:endParaRPr lang="en-US" sz="3200"/>
        </a:p>
      </dgm:t>
    </dgm:pt>
    <dgm:pt modelId="{1AF08DE1-F24E-4941-B97A-A1F0C1BD9B6E}" type="pres">
      <dgm:prSet presAssocID="{0A73C4B4-5471-4931-A9C5-FE930B16064C}" presName="Name0" presStyleCnt="0">
        <dgm:presLayoutVars>
          <dgm:dir/>
          <dgm:resizeHandles val="exact"/>
        </dgm:presLayoutVars>
      </dgm:prSet>
      <dgm:spPr/>
      <dgm:t>
        <a:bodyPr/>
        <a:lstStyle/>
        <a:p>
          <a:endParaRPr lang="en-US"/>
        </a:p>
      </dgm:t>
    </dgm:pt>
    <dgm:pt modelId="{D80BA0B9-39A3-4BC1-9A3C-8369DACCD40D}" type="pres">
      <dgm:prSet presAssocID="{0A73C4B4-5471-4931-A9C5-FE930B16064C}" presName="cycle" presStyleCnt="0"/>
      <dgm:spPr/>
    </dgm:pt>
    <dgm:pt modelId="{3192B41F-5C80-49A7-B024-F4ECE972BA98}" type="pres">
      <dgm:prSet presAssocID="{86955055-B159-48D5-91BF-6BDB4C9D1B01}" presName="nodeFirstNode" presStyleLbl="node1" presStyleIdx="0" presStyleCnt="7" custScaleX="111304" custScaleY="132525" custRadScaleRad="102729">
        <dgm:presLayoutVars>
          <dgm:bulletEnabled val="1"/>
        </dgm:presLayoutVars>
      </dgm:prSet>
      <dgm:spPr/>
      <dgm:t>
        <a:bodyPr/>
        <a:lstStyle/>
        <a:p>
          <a:endParaRPr lang="en-US"/>
        </a:p>
      </dgm:t>
    </dgm:pt>
    <dgm:pt modelId="{47B4D54B-0C57-4C43-A389-85D8F57BEF2B}" type="pres">
      <dgm:prSet presAssocID="{BED30533-4BDC-4D65-B9A8-1258F44C4985}" presName="sibTransFirstNode" presStyleLbl="bgShp" presStyleIdx="0" presStyleCnt="1"/>
      <dgm:spPr/>
      <dgm:t>
        <a:bodyPr/>
        <a:lstStyle/>
        <a:p>
          <a:endParaRPr lang="en-US"/>
        </a:p>
      </dgm:t>
    </dgm:pt>
    <dgm:pt modelId="{1E8A0498-175C-48B0-BF3B-3966160BCAC2}" type="pres">
      <dgm:prSet presAssocID="{141F5962-462D-4358-8569-5A374D545E4A}" presName="nodeFollowingNodes" presStyleLbl="node1" presStyleIdx="1" presStyleCnt="7" custScaleX="114977" custScaleY="130403" custRadScaleRad="109270" custRadScaleInc="11741">
        <dgm:presLayoutVars>
          <dgm:bulletEnabled val="1"/>
        </dgm:presLayoutVars>
      </dgm:prSet>
      <dgm:spPr/>
      <dgm:t>
        <a:bodyPr/>
        <a:lstStyle/>
        <a:p>
          <a:endParaRPr lang="en-US"/>
        </a:p>
      </dgm:t>
    </dgm:pt>
    <dgm:pt modelId="{B5334CC0-BA0E-4CEE-B524-05B4FD6900FA}" type="pres">
      <dgm:prSet presAssocID="{627B31E2-0990-4D47-B628-BF827D4D0FD0}" presName="nodeFollowingNodes" presStyleLbl="node1" presStyleIdx="2" presStyleCnt="7" custScaleX="128422" custScaleY="139814" custRadScaleRad="95870" custRadScaleInc="-10331">
        <dgm:presLayoutVars>
          <dgm:bulletEnabled val="1"/>
        </dgm:presLayoutVars>
      </dgm:prSet>
      <dgm:spPr/>
      <dgm:t>
        <a:bodyPr/>
        <a:lstStyle/>
        <a:p>
          <a:endParaRPr lang="en-US"/>
        </a:p>
      </dgm:t>
    </dgm:pt>
    <dgm:pt modelId="{5A73B555-70D4-45D3-A26C-3EBCE4528124}" type="pres">
      <dgm:prSet presAssocID="{8EED9347-22F4-4399-A842-9599238D0917}" presName="nodeFollowingNodes" presStyleLbl="node1" presStyleIdx="3" presStyleCnt="7" custScaleX="138480" custScaleY="147049" custRadScaleRad="94144" custRadScaleInc="-16083">
        <dgm:presLayoutVars>
          <dgm:bulletEnabled val="1"/>
        </dgm:presLayoutVars>
      </dgm:prSet>
      <dgm:spPr/>
      <dgm:t>
        <a:bodyPr/>
        <a:lstStyle/>
        <a:p>
          <a:endParaRPr lang="en-US"/>
        </a:p>
      </dgm:t>
    </dgm:pt>
    <dgm:pt modelId="{5B3BDA90-FB06-4AE4-B679-9C2002E8BEFD}" type="pres">
      <dgm:prSet presAssocID="{1F4CED12-7973-4757-AA2A-2EB9C5D9A7AA}" presName="nodeFollowingNodes" presStyleLbl="node1" presStyleIdx="4" presStyleCnt="7" custScaleX="138318" custScaleY="138914" custRadScaleRad="100903" custRadScaleInc="30007">
        <dgm:presLayoutVars>
          <dgm:bulletEnabled val="1"/>
        </dgm:presLayoutVars>
      </dgm:prSet>
      <dgm:spPr/>
      <dgm:t>
        <a:bodyPr/>
        <a:lstStyle/>
        <a:p>
          <a:endParaRPr lang="en-US"/>
        </a:p>
      </dgm:t>
    </dgm:pt>
    <dgm:pt modelId="{D2FB810A-9D4C-4BCA-8992-6A0B12152825}" type="pres">
      <dgm:prSet presAssocID="{3E7E7ACF-16FB-42B4-A319-E26AD21F24E4}" presName="nodeFollowingNodes" presStyleLbl="node1" presStyleIdx="5" presStyleCnt="7" custScaleX="133818" custScaleY="131705" custRadScaleRad="99203" custRadScaleInc="18461">
        <dgm:presLayoutVars>
          <dgm:bulletEnabled val="1"/>
        </dgm:presLayoutVars>
      </dgm:prSet>
      <dgm:spPr/>
      <dgm:t>
        <a:bodyPr/>
        <a:lstStyle/>
        <a:p>
          <a:endParaRPr lang="en-US"/>
        </a:p>
      </dgm:t>
    </dgm:pt>
    <dgm:pt modelId="{4EABBEF7-1224-4567-B80A-A22A475C53D7}" type="pres">
      <dgm:prSet presAssocID="{28111529-76E3-4B89-8081-9803FE31F2C3}" presName="nodeFollowingNodes" presStyleLbl="node1" presStyleIdx="6" presStyleCnt="7" custScaleX="124521" custScaleY="114634" custRadScaleRad="102558" custRadScaleInc="-15720">
        <dgm:presLayoutVars>
          <dgm:bulletEnabled val="1"/>
        </dgm:presLayoutVars>
      </dgm:prSet>
      <dgm:spPr/>
      <dgm:t>
        <a:bodyPr/>
        <a:lstStyle/>
        <a:p>
          <a:endParaRPr lang="en-US"/>
        </a:p>
      </dgm:t>
    </dgm:pt>
  </dgm:ptLst>
  <dgm:cxnLst>
    <dgm:cxn modelId="{F4D2AB23-A3BA-4D73-8CAC-45BB60A4E4D6}" type="presOf" srcId="{627B31E2-0990-4D47-B628-BF827D4D0FD0}" destId="{B5334CC0-BA0E-4CEE-B524-05B4FD6900FA}" srcOrd="0" destOrd="0" presId="urn:microsoft.com/office/officeart/2005/8/layout/cycle3"/>
    <dgm:cxn modelId="{78C4D4AE-BCED-401B-AB89-9174BF021588}" type="presOf" srcId="{BED30533-4BDC-4D65-B9A8-1258F44C4985}" destId="{47B4D54B-0C57-4C43-A389-85D8F57BEF2B}" srcOrd="0" destOrd="0" presId="urn:microsoft.com/office/officeart/2005/8/layout/cycle3"/>
    <dgm:cxn modelId="{3C57C3B9-E1B3-4319-AE72-2B7EA94485A3}" type="presOf" srcId="{141F5962-462D-4358-8569-5A374D545E4A}" destId="{1E8A0498-175C-48B0-BF3B-3966160BCAC2}" srcOrd="0" destOrd="0" presId="urn:microsoft.com/office/officeart/2005/8/layout/cycle3"/>
    <dgm:cxn modelId="{00334B7E-8DBB-4F44-B08A-7B876AAECAE8}" srcId="{0A73C4B4-5471-4931-A9C5-FE930B16064C}" destId="{627B31E2-0990-4D47-B628-BF827D4D0FD0}" srcOrd="2" destOrd="0" parTransId="{239967F4-E926-4F49-B274-FCEAADF4F1BA}" sibTransId="{9E210718-3E04-4C78-BEC5-0A8D852E46DD}"/>
    <dgm:cxn modelId="{2116B272-5399-4290-BF8A-7C43D72B0AD3}" type="presOf" srcId="{0A73C4B4-5471-4931-A9C5-FE930B16064C}" destId="{1AF08DE1-F24E-4941-B97A-A1F0C1BD9B6E}" srcOrd="0" destOrd="0" presId="urn:microsoft.com/office/officeart/2005/8/layout/cycle3"/>
    <dgm:cxn modelId="{C50F5B79-95D4-46FA-90AC-0C47738540A5}" srcId="{0A73C4B4-5471-4931-A9C5-FE930B16064C}" destId="{141F5962-462D-4358-8569-5A374D545E4A}" srcOrd="1" destOrd="0" parTransId="{3B3FC649-B926-4445-A9F5-90E86683CE97}" sibTransId="{2AFC4BCD-0AC4-4F89-AD13-8004BC85D9E0}"/>
    <dgm:cxn modelId="{5D835ACA-25B8-4464-A1DE-4B1263594E94}" srcId="{0A73C4B4-5471-4931-A9C5-FE930B16064C}" destId="{28111529-76E3-4B89-8081-9803FE31F2C3}" srcOrd="6" destOrd="0" parTransId="{E4ED94B7-139A-4C04-9AEB-3D15FAB38FFF}" sibTransId="{54201CED-DDE1-4DCD-80CD-B505CFF01C55}"/>
    <dgm:cxn modelId="{E617F163-B8AB-45F3-B1F5-A975575E744B}" type="presOf" srcId="{86955055-B159-48D5-91BF-6BDB4C9D1B01}" destId="{3192B41F-5C80-49A7-B024-F4ECE972BA98}" srcOrd="0" destOrd="0" presId="urn:microsoft.com/office/officeart/2005/8/layout/cycle3"/>
    <dgm:cxn modelId="{1C68E470-275A-4EDC-9EE3-F34904E46E11}" type="presOf" srcId="{3E7E7ACF-16FB-42B4-A319-E26AD21F24E4}" destId="{D2FB810A-9D4C-4BCA-8992-6A0B12152825}" srcOrd="0" destOrd="0" presId="urn:microsoft.com/office/officeart/2005/8/layout/cycle3"/>
    <dgm:cxn modelId="{2791C1BC-0896-428F-BFED-33619E7F7364}" srcId="{0A73C4B4-5471-4931-A9C5-FE930B16064C}" destId="{1F4CED12-7973-4757-AA2A-2EB9C5D9A7AA}" srcOrd="4" destOrd="0" parTransId="{098020AE-C28B-459E-ACB8-499A3E61D630}" sibTransId="{CAA713B4-6B63-48DE-9E12-B26A7406A227}"/>
    <dgm:cxn modelId="{5512BD72-D078-43FD-85F7-7E1DE3E69EDF}" type="presOf" srcId="{28111529-76E3-4B89-8081-9803FE31F2C3}" destId="{4EABBEF7-1224-4567-B80A-A22A475C53D7}" srcOrd="0" destOrd="0" presId="urn:microsoft.com/office/officeart/2005/8/layout/cycle3"/>
    <dgm:cxn modelId="{DA841B62-54F4-46FE-A0BF-5F6033CBE3E9}" type="presOf" srcId="{8EED9347-22F4-4399-A842-9599238D0917}" destId="{5A73B555-70D4-45D3-A26C-3EBCE4528124}" srcOrd="0" destOrd="0" presId="urn:microsoft.com/office/officeart/2005/8/layout/cycle3"/>
    <dgm:cxn modelId="{85A0DBFB-147C-4BCD-A7A7-A83AC20D6A52}" srcId="{0A73C4B4-5471-4931-A9C5-FE930B16064C}" destId="{8EED9347-22F4-4399-A842-9599238D0917}" srcOrd="3" destOrd="0" parTransId="{E304BB70-5BB0-4324-BA73-868F44CD10D7}" sibTransId="{8D8A1AFD-7285-447C-800B-A881DB7FA75C}"/>
    <dgm:cxn modelId="{2CC45AA9-83A3-4D0A-968A-8FDF9178D009}" type="presOf" srcId="{1F4CED12-7973-4757-AA2A-2EB9C5D9A7AA}" destId="{5B3BDA90-FB06-4AE4-B679-9C2002E8BEFD}" srcOrd="0" destOrd="0" presId="urn:microsoft.com/office/officeart/2005/8/layout/cycle3"/>
    <dgm:cxn modelId="{279B011E-5DE8-4BD7-B752-57185BD2AFA5}" srcId="{0A73C4B4-5471-4931-A9C5-FE930B16064C}" destId="{3E7E7ACF-16FB-42B4-A319-E26AD21F24E4}" srcOrd="5" destOrd="0" parTransId="{447E7AC2-8FC7-4B12-AF40-9FA817F3EA6D}" sibTransId="{6B421BAB-8076-42E9-ABA7-EB7AF5C61509}"/>
    <dgm:cxn modelId="{171CF557-C7F4-444B-B327-61A47B869D73}" srcId="{0A73C4B4-5471-4931-A9C5-FE930B16064C}" destId="{86955055-B159-48D5-91BF-6BDB4C9D1B01}" srcOrd="0" destOrd="0" parTransId="{FE5C92A4-B0BA-49BF-8173-EF175FDC03E7}" sibTransId="{BED30533-4BDC-4D65-B9A8-1258F44C4985}"/>
    <dgm:cxn modelId="{5FCC040C-126B-436B-8B78-C29A1DA14C71}" type="presParOf" srcId="{1AF08DE1-F24E-4941-B97A-A1F0C1BD9B6E}" destId="{D80BA0B9-39A3-4BC1-9A3C-8369DACCD40D}" srcOrd="0" destOrd="0" presId="urn:microsoft.com/office/officeart/2005/8/layout/cycle3"/>
    <dgm:cxn modelId="{D92B761A-8993-46C7-B8EE-3E086193CF1D}" type="presParOf" srcId="{D80BA0B9-39A3-4BC1-9A3C-8369DACCD40D}" destId="{3192B41F-5C80-49A7-B024-F4ECE972BA98}" srcOrd="0" destOrd="0" presId="urn:microsoft.com/office/officeart/2005/8/layout/cycle3"/>
    <dgm:cxn modelId="{A00C47EB-EF65-48CF-B228-BFD5075A7E61}" type="presParOf" srcId="{D80BA0B9-39A3-4BC1-9A3C-8369DACCD40D}" destId="{47B4D54B-0C57-4C43-A389-85D8F57BEF2B}" srcOrd="1" destOrd="0" presId="urn:microsoft.com/office/officeart/2005/8/layout/cycle3"/>
    <dgm:cxn modelId="{296EA962-2AA7-43AC-9F71-00B7A0BA2040}" type="presParOf" srcId="{D80BA0B9-39A3-4BC1-9A3C-8369DACCD40D}" destId="{1E8A0498-175C-48B0-BF3B-3966160BCAC2}" srcOrd="2" destOrd="0" presId="urn:microsoft.com/office/officeart/2005/8/layout/cycle3"/>
    <dgm:cxn modelId="{B6EFB7EB-32C5-4999-A912-DEAD252F6E84}" type="presParOf" srcId="{D80BA0B9-39A3-4BC1-9A3C-8369DACCD40D}" destId="{B5334CC0-BA0E-4CEE-B524-05B4FD6900FA}" srcOrd="3" destOrd="0" presId="urn:microsoft.com/office/officeart/2005/8/layout/cycle3"/>
    <dgm:cxn modelId="{F90AEC28-0D97-440F-9CD6-BB15C55F7356}" type="presParOf" srcId="{D80BA0B9-39A3-4BC1-9A3C-8369DACCD40D}" destId="{5A73B555-70D4-45D3-A26C-3EBCE4528124}" srcOrd="4" destOrd="0" presId="urn:microsoft.com/office/officeart/2005/8/layout/cycle3"/>
    <dgm:cxn modelId="{CD02BC03-F07B-417A-AF2B-93E612006CD1}" type="presParOf" srcId="{D80BA0B9-39A3-4BC1-9A3C-8369DACCD40D}" destId="{5B3BDA90-FB06-4AE4-B679-9C2002E8BEFD}" srcOrd="5" destOrd="0" presId="urn:microsoft.com/office/officeart/2005/8/layout/cycle3"/>
    <dgm:cxn modelId="{0864A316-5F64-4850-95F8-25A2B0BBD194}" type="presParOf" srcId="{D80BA0B9-39A3-4BC1-9A3C-8369DACCD40D}" destId="{D2FB810A-9D4C-4BCA-8992-6A0B12152825}" srcOrd="6" destOrd="0" presId="urn:microsoft.com/office/officeart/2005/8/layout/cycle3"/>
    <dgm:cxn modelId="{039CD42F-44E1-4BD7-B4A1-0CC2BBB698A9}" type="presParOf" srcId="{D80BA0B9-39A3-4BC1-9A3C-8369DACCD40D}" destId="{4EABBEF7-1224-4567-B80A-A22A475C53D7}" srcOrd="7"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DA96A-D20B-409D-A6F0-E59BE8A19483}">
      <dsp:nvSpPr>
        <dsp:cNvPr id="0" name=""/>
        <dsp:cNvSpPr/>
      </dsp:nvSpPr>
      <dsp:spPr>
        <a:xfrm>
          <a:off x="6075382" y="197937"/>
          <a:ext cx="1513193" cy="82801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PLANNING</a:t>
          </a:r>
          <a:endParaRPr lang="en-US" sz="1400" kern="1200" dirty="0"/>
        </a:p>
      </dsp:txBody>
      <dsp:txXfrm>
        <a:off x="6099634" y="222189"/>
        <a:ext cx="1464689" cy="779511"/>
      </dsp:txXfrm>
    </dsp:sp>
    <dsp:sp modelId="{4DAEAD2D-5786-431C-A87E-DF4D4A5D1A64}">
      <dsp:nvSpPr>
        <dsp:cNvPr id="0" name=""/>
        <dsp:cNvSpPr/>
      </dsp:nvSpPr>
      <dsp:spPr>
        <a:xfrm rot="5348004">
          <a:off x="6501078" y="1218320"/>
          <a:ext cx="688205" cy="53276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6684141" y="1140610"/>
        <a:ext cx="319661" cy="528375"/>
      </dsp:txXfrm>
    </dsp:sp>
    <dsp:sp modelId="{D2C33BB1-9605-4620-9454-46BA1623E1BF}">
      <dsp:nvSpPr>
        <dsp:cNvPr id="0" name=""/>
        <dsp:cNvSpPr/>
      </dsp:nvSpPr>
      <dsp:spPr>
        <a:xfrm>
          <a:off x="6439665" y="1943455"/>
          <a:ext cx="836665" cy="777272"/>
        </a:xfrm>
        <a:prstGeom prst="roundRect">
          <a:avLst>
            <a:gd name="adj" fmla="val 1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Inputs  &amp;</a:t>
          </a:r>
          <a:endParaRPr lang="en-US" sz="1400" kern="1200" dirty="0" smtClean="0"/>
        </a:p>
        <a:p>
          <a:pPr lvl="0" algn="ctr" defTabSz="622300">
            <a:lnSpc>
              <a:spcPct val="90000"/>
            </a:lnSpc>
            <a:spcBef>
              <a:spcPct val="0"/>
            </a:spcBef>
            <a:spcAft>
              <a:spcPct val="35000"/>
            </a:spcAft>
          </a:pPr>
          <a:r>
            <a:rPr lang="en-US" sz="1400" kern="1200" dirty="0" smtClean="0"/>
            <a:t>outputs</a:t>
          </a:r>
          <a:endParaRPr lang="en-US" sz="1400" kern="1200" dirty="0"/>
        </a:p>
      </dsp:txBody>
      <dsp:txXfrm>
        <a:off x="6462431" y="1966221"/>
        <a:ext cx="791133" cy="731740"/>
      </dsp:txXfrm>
    </dsp:sp>
    <dsp:sp modelId="{32E017C1-D4CB-43E0-8364-6B722E1861D8}">
      <dsp:nvSpPr>
        <dsp:cNvPr id="0" name=""/>
        <dsp:cNvSpPr/>
      </dsp:nvSpPr>
      <dsp:spPr>
        <a:xfrm rot="5985430">
          <a:off x="6582756" y="2831552"/>
          <a:ext cx="507503" cy="532767"/>
        </a:xfrm>
        <a:prstGeom prst="rightArrow">
          <a:avLst>
            <a:gd name="adj1" fmla="val 60000"/>
            <a:gd name="adj2" fmla="val 50000"/>
          </a:avLst>
        </a:prstGeom>
        <a:solidFill>
          <a:schemeClr val="accent2">
            <a:hueOff val="1560506"/>
            <a:satOff val="-1946"/>
            <a:lumOff val="4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6689578" y="2845286"/>
        <a:ext cx="319661" cy="355252"/>
      </dsp:txXfrm>
    </dsp:sp>
    <dsp:sp modelId="{9265BA99-4D06-47F2-8FD6-97E882629EF3}">
      <dsp:nvSpPr>
        <dsp:cNvPr id="0" name=""/>
        <dsp:cNvSpPr/>
      </dsp:nvSpPr>
      <dsp:spPr>
        <a:xfrm>
          <a:off x="5964163" y="3387610"/>
          <a:ext cx="1297522" cy="739327"/>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Intermediate Outcomes</a:t>
          </a:r>
          <a:endParaRPr lang="en-US" sz="1400" kern="1200" dirty="0"/>
        </a:p>
      </dsp:txBody>
      <dsp:txXfrm>
        <a:off x="5985817" y="3409264"/>
        <a:ext cx="1254214" cy="696019"/>
      </dsp:txXfrm>
    </dsp:sp>
    <dsp:sp modelId="{76DFDE0D-CD5B-4B06-824D-D0A578215C0E}">
      <dsp:nvSpPr>
        <dsp:cNvPr id="0" name=""/>
        <dsp:cNvSpPr/>
      </dsp:nvSpPr>
      <dsp:spPr>
        <a:xfrm rot="5549231">
          <a:off x="6450804" y="4077626"/>
          <a:ext cx="261026" cy="532767"/>
        </a:xfrm>
        <a:prstGeom prst="rightArrow">
          <a:avLst>
            <a:gd name="adj1" fmla="val 60000"/>
            <a:gd name="adj2" fmla="val 50000"/>
          </a:avLst>
        </a:prstGeom>
        <a:solidFill>
          <a:schemeClr val="accent2">
            <a:hueOff val="3121013"/>
            <a:satOff val="-3893"/>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6423186" y="4213533"/>
        <a:ext cx="319661" cy="182718"/>
      </dsp:txXfrm>
    </dsp:sp>
    <dsp:sp modelId="{C85D7CB0-F4FD-481A-B111-B7A13B45A784}">
      <dsp:nvSpPr>
        <dsp:cNvPr id="0" name=""/>
        <dsp:cNvSpPr/>
      </dsp:nvSpPr>
      <dsp:spPr>
        <a:xfrm>
          <a:off x="5971032" y="4474646"/>
          <a:ext cx="1176168" cy="1042744"/>
        </a:xfrm>
        <a:prstGeom prst="roundRect">
          <a:avLst>
            <a:gd name="adj" fmla="val 1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Final Outcomes/</a:t>
          </a:r>
        </a:p>
        <a:p>
          <a:pPr lvl="0" algn="ctr" defTabSz="622300">
            <a:lnSpc>
              <a:spcPct val="90000"/>
            </a:lnSpc>
            <a:spcBef>
              <a:spcPct val="0"/>
            </a:spcBef>
            <a:spcAft>
              <a:spcPct val="35000"/>
            </a:spcAft>
          </a:pPr>
          <a:r>
            <a:rPr lang="en-US" sz="1400" kern="1200" dirty="0" smtClean="0"/>
            <a:t>impact</a:t>
          </a:r>
          <a:endParaRPr lang="en-US" sz="1400" kern="1200" dirty="0"/>
        </a:p>
      </dsp:txBody>
      <dsp:txXfrm>
        <a:off x="6001573" y="4505187"/>
        <a:ext cx="1115086" cy="981662"/>
      </dsp:txXfrm>
    </dsp:sp>
    <dsp:sp modelId="{27EAD412-A62D-4DE8-A19A-7AA9B69D1F92}">
      <dsp:nvSpPr>
        <dsp:cNvPr id="0" name=""/>
        <dsp:cNvSpPr/>
      </dsp:nvSpPr>
      <dsp:spPr>
        <a:xfrm rot="5675384">
          <a:off x="6501949" y="5269396"/>
          <a:ext cx="27672" cy="532767"/>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6356287" y="5521956"/>
        <a:ext cx="319661" cy="19370"/>
      </dsp:txXfrm>
    </dsp:sp>
    <dsp:sp modelId="{1D644B20-8989-4D5E-9955-A3E4626E71CD}">
      <dsp:nvSpPr>
        <dsp:cNvPr id="0" name=""/>
        <dsp:cNvSpPr/>
      </dsp:nvSpPr>
      <dsp:spPr>
        <a:xfrm>
          <a:off x="5376111" y="5554169"/>
          <a:ext cx="2212464" cy="796392"/>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EVALUATION</a:t>
          </a:r>
          <a:endParaRPr lang="en-US" sz="1400" kern="1200" dirty="0"/>
        </a:p>
      </dsp:txBody>
      <dsp:txXfrm>
        <a:off x="5399437" y="5577495"/>
        <a:ext cx="2165812" cy="7497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4D54B-0C57-4C43-A389-85D8F57BEF2B}">
      <dsp:nvSpPr>
        <dsp:cNvPr id="0" name=""/>
        <dsp:cNvSpPr/>
      </dsp:nvSpPr>
      <dsp:spPr>
        <a:xfrm>
          <a:off x="1492626" y="-120752"/>
          <a:ext cx="6211750" cy="6211750"/>
        </a:xfrm>
        <a:prstGeom prst="circularArrow">
          <a:avLst>
            <a:gd name="adj1" fmla="val 5544"/>
            <a:gd name="adj2" fmla="val 330680"/>
            <a:gd name="adj3" fmla="val 14329976"/>
            <a:gd name="adj4" fmla="val 17057196"/>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92B41F-5C80-49A7-B024-F4ECE972BA98}">
      <dsp:nvSpPr>
        <dsp:cNvPr id="0" name=""/>
        <dsp:cNvSpPr/>
      </dsp:nvSpPr>
      <dsp:spPr>
        <a:xfrm>
          <a:off x="3505200" y="-194410"/>
          <a:ext cx="2186601" cy="13017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1. Decide what and WHO to monitor: </a:t>
          </a:r>
          <a:r>
            <a:rPr lang="en-GB" sz="1400" b="1" kern="1200" dirty="0" smtClean="0">
              <a:solidFill>
                <a:schemeClr val="tx1"/>
              </a:solidFill>
            </a:rPr>
            <a:t>Ten determinants </a:t>
          </a:r>
          <a:r>
            <a:rPr lang="en-US" sz="1400" b="1" kern="1200" dirty="0" smtClean="0">
              <a:solidFill>
                <a:schemeClr val="tx1"/>
              </a:solidFill>
              <a:effectLst/>
              <a:latin typeface="+mn-lt"/>
              <a:ea typeface="+mn-ea"/>
              <a:cs typeface="+mn-cs"/>
            </a:rPr>
            <a:t>for reducing deprivations</a:t>
          </a:r>
          <a:endParaRPr lang="en-US" sz="1400" b="1" kern="1200" dirty="0"/>
        </a:p>
      </dsp:txBody>
      <dsp:txXfrm>
        <a:off x="3568746" y="-130864"/>
        <a:ext cx="2059509" cy="1174655"/>
      </dsp:txXfrm>
    </dsp:sp>
    <dsp:sp modelId="{1E8A0498-175C-48B0-BF3B-3966160BCAC2}">
      <dsp:nvSpPr>
        <dsp:cNvPr id="0" name=""/>
        <dsp:cNvSpPr/>
      </dsp:nvSpPr>
      <dsp:spPr>
        <a:xfrm>
          <a:off x="5888691" y="876311"/>
          <a:ext cx="2258759" cy="12809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2. Define specific indicators: </a:t>
          </a:r>
          <a:r>
            <a:rPr lang="en-US" sz="1400" b="1" kern="1200" dirty="0" smtClean="0">
              <a:solidFill>
                <a:schemeClr val="tx1"/>
              </a:solidFill>
              <a:effectLst/>
              <a:latin typeface="+mn-lt"/>
              <a:ea typeface="+mn-ea"/>
              <a:cs typeface="+mn-cs"/>
            </a:rPr>
            <a:t>Identify country-specific indicators for the ten determinants</a:t>
          </a:r>
          <a:endParaRPr lang="en-US" sz="1400" b="1" kern="1200" dirty="0"/>
        </a:p>
      </dsp:txBody>
      <dsp:txXfrm>
        <a:off x="5951220" y="938840"/>
        <a:ext cx="2133701" cy="1155845"/>
      </dsp:txXfrm>
    </dsp:sp>
    <dsp:sp modelId="{B5334CC0-BA0E-4CEE-B524-05B4FD6900FA}">
      <dsp:nvSpPr>
        <dsp:cNvPr id="0" name=""/>
        <dsp:cNvSpPr/>
      </dsp:nvSpPr>
      <dsp:spPr>
        <a:xfrm>
          <a:off x="5850573" y="2781295"/>
          <a:ext cx="2522890" cy="13733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3.  Identify information sources and collect information: </a:t>
          </a:r>
          <a:r>
            <a:rPr lang="en-GB" sz="1400" b="1" kern="1200" dirty="0" smtClean="0">
              <a:solidFill>
                <a:schemeClr val="tx1"/>
              </a:solidFill>
            </a:rPr>
            <a:t>map, validate and complement information for the </a:t>
          </a:r>
          <a:r>
            <a:rPr lang="en-US" sz="1400" b="1" kern="1200" dirty="0" smtClean="0">
              <a:solidFill>
                <a:schemeClr val="tx1"/>
              </a:solidFill>
              <a:effectLst/>
              <a:latin typeface="+mn-lt"/>
              <a:ea typeface="+mn-ea"/>
              <a:cs typeface="+mn-cs"/>
            </a:rPr>
            <a:t>ten determinants</a:t>
          </a:r>
          <a:endParaRPr lang="en-US" sz="1400" b="1" kern="1200" dirty="0"/>
        </a:p>
      </dsp:txBody>
      <dsp:txXfrm>
        <a:off x="5917614" y="2848336"/>
        <a:ext cx="2388808" cy="1239262"/>
      </dsp:txXfrm>
    </dsp:sp>
    <dsp:sp modelId="{5A73B555-70D4-45D3-A26C-3EBCE4528124}">
      <dsp:nvSpPr>
        <dsp:cNvPr id="0" name=""/>
        <dsp:cNvSpPr/>
      </dsp:nvSpPr>
      <dsp:spPr>
        <a:xfrm>
          <a:off x="4594721" y="4475824"/>
          <a:ext cx="2720482" cy="14444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4. Identify  bottlenecks &amp; track changes: </a:t>
          </a:r>
          <a:r>
            <a:rPr lang="en-GB" sz="1400" b="1" kern="1200" dirty="0" smtClean="0">
              <a:solidFill>
                <a:schemeClr val="tx1"/>
              </a:solidFill>
              <a:effectLst/>
              <a:latin typeface="+mn-lt"/>
              <a:ea typeface="+mn-ea"/>
              <a:cs typeface="+mn-cs"/>
            </a:rPr>
            <a:t>Select weakest links in the chain of determinants as bottlenecks, and track their evolution </a:t>
          </a:r>
          <a:r>
            <a:rPr lang="en-US" sz="1400" b="1" kern="1200" dirty="0" smtClean="0">
              <a:solidFill>
                <a:schemeClr val="tx1"/>
              </a:solidFill>
              <a:effectLst/>
              <a:latin typeface="+mn-lt"/>
              <a:ea typeface="+mn-ea"/>
              <a:cs typeface="+mn-cs"/>
            </a:rPr>
            <a:t>every  six months</a:t>
          </a:r>
          <a:endParaRPr lang="en-US" sz="1400" kern="1200" dirty="0"/>
        </a:p>
      </dsp:txBody>
      <dsp:txXfrm>
        <a:off x="4665231" y="4546334"/>
        <a:ext cx="2579462" cy="1303391"/>
      </dsp:txXfrm>
    </dsp:sp>
    <dsp:sp modelId="{5B3BDA90-FB06-4AE4-B679-9C2002E8BEFD}">
      <dsp:nvSpPr>
        <dsp:cNvPr id="0" name=""/>
        <dsp:cNvSpPr/>
      </dsp:nvSpPr>
      <dsp:spPr>
        <a:xfrm>
          <a:off x="1549899" y="4493944"/>
          <a:ext cx="2717300" cy="136450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5.Analyze causes of bottlenecks:</a:t>
          </a:r>
          <a:r>
            <a:rPr lang="en-US" sz="1800" kern="1200" dirty="0" smtClean="0"/>
            <a:t> </a:t>
          </a:r>
          <a:r>
            <a:rPr lang="en-US" sz="1400" b="1" kern="1200" baseline="0" dirty="0" smtClean="0">
              <a:solidFill>
                <a:schemeClr val="tx1"/>
              </a:solidFill>
              <a:effectLst/>
              <a:latin typeface="+mn-lt"/>
              <a:ea typeface="+mn-ea"/>
              <a:cs typeface="+mn-cs"/>
            </a:rPr>
            <a:t>starting from decentralized analysis of local causes  and feeding  into national</a:t>
          </a:r>
          <a:r>
            <a:rPr lang="en-US" sz="1400" kern="120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synthesis of cross cutting bottlenecks</a:t>
          </a:r>
          <a:r>
            <a:rPr lang="en-US" sz="1400" kern="1200" dirty="0" smtClean="0">
              <a:solidFill>
                <a:schemeClr val="tx1"/>
              </a:solidFill>
              <a:effectLst/>
              <a:latin typeface="+mn-lt"/>
              <a:ea typeface="+mn-ea"/>
              <a:cs typeface="+mn-cs"/>
            </a:rPr>
            <a:t>.</a:t>
          </a:r>
          <a:endParaRPr lang="en-US" sz="1400" kern="1200" dirty="0"/>
        </a:p>
      </dsp:txBody>
      <dsp:txXfrm>
        <a:off x="1616509" y="4560554"/>
        <a:ext cx="2584080" cy="1231284"/>
      </dsp:txXfrm>
    </dsp:sp>
    <dsp:sp modelId="{D2FB810A-9D4C-4BCA-8992-6A0B12152825}">
      <dsp:nvSpPr>
        <dsp:cNvPr id="0" name=""/>
        <dsp:cNvSpPr/>
      </dsp:nvSpPr>
      <dsp:spPr>
        <a:xfrm>
          <a:off x="664511" y="2666999"/>
          <a:ext cx="2628896" cy="129369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6.Decide on corrective actions at all levels: </a:t>
          </a:r>
          <a:r>
            <a:rPr lang="en-US" sz="1400" kern="120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from</a:t>
          </a:r>
          <a:r>
            <a:rPr lang="en-US" sz="1400" kern="120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local management actions to national strategic policy &amp; budget adjustments</a:t>
          </a:r>
          <a:r>
            <a:rPr lang="en-US" sz="1200" b="1" kern="1200" dirty="0" smtClean="0">
              <a:solidFill>
                <a:schemeClr val="tx1"/>
              </a:solidFill>
              <a:effectLst/>
              <a:latin typeface="+mn-lt"/>
              <a:ea typeface="+mn-ea"/>
              <a:cs typeface="+mn-cs"/>
            </a:rPr>
            <a:t>.</a:t>
          </a:r>
          <a:endParaRPr lang="en-US" sz="1200" kern="1200" dirty="0"/>
        </a:p>
      </dsp:txBody>
      <dsp:txXfrm>
        <a:off x="727664" y="2730152"/>
        <a:ext cx="2502590" cy="1167386"/>
      </dsp:txXfrm>
    </dsp:sp>
    <dsp:sp modelId="{4EABBEF7-1224-4567-B80A-A22A475C53D7}">
      <dsp:nvSpPr>
        <dsp:cNvPr id="0" name=""/>
        <dsp:cNvSpPr/>
      </dsp:nvSpPr>
      <dsp:spPr>
        <a:xfrm>
          <a:off x="1058948" y="1123027"/>
          <a:ext cx="2446253" cy="11260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7.Report results: </a:t>
          </a:r>
          <a:r>
            <a:rPr lang="en-GB" sz="1400" b="1" kern="1200" dirty="0" smtClean="0">
              <a:solidFill>
                <a:schemeClr val="tx1"/>
              </a:solidFill>
              <a:effectLst/>
              <a:latin typeface="+mn-lt"/>
              <a:ea typeface="+mn-ea"/>
              <a:cs typeface="+mn-cs"/>
            </a:rPr>
            <a:t>report “real time”  evolution</a:t>
          </a:r>
          <a:r>
            <a:rPr lang="en-US" sz="1400" b="1" kern="1200" dirty="0" smtClean="0">
              <a:solidFill>
                <a:schemeClr val="tx1"/>
              </a:solidFill>
              <a:effectLst/>
              <a:latin typeface="+mn-lt"/>
              <a:ea typeface="+mn-ea"/>
              <a:cs typeface="+mn-cs"/>
            </a:rPr>
            <a:t> of cross- cutting bottlenecks  to trigger action at national/ regional /global level</a:t>
          </a:r>
          <a:endParaRPr lang="en-US" sz="1400" b="1" kern="1200" dirty="0"/>
        </a:p>
      </dsp:txBody>
      <dsp:txXfrm>
        <a:off x="1113915" y="1177994"/>
        <a:ext cx="2336319" cy="10160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F02ABC-EFF9-4261-A5CE-D0DDE397C9C7}" type="datetimeFigureOut">
              <a:rPr lang="en-US" smtClean="0"/>
              <a:pPr/>
              <a:t>08-May-12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F57B701-A27E-4AFE-98FC-18E2E4706366}" type="slidenum">
              <a:rPr lang="en-US" smtClean="0"/>
              <a:pPr/>
              <a:t>‹#›</a:t>
            </a:fld>
            <a:endParaRPr lang="en-US"/>
          </a:p>
        </p:txBody>
      </p:sp>
    </p:spTree>
    <p:extLst>
      <p:ext uri="{BB962C8B-B14F-4D97-AF65-F5344CB8AC3E}">
        <p14:creationId xmlns:p14="http://schemas.microsoft.com/office/powerpoint/2010/main" val="300791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B248246-333F-44C1-B152-7DFE752196E4}" type="datetimeFigureOut">
              <a:rPr lang="en-US" smtClean="0"/>
              <a:pPr/>
              <a:t>07-May-12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0670FCD-BFF1-43A0-9F84-F71211D8B19B}" type="slidenum">
              <a:rPr lang="en-US" smtClean="0"/>
              <a:pPr/>
              <a:t>‹#›</a:t>
            </a:fld>
            <a:endParaRPr lang="en-US"/>
          </a:p>
        </p:txBody>
      </p:sp>
    </p:spTree>
    <p:extLst>
      <p:ext uri="{BB962C8B-B14F-4D97-AF65-F5344CB8AC3E}">
        <p14:creationId xmlns:p14="http://schemas.microsoft.com/office/powerpoint/2010/main" val="14840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ntranet.unicef.org/emops/emopssite.nsf/root/PageCCCPM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DA90F27-2AD8-439B-81B2-B6FA34B8D0EC}" type="slidenum">
              <a:rPr lang="en-US"/>
              <a:pPr/>
              <a:t>1</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ea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309360" cy="4570730"/>
          </a:xfrm>
        </p:spPr>
        <p:txBody>
          <a:bodyPr/>
          <a:lstStyle/>
          <a:p>
            <a:r>
              <a:rPr lang="en-US" sz="1000" i="1" dirty="0"/>
              <a:t>Level 1 -- </a:t>
            </a:r>
            <a:r>
              <a:rPr lang="en-US" sz="1000" dirty="0"/>
              <a:t>In emergencies, the priority UNICEF actions for the survival and protection of children and women will be guided by the Core Commitments for Children in Humanitarian Action (the CCCs).  Needs assessment, most often undertaken as an Inter-Agency exercise, will help refine the focus .   It will draw from any previous situation analysis,  and  will re-assess the enabling environment, the availability of services and support as well as  changes to access to and use of services.  </a:t>
            </a:r>
          </a:p>
          <a:p>
            <a:endParaRPr lang="en-US" sz="1000" dirty="0"/>
          </a:p>
          <a:p>
            <a:r>
              <a:rPr lang="en-US" sz="1000" dirty="0"/>
              <a:t>Level 2 – A high frequency monitoring of the use of resources for humanitarian response is supported by the </a:t>
            </a:r>
            <a:r>
              <a:rPr lang="en-US" sz="1000" dirty="0" err="1"/>
              <a:t>SitRep</a:t>
            </a:r>
            <a:r>
              <a:rPr lang="en-US" sz="1000" dirty="0"/>
              <a:t> process.  VISION management reports are being developed to allow COs to track resources specifically related to an emergency response, based on CO selection of relevant IRs.   This is combined with the narrative analysis in the standard Situation Report (</a:t>
            </a:r>
            <a:r>
              <a:rPr lang="en-US" sz="1000" dirty="0" err="1"/>
              <a:t>SitRep</a:t>
            </a:r>
            <a:r>
              <a:rPr lang="en-US" sz="1000" dirty="0"/>
              <a:t>) template. </a:t>
            </a:r>
          </a:p>
          <a:p>
            <a:r>
              <a:rPr lang="en-US" sz="1000" dirty="0"/>
              <a:t> </a:t>
            </a:r>
          </a:p>
          <a:p>
            <a:r>
              <a:rPr lang="en-US" sz="1000" dirty="0"/>
              <a:t>Level 3 -- In </a:t>
            </a:r>
            <a:r>
              <a:rPr lang="en-US" sz="1000" i="1" dirty="0"/>
              <a:t>major </a:t>
            </a:r>
            <a:r>
              <a:rPr lang="en-US" sz="1000" dirty="0"/>
              <a:t>emergencies (e.g. where Appeals are above $15 million ORE), UNICEF COs will need to prioritize and redirect CO and partner monitoring efforts to scale up in line with the response according to the CCCs.   The</a:t>
            </a:r>
            <a:r>
              <a:rPr lang="en-US" sz="1000" i="1" dirty="0"/>
              <a:t> decision on what to monitor</a:t>
            </a:r>
            <a:r>
              <a:rPr lang="en-US" sz="1000" dirty="0"/>
              <a:t> will more systematically span the most critical result areas across all the relevant CCCs (typically 2-3 key results per sector).   </a:t>
            </a:r>
            <a:r>
              <a:rPr lang="en-US" sz="1000" i="1" dirty="0"/>
              <a:t>Indicators  and data collection methods</a:t>
            </a:r>
            <a:r>
              <a:rPr lang="en-US" sz="1000" dirty="0"/>
              <a:t> will systematically include the following:  </a:t>
            </a:r>
          </a:p>
          <a:p>
            <a:pPr marL="174708" indent="-174708">
              <a:buFont typeface="Arial" pitchFamily="34" charset="0"/>
              <a:buChar char="•"/>
            </a:pPr>
            <a:r>
              <a:rPr lang="en-US" sz="1000" dirty="0" err="1"/>
              <a:t>Programme</a:t>
            </a:r>
            <a:r>
              <a:rPr lang="en-US" sz="1000" dirty="0"/>
              <a:t> output indicators that allow rough estimates on coverage (supply).   This will rely on partner implementation reporting, in some contexts primarily through partners with Partnership Cooperation Agreements (PCAs), in others through national government, with UNICEF advocating for and providing technical inputs to fast-track reporting systems; </a:t>
            </a:r>
          </a:p>
          <a:p>
            <a:pPr marL="174708" indent="-174708">
              <a:buFont typeface="Arial" pitchFamily="34" charset="0"/>
              <a:buChar char="•"/>
            </a:pPr>
            <a:r>
              <a:rPr lang="en-US" sz="1000" dirty="0"/>
              <a:t>This is counterbalanced by qualitative data collection (generally related to determinants of access to and use of services and issues of quality) through a higher frequency system of field monitoring visits.</a:t>
            </a:r>
          </a:p>
          <a:p>
            <a:pPr marL="174708" indent="-174708">
              <a:buFont typeface="Arial" pitchFamily="34" charset="0"/>
              <a:buChar char="•"/>
            </a:pPr>
            <a:r>
              <a:rPr lang="en-US" sz="1000" dirty="0"/>
              <a:t>Finally, where UNICEF is Cluster Lead Agency, indicators will also systematically include monitoring against cluster coordination milestones (institutional and coordination mechanisms).  </a:t>
            </a:r>
          </a:p>
          <a:p>
            <a:r>
              <a:rPr lang="en-US" sz="1000" dirty="0"/>
              <a:t>A detailed </a:t>
            </a:r>
            <a:r>
              <a:rPr lang="en-US" sz="1000" u="sng" dirty="0">
                <a:hlinkClick r:id="rId3"/>
              </a:rPr>
              <a:t>Indicator Guide</a:t>
            </a:r>
            <a:r>
              <a:rPr lang="en-US" sz="1000" dirty="0"/>
              <a:t> is available to help country offices to select appropriate indicators aligned to the CCCs and cross-referenced to Inter-Agency standards and indicators, and adapted as appropriate to context. </a:t>
            </a:r>
            <a:endParaRPr lang="en-GB" sz="1000" dirty="0"/>
          </a:p>
          <a:p>
            <a:pPr lvl="0"/>
            <a:r>
              <a:rPr lang="en-US" sz="1000" i="1" dirty="0"/>
              <a:t>Regularly updating analysis, </a:t>
            </a:r>
            <a:r>
              <a:rPr lang="en-US" sz="1000" dirty="0"/>
              <a:t>periodically </a:t>
            </a:r>
            <a:r>
              <a:rPr lang="en-US" sz="1000" i="1" dirty="0"/>
              <a:t>reviewing </a:t>
            </a:r>
            <a:r>
              <a:rPr lang="en-US" sz="1000" i="1" dirty="0" err="1"/>
              <a:t>programme</a:t>
            </a:r>
            <a:r>
              <a:rPr lang="en-US" sz="1000" i="1" dirty="0"/>
              <a:t> approaches </a:t>
            </a:r>
            <a:r>
              <a:rPr lang="en-US" sz="1000" dirty="0"/>
              <a:t>and </a:t>
            </a:r>
            <a:r>
              <a:rPr lang="en-US" sz="1000" i="1" dirty="0"/>
              <a:t>reporting on results</a:t>
            </a:r>
            <a:r>
              <a:rPr lang="en-US" sz="1000" dirty="0"/>
              <a:t> are collapsed into a higher-frequency review of </a:t>
            </a:r>
            <a:r>
              <a:rPr lang="en-US" sz="1000" dirty="0" err="1"/>
              <a:t>programme</a:t>
            </a:r>
            <a:r>
              <a:rPr lang="en-US" sz="1000" dirty="0"/>
              <a:t> monitoring information at Country Management Team and/or Emergency Management Team (RO-CO or HQ-RO-CO depending on Level of emergency).</a:t>
            </a:r>
            <a:endParaRPr lang="en-GB" sz="1000" dirty="0"/>
          </a:p>
          <a:p>
            <a:endParaRPr lang="en-GB" dirty="0"/>
          </a:p>
        </p:txBody>
      </p:sp>
      <p:sp>
        <p:nvSpPr>
          <p:cNvPr id="4" name="Slide Number Placeholder 3"/>
          <p:cNvSpPr>
            <a:spLocks noGrp="1"/>
          </p:cNvSpPr>
          <p:nvPr>
            <p:ph type="sldNum" sz="quarter" idx="10"/>
          </p:nvPr>
        </p:nvSpPr>
        <p:spPr/>
        <p:txBody>
          <a:bodyPr/>
          <a:lstStyle/>
          <a:p>
            <a:fld id="{52DFFCDF-8B03-4050-8F2B-CDCF2F104F4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21062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96E9BE7-7BC0-4BF3-B4F0-CC483677A878}" type="slidenum">
              <a:rPr lang="en-US" smtClean="0"/>
              <a:t>2</a:t>
            </a:fld>
            <a:endParaRPr lang="en-US"/>
          </a:p>
        </p:txBody>
      </p:sp>
      <p:sp>
        <p:nvSpPr>
          <p:cNvPr id="5" name="Rectangle 4"/>
          <p:cNvSpPr/>
          <p:nvPr/>
        </p:nvSpPr>
        <p:spPr>
          <a:xfrm>
            <a:off x="0" y="4343399"/>
            <a:ext cx="7010400" cy="5262979"/>
          </a:xfrm>
          <a:prstGeom prst="rect">
            <a:avLst/>
          </a:prstGeom>
        </p:spPr>
        <p:txBody>
          <a:bodyPr wrap="square">
            <a:spAutoFit/>
          </a:bodyPr>
          <a:lstStyle/>
          <a:p>
            <a:r>
              <a:rPr lang="en-GB" sz="1400" b="1" dirty="0"/>
              <a:t>The conceptual framework: four levels of monitoring </a:t>
            </a:r>
            <a:endParaRPr lang="en-US" sz="1400" dirty="0"/>
          </a:p>
          <a:p>
            <a:r>
              <a:rPr lang="en-GB" sz="1400" b="1" dirty="0"/>
              <a:t> </a:t>
            </a:r>
            <a:endParaRPr lang="en-US" sz="1400" dirty="0"/>
          </a:p>
          <a:p>
            <a:r>
              <a:rPr lang="en-US" sz="1400" dirty="0"/>
              <a:t>The proposed monitoring framework involves data collection, analysis and planning at four distinct levels of the </a:t>
            </a:r>
            <a:r>
              <a:rPr lang="en-US" sz="1400" dirty="0" smtClean="0"/>
              <a:t>CO programming </a:t>
            </a:r>
            <a:r>
              <a:rPr lang="en-US" sz="1400" dirty="0"/>
              <a:t>process: </a:t>
            </a:r>
          </a:p>
          <a:p>
            <a:r>
              <a:rPr lang="en-US" sz="1400" dirty="0"/>
              <a:t> </a:t>
            </a:r>
          </a:p>
          <a:p>
            <a:pPr lvl="0"/>
            <a:r>
              <a:rPr lang="en-US" sz="1400" i="1" dirty="0"/>
              <a:t>Level </a:t>
            </a:r>
            <a:r>
              <a:rPr lang="en-US" sz="1400" i="1" dirty="0" smtClean="0"/>
              <a:t>One: </a:t>
            </a:r>
            <a:r>
              <a:rPr lang="en-US" sz="1400" dirty="0" smtClean="0"/>
              <a:t>Verify </a:t>
            </a:r>
            <a:r>
              <a:rPr lang="en-US" sz="1400" dirty="0"/>
              <a:t>that UNICEF’s planned </a:t>
            </a:r>
            <a:r>
              <a:rPr lang="en-US" sz="1400" dirty="0" err="1"/>
              <a:t>programme</a:t>
            </a:r>
            <a:r>
              <a:rPr lang="en-US" sz="1400" dirty="0"/>
              <a:t> strategies respond directly to the situation analysis and address the critical bottlenecks to strategic results; </a:t>
            </a:r>
          </a:p>
          <a:p>
            <a:r>
              <a:rPr lang="en-US" sz="1400" dirty="0"/>
              <a:t> </a:t>
            </a:r>
            <a:r>
              <a:rPr lang="en-US" sz="1400" i="1" dirty="0" smtClean="0"/>
              <a:t>Level </a:t>
            </a:r>
            <a:r>
              <a:rPr lang="en-US" sz="1400" i="1" dirty="0"/>
              <a:t>Two</a:t>
            </a:r>
            <a:r>
              <a:rPr lang="en-US" sz="1400" dirty="0"/>
              <a:t> - Monitor inputs and the implementation of policies, strategies or other activities required to remove the bottlenecks identified at Level One; </a:t>
            </a:r>
          </a:p>
          <a:p>
            <a:r>
              <a:rPr lang="en-US" sz="1400" dirty="0"/>
              <a:t> </a:t>
            </a:r>
            <a:r>
              <a:rPr lang="en-US" sz="1400" i="1" dirty="0" smtClean="0"/>
              <a:t>Level </a:t>
            </a:r>
            <a:r>
              <a:rPr lang="en-US" sz="1400" i="1" dirty="0"/>
              <a:t>Three</a:t>
            </a:r>
            <a:r>
              <a:rPr lang="en-US" sz="1400" dirty="0"/>
              <a:t> - Assess the reductions in the barriers and bottlenecks, on both the supply and demand sides, to gauge progress towards universal outcomes among deprived groups; </a:t>
            </a:r>
          </a:p>
          <a:p>
            <a:r>
              <a:rPr lang="en-US" sz="1400" dirty="0"/>
              <a:t> </a:t>
            </a:r>
            <a:r>
              <a:rPr lang="en-US" sz="1400" i="1" dirty="0" smtClean="0"/>
              <a:t>Level </a:t>
            </a:r>
            <a:r>
              <a:rPr lang="en-US" sz="1400" i="1" dirty="0"/>
              <a:t>Four</a:t>
            </a:r>
            <a:r>
              <a:rPr lang="en-US" sz="1400" dirty="0"/>
              <a:t> - Validate outcomes and estimate progress towards strategic results through household surveys. </a:t>
            </a:r>
          </a:p>
          <a:p>
            <a:r>
              <a:rPr lang="en-US" sz="1400" dirty="0"/>
              <a:t> </a:t>
            </a:r>
            <a:r>
              <a:rPr lang="en-US" sz="1400" dirty="0" smtClean="0"/>
              <a:t>The </a:t>
            </a:r>
            <a:r>
              <a:rPr lang="en-US" sz="1400" dirty="0"/>
              <a:t>relationship among the </a:t>
            </a:r>
            <a:r>
              <a:rPr lang="en-US" sz="1400" dirty="0" smtClean="0"/>
              <a:t>4 levels </a:t>
            </a:r>
            <a:r>
              <a:rPr lang="en-US" sz="1400" dirty="0"/>
              <a:t>is iterative. The monitoring functions performed at one level verify </a:t>
            </a:r>
            <a:r>
              <a:rPr lang="en-US" sz="1400" dirty="0" err="1"/>
              <a:t>programme</a:t>
            </a:r>
            <a:r>
              <a:rPr lang="en-US" sz="1400" dirty="0"/>
              <a:t> performance at the previous level and inform management decisions on </a:t>
            </a:r>
            <a:r>
              <a:rPr lang="en-US" sz="1400" dirty="0" err="1"/>
              <a:t>programme</a:t>
            </a:r>
            <a:r>
              <a:rPr lang="en-US" sz="1400" dirty="0"/>
              <a:t> strategies at the subsequent level. Information obtained at any one level of the monitoring system should therefore initiate action across multiple levels</a:t>
            </a:r>
            <a:r>
              <a:rPr lang="en-US" sz="1400" dirty="0" smtClean="0"/>
              <a:t>.</a:t>
            </a:r>
            <a:r>
              <a:rPr lang="en-US" sz="1400" dirty="0"/>
              <a:t> </a:t>
            </a:r>
          </a:p>
          <a:p>
            <a:r>
              <a:rPr lang="en-US" sz="1400" dirty="0"/>
              <a:t>Monitoring at each level will provide the following benefits: </a:t>
            </a:r>
          </a:p>
          <a:p>
            <a:pPr lvl="0"/>
            <a:r>
              <a:rPr lang="en-US" sz="1400" dirty="0"/>
              <a:t>T</a:t>
            </a:r>
            <a:r>
              <a:rPr lang="en-GB" sz="1400" dirty="0" err="1"/>
              <a:t>imely</a:t>
            </a:r>
            <a:r>
              <a:rPr lang="en-GB" sz="1400" dirty="0"/>
              <a:t> course corrections to programme strategies, budgets and policies;</a:t>
            </a:r>
            <a:endParaRPr lang="en-US" sz="1400" dirty="0"/>
          </a:p>
          <a:p>
            <a:pPr lvl="0"/>
            <a:r>
              <a:rPr lang="en-US" sz="1400" dirty="0"/>
              <a:t>Timely reporting on results for planners and decision-makers in government and development agencies; </a:t>
            </a:r>
          </a:p>
          <a:p>
            <a:pPr lvl="0"/>
            <a:r>
              <a:rPr lang="en-GB" sz="1400" dirty="0"/>
              <a:t>Enhanced monitoring and </a:t>
            </a:r>
            <a:r>
              <a:rPr lang="en-US" sz="1400" dirty="0"/>
              <a:t>management capacities of government ministries, service providers, communities and partners that participate in the implementation of the monitoring framework. </a:t>
            </a:r>
          </a:p>
        </p:txBody>
      </p:sp>
    </p:spTree>
    <p:extLst>
      <p:ext uri="{BB962C8B-B14F-4D97-AF65-F5344CB8AC3E}">
        <p14:creationId xmlns:p14="http://schemas.microsoft.com/office/powerpoint/2010/main" val="76607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a:endParaRPr>
          </a:p>
        </p:txBody>
      </p:sp>
      <p:sp>
        <p:nvSpPr>
          <p:cNvPr id="18436" name="Slide Number Placeholder 3"/>
          <p:cNvSpPr>
            <a:spLocks noGrp="1"/>
          </p:cNvSpPr>
          <p:nvPr>
            <p:ph type="sldNum" sz="quarter" idx="5"/>
          </p:nvPr>
        </p:nvSpPr>
        <p:spPr/>
        <p:txBody>
          <a:bodyPr/>
          <a:lstStyle/>
          <a:p>
            <a:pPr>
              <a:defRPr/>
            </a:pPr>
            <a:fld id="{2C85A6AD-D420-4179-A9A3-EF066EE3832B}" type="slidenum">
              <a:rPr lang="en-US" smtClean="0"/>
              <a:pPr>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Decide what to monitor:   </a:t>
            </a:r>
            <a:r>
              <a:rPr lang="en-US" b="1" dirty="0"/>
              <a:t>‘Regular</a:t>
            </a:r>
            <a:r>
              <a:rPr lang="en-US" dirty="0"/>
              <a:t>’ monitoring of </a:t>
            </a:r>
            <a:r>
              <a:rPr lang="en-US" b="1" dirty="0"/>
              <a:t>bottlenecks &amp; other critical conditions </a:t>
            </a:r>
            <a:r>
              <a:rPr lang="en-US" dirty="0"/>
              <a:t>in deprived populations </a:t>
            </a:r>
          </a:p>
          <a:p>
            <a:r>
              <a:rPr lang="en-US" dirty="0"/>
              <a:t>2. Define specific indicators: Identify </a:t>
            </a:r>
            <a:r>
              <a:rPr lang="en-US" b="1" dirty="0"/>
              <a:t>country-specific</a:t>
            </a:r>
            <a:r>
              <a:rPr lang="en-US" dirty="0"/>
              <a:t> indicators for potential bottlenecks</a:t>
            </a:r>
          </a:p>
          <a:p>
            <a:r>
              <a:rPr lang="en-US" dirty="0"/>
              <a:t>3. Identify information sources and collect information:  With partners, identify existing/collect additional </a:t>
            </a:r>
            <a:r>
              <a:rPr lang="en-US" b="1" dirty="0"/>
              <a:t>data</a:t>
            </a:r>
            <a:r>
              <a:rPr lang="en-US" dirty="0"/>
              <a:t> in deprived areas.</a:t>
            </a:r>
          </a:p>
          <a:p>
            <a:r>
              <a:rPr lang="en-US" dirty="0"/>
              <a:t>4. Measure baseline &amp; changes in bottlenecks:  </a:t>
            </a:r>
            <a:r>
              <a:rPr lang="en-US" b="1" dirty="0"/>
              <a:t>Assess baseline, ID bottlenecks, monitor </a:t>
            </a:r>
            <a:r>
              <a:rPr lang="en-US" dirty="0"/>
              <a:t>changes every </a:t>
            </a:r>
            <a:r>
              <a:rPr lang="en-US" b="1" dirty="0"/>
              <a:t>six months; re-assess conditions 2-3 </a:t>
            </a:r>
            <a:r>
              <a:rPr lang="en-US" b="1" dirty="0" err="1"/>
              <a:t>yrs</a:t>
            </a:r>
            <a:r>
              <a:rPr lang="en-US" b="1" dirty="0"/>
              <a:t> </a:t>
            </a:r>
            <a:endParaRPr lang="en-US" dirty="0"/>
          </a:p>
          <a:p>
            <a:r>
              <a:rPr lang="en-US" dirty="0"/>
              <a:t>5.  Analyze causes at different levels:  half yearly </a:t>
            </a:r>
            <a:r>
              <a:rPr lang="en-US" b="1" dirty="0"/>
              <a:t>causal analysis of bottlenecks; </a:t>
            </a:r>
            <a:r>
              <a:rPr lang="en-US" dirty="0"/>
              <a:t>Yearly </a:t>
            </a:r>
            <a:r>
              <a:rPr lang="en-US" b="1" dirty="0"/>
              <a:t>synthesis at national level </a:t>
            </a:r>
            <a:r>
              <a:rPr lang="en-US" dirty="0"/>
              <a:t>(with all national partners) to ID </a:t>
            </a:r>
            <a:r>
              <a:rPr lang="en-US" b="1" dirty="0"/>
              <a:t>cross cutting bottlenecks</a:t>
            </a:r>
            <a:r>
              <a:rPr lang="en-US" dirty="0"/>
              <a:t> and </a:t>
            </a:r>
            <a:r>
              <a:rPr lang="en-US" b="1" dirty="0"/>
              <a:t>up-stream causes</a:t>
            </a:r>
            <a:r>
              <a:rPr lang="en-US" dirty="0"/>
              <a:t>.</a:t>
            </a:r>
          </a:p>
          <a:p>
            <a:r>
              <a:rPr lang="en-US" dirty="0"/>
              <a:t>6. Decide on corrective action:  ID </a:t>
            </a:r>
            <a:r>
              <a:rPr lang="en-US" b="1" dirty="0"/>
              <a:t>strategic adjustments </a:t>
            </a:r>
            <a:r>
              <a:rPr lang="en-US" dirty="0"/>
              <a:t>&amp; </a:t>
            </a:r>
            <a:r>
              <a:rPr lang="en-US" b="1" dirty="0"/>
              <a:t>implications</a:t>
            </a:r>
            <a:r>
              <a:rPr lang="en-US" dirty="0"/>
              <a:t>; </a:t>
            </a:r>
            <a:r>
              <a:rPr lang="en-US" b="1" dirty="0"/>
              <a:t>Compare</a:t>
            </a:r>
            <a:r>
              <a:rPr lang="en-US" dirty="0"/>
              <a:t> to dis-aggregated survey data to </a:t>
            </a:r>
            <a:r>
              <a:rPr lang="en-US" b="1" dirty="0"/>
              <a:t>validate.</a:t>
            </a:r>
            <a:endParaRPr lang="en-US" dirty="0"/>
          </a:p>
          <a:p>
            <a:r>
              <a:rPr lang="en-US" dirty="0"/>
              <a:t>7. Report results:  Support </a:t>
            </a:r>
            <a:r>
              <a:rPr lang="en-US" b="1" dirty="0"/>
              <a:t>cross-country</a:t>
            </a:r>
            <a:r>
              <a:rPr lang="en-US" dirty="0"/>
              <a:t> </a:t>
            </a:r>
            <a:r>
              <a:rPr lang="en-US" b="1" dirty="0"/>
              <a:t>progress in bottleneck reduction </a:t>
            </a:r>
            <a:r>
              <a:rPr lang="en-US" dirty="0"/>
              <a:t>in relation to generic indicators.</a:t>
            </a:r>
          </a:p>
          <a:p>
            <a:endParaRPr lang="en-US" dirty="0"/>
          </a:p>
        </p:txBody>
      </p:sp>
      <p:sp>
        <p:nvSpPr>
          <p:cNvPr id="4" name="Slide Number Placeholder 3"/>
          <p:cNvSpPr>
            <a:spLocks noGrp="1"/>
          </p:cNvSpPr>
          <p:nvPr>
            <p:ph type="sldNum" sz="quarter" idx="10"/>
          </p:nvPr>
        </p:nvSpPr>
        <p:spPr/>
        <p:txBody>
          <a:bodyPr/>
          <a:lstStyle/>
          <a:p>
            <a:fld id="{E0670FCD-BFF1-43A0-9F84-F71211D8B19B}" type="slidenum">
              <a:rPr lang="en-US" smtClean="0"/>
              <a:pPr/>
              <a:t>4</a:t>
            </a:fld>
            <a:endParaRPr lang="en-US"/>
          </a:p>
        </p:txBody>
      </p:sp>
    </p:spTree>
    <p:extLst>
      <p:ext uri="{BB962C8B-B14F-4D97-AF65-F5344CB8AC3E}">
        <p14:creationId xmlns:p14="http://schemas.microsoft.com/office/powerpoint/2010/main" val="685231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latin typeface="Times" pitchFamily="-108" charset="0"/>
                <a:ea typeface="ＭＳ Ｐゴシック" pitchFamily="-108" charset="-128"/>
                <a:cs typeface="ＭＳ Ｐゴシック" pitchFamily="-108" charset="-128"/>
              </a:rPr>
              <a:t>We have then analyzed in these 15 countries, what we call the “patterns of inequity”. The graphs shows the average levels of under 5 mortality (in dark blue) and coverage deficit (in light blue) by quintile, for 4 different groups of countries. The coverage deficit is a simple measure that averages the proportion of the population without access to basic health and nutrition services. The quintiles are shown here as lowest, second, middle, fourth and highest – ranging from the poorest to the richest.</a:t>
            </a:r>
          </a:p>
          <a:p>
            <a:endParaRPr lang="en-US" dirty="0">
              <a:latin typeface="Times" pitchFamily="-108" charset="0"/>
              <a:ea typeface="ＭＳ Ｐゴシック" pitchFamily="-108" charset="-128"/>
              <a:cs typeface="ＭＳ Ｐゴシック" pitchFamily="-108" charset="-128"/>
            </a:endParaRPr>
          </a:p>
          <a:p>
            <a:r>
              <a:rPr lang="en-US" dirty="0">
                <a:latin typeface="Times" pitchFamily="-108" charset="0"/>
                <a:ea typeface="ＭＳ Ｐゴシック" pitchFamily="-108" charset="-128"/>
                <a:cs typeface="ＭＳ Ｐゴシック" pitchFamily="-108" charset="-128"/>
              </a:rPr>
              <a:t>The first group of countries of high mortality, low income countries (Typology A) includes West African countries like Niger, Mali and East African, like Rwanda and Uganda; the main striking fact is  that the mortality is quite evenly distributed in the 4 poorer quintiles, meaning that 80% of the population suffers similarly high levels of mortality.  It is only 20%, only that better-of group, who show lower mortality rates.  The coverage deficit shows exactly the same pattern for this group.  So these same group suffers high under-5 mortality, high stunting and that is excluded from the packages of interventions shown earlier. </a:t>
            </a:r>
          </a:p>
          <a:p>
            <a:r>
              <a:rPr lang="en-US" dirty="0">
                <a:latin typeface="Times" pitchFamily="-108" charset="0"/>
                <a:ea typeface="ＭＳ Ｐゴシック" pitchFamily="-108" charset="-128"/>
                <a:cs typeface="ＭＳ Ｐゴシック" pitchFamily="-108" charset="-128"/>
              </a:rPr>
              <a:t> </a:t>
            </a:r>
          </a:p>
          <a:p>
            <a:r>
              <a:rPr lang="en-US" dirty="0">
                <a:latin typeface="Times" pitchFamily="-108" charset="0"/>
                <a:ea typeface="ＭＳ Ｐゴシック" pitchFamily="-108" charset="-128"/>
                <a:cs typeface="ＭＳ Ｐゴシック" pitchFamily="-108" charset="-128"/>
              </a:rPr>
              <a:t>In Typology B1, other low and middle income African countries like Nigeria, Kenya, Zimbabwe, Benin and Ghana, were included. The overall levels of mortality are high; however, across the quintiles it shows a more linear decrease. Which means that it is not 80% of the population in this case, but about 40% that has very high mortality, followed by a middle group, and then by the better off group, with relatively low mortality.  In Typology B2, which includes mostly South Asian countries, the overall levels of mortality are lower than in Africa but the pattern of inequity, the difference between the poorest and the better off groups is similar to African B2 countries.  </a:t>
            </a:r>
          </a:p>
          <a:p>
            <a:r>
              <a:rPr lang="en-US" dirty="0">
                <a:latin typeface="Times" pitchFamily="-108" charset="0"/>
                <a:ea typeface="ＭＳ Ｐゴシック" pitchFamily="-108" charset="-128"/>
                <a:cs typeface="ＭＳ Ｐゴシック" pitchFamily="-108" charset="-128"/>
              </a:rPr>
              <a:t> </a:t>
            </a:r>
          </a:p>
          <a:p>
            <a:r>
              <a:rPr lang="en-US" dirty="0">
                <a:latin typeface="Times" pitchFamily="-108" charset="0"/>
                <a:ea typeface="ＭＳ Ｐゴシック" pitchFamily="-108" charset="-128"/>
                <a:cs typeface="ＭＳ Ｐゴシック" pitchFamily="-108" charset="-128"/>
              </a:rPr>
              <a:t>Finally, Typology C includes mostly East Asian countries,  but would also hold for most Latin American counties, several Middle Eastern countries, several countries in Central  and Eastern Europe and central Asia, where the majority of the population suffers low mortality rates, low malnutrition rates and is benefitting from most of these interventions but where a minority group now is excluded.  A typical example could be the Philippines, which is included here, where Mindanao in the south is much more excluded than the rest, or a country like Vietnam where minority groups in the Central Highlands have much lower coverage and much higher mortality levels.  </a:t>
            </a:r>
          </a:p>
          <a:p>
            <a:endParaRPr lang="en-US" dirty="0">
              <a:latin typeface="Times" pitchFamily="-108" charset="0"/>
              <a:ea typeface="ＭＳ Ｐゴシック" pitchFamily="-108" charset="-128"/>
              <a:cs typeface="ＭＳ Ｐゴシック" pitchFamily="-108" charset="-128"/>
            </a:endParaRPr>
          </a:p>
          <a:p>
            <a:r>
              <a:rPr lang="en-US" dirty="0">
                <a:latin typeface="Times" pitchFamily="-108" charset="0"/>
                <a:ea typeface="ＭＳ Ｐゴシック" pitchFamily="-108" charset="-128"/>
                <a:cs typeface="ＭＳ Ｐゴシック" pitchFamily="-108" charset="-128"/>
              </a:rPr>
              <a:t>These typologies were created mainly to understand how equity-</a:t>
            </a:r>
            <a:r>
              <a:rPr lang="en-US" dirty="0" err="1">
                <a:latin typeface="Times" pitchFamily="-108" charset="0"/>
                <a:ea typeface="ＭＳ Ｐゴシック" pitchFamily="-108" charset="-128"/>
                <a:cs typeface="ＭＳ Ｐゴシック" pitchFamily="-108" charset="-128"/>
              </a:rPr>
              <a:t>focussed</a:t>
            </a:r>
            <a:r>
              <a:rPr lang="en-US" dirty="0">
                <a:latin typeface="Times" pitchFamily="-108" charset="0"/>
                <a:ea typeface="ＭＳ Ｐゴシック" pitchFamily="-108" charset="-128"/>
                <a:cs typeface="ＭＳ Ｐゴシック" pitchFamily="-108" charset="-128"/>
              </a:rPr>
              <a:t> strategies may work in different contexts.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895A045-71E4-4A4B-A75A-2FF02A320E6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Step2: Define Specific Indicators</a:t>
            </a:r>
          </a:p>
          <a:p>
            <a:endParaRPr lang="en-US" b="1" i="1" dirty="0" smtClean="0"/>
          </a:p>
          <a:p>
            <a:r>
              <a:rPr lang="en-US" b="1" i="1" dirty="0" smtClean="0"/>
              <a:t>This slide presents an example of determinants and sample indicators as applied to complementary feeding – related to SRA3, reducing the prevalence of stunting.</a:t>
            </a:r>
          </a:p>
          <a:p>
            <a:endParaRPr lang="en-US" b="1" i="1" dirty="0" smtClean="0"/>
          </a:p>
          <a:p>
            <a:r>
              <a:rPr lang="en-US" b="1" i="1" dirty="0" smtClean="0"/>
              <a:t>Enabling environment </a:t>
            </a:r>
            <a:endParaRPr lang="en-US" dirty="0" smtClean="0"/>
          </a:p>
          <a:p>
            <a:pPr lvl="0"/>
            <a:r>
              <a:rPr lang="en-US" i="1" dirty="0" smtClean="0"/>
              <a:t>Social Norms:</a:t>
            </a:r>
            <a:r>
              <a:rPr lang="en-US" dirty="0" smtClean="0"/>
              <a:t> </a:t>
            </a:r>
            <a:r>
              <a:rPr lang="en-US" sz="1200" b="0" kern="1200" dirty="0" smtClean="0">
                <a:solidFill>
                  <a:schemeClr val="tx1"/>
                </a:solidFill>
                <a:effectLst/>
                <a:latin typeface="+mn-lt"/>
                <a:ea typeface="+mn-ea"/>
                <a:cs typeface="+mn-cs"/>
              </a:rPr>
              <a:t>This sub-category refers to social rules of </a:t>
            </a:r>
            <a:r>
              <a:rPr lang="en-US" sz="1200" b="0" kern="1200" dirty="0" err="1" smtClean="0">
                <a:solidFill>
                  <a:schemeClr val="tx1"/>
                </a:solidFill>
                <a:effectLst/>
                <a:latin typeface="+mn-lt"/>
                <a:ea typeface="+mn-ea"/>
                <a:cs typeface="+mn-cs"/>
              </a:rPr>
              <a:t>behaviours</a:t>
            </a:r>
            <a:r>
              <a:rPr lang="en-US" sz="1200" b="0" kern="1200" dirty="0" smtClean="0">
                <a:solidFill>
                  <a:schemeClr val="tx1"/>
                </a:solidFill>
                <a:effectLst/>
                <a:latin typeface="+mn-lt"/>
                <a:ea typeface="+mn-ea"/>
                <a:cs typeface="+mn-cs"/>
              </a:rPr>
              <a:t> that are widely followed within a society. While these vary according to contexts, it will be essential to identify social norms that result in discrimination or exclusion and that may be common across different contexts. Addressing these social norms is critical to realizing children’s rights, changing behavior and practices that constrain the fulfillment of rights, or creating demand for services. </a:t>
            </a:r>
          </a:p>
          <a:p>
            <a:pPr lvl="0"/>
            <a:r>
              <a:rPr lang="en-US" i="1" dirty="0" smtClean="0"/>
              <a:t>Legislation/Policy:</a:t>
            </a:r>
            <a:r>
              <a:rPr lang="en-US" dirty="0" smtClean="0"/>
              <a:t> This refers to the existence and implementation of laws and policies at different levels of society. In each country, we must focus our monitoring on the legal and policy issues that promote or deter our objectives. In some cases, national legislation may be a critical factor; in others, the subnational policy framework may represent a crucial bottleneck.</a:t>
            </a:r>
          </a:p>
          <a:p>
            <a:pPr lvl="0"/>
            <a:r>
              <a:rPr lang="en-US" i="1" dirty="0" smtClean="0"/>
              <a:t>Budget/Expenditures:</a:t>
            </a:r>
            <a:r>
              <a:rPr lang="en-US" dirty="0" smtClean="0"/>
              <a:t> The efficient and equitable allocation and utilization of resources is a common constraint to effective coverage. The precise nature of this constraint will vary by context. The bottleneck to be monitored may be the allocation of resources to a specific sector of the system, or the allocation for particular groups (deprived communities), or the actual levels of expenditure.</a:t>
            </a:r>
          </a:p>
          <a:p>
            <a:pPr lvl="0"/>
            <a:r>
              <a:rPr lang="en-US" i="1" dirty="0" smtClean="0"/>
              <a:t>Governance/Partnerships:</a:t>
            </a:r>
            <a:r>
              <a:rPr lang="en-US" dirty="0" smtClean="0"/>
              <a:t> While the term “governance” has broad and varied connotations, we are focusing on the bottlenecks that obstruct accountability and transparency, as well the impediments to coordination and partnership.</a:t>
            </a:r>
          </a:p>
          <a:p>
            <a:r>
              <a:rPr lang="en-US" dirty="0" smtClean="0"/>
              <a:t> </a:t>
            </a:r>
          </a:p>
          <a:p>
            <a:r>
              <a:rPr lang="en-US" b="1" i="1" dirty="0" smtClean="0"/>
              <a:t>Supply: </a:t>
            </a:r>
            <a:endParaRPr lang="en-US" dirty="0" smtClean="0"/>
          </a:p>
          <a:p>
            <a:pPr lvl="0"/>
            <a:r>
              <a:rPr lang="en-US" i="1" dirty="0" smtClean="0"/>
              <a:t>Availability of essential commodities/inputs</a:t>
            </a:r>
            <a:r>
              <a:rPr lang="en-US" dirty="0" smtClean="0"/>
              <a:t>: Most services, facilities and practices require a certain amount of essential commodities or inputs to function.</a:t>
            </a:r>
          </a:p>
          <a:p>
            <a:pPr lvl="0"/>
            <a:r>
              <a:rPr lang="en-US" i="1" dirty="0" smtClean="0"/>
              <a:t>Access to adequately staffed services, facilities and information</a:t>
            </a:r>
            <a:r>
              <a:rPr lang="en-US" b="1" i="1" dirty="0" smtClean="0"/>
              <a:t>:</a:t>
            </a:r>
            <a:r>
              <a:rPr lang="en-US" dirty="0" smtClean="0"/>
              <a:t> This refers to the target population’s physical access to the relevant services, facilities and information. Depending on the sector, the most critical determinant for access may relate to infrastructure, the presence of qualified personnel, the information channels, or a combination of these factors.</a:t>
            </a:r>
          </a:p>
          <a:p>
            <a:r>
              <a:rPr lang="en-US" dirty="0" smtClean="0"/>
              <a:t> </a:t>
            </a:r>
          </a:p>
          <a:p>
            <a:r>
              <a:rPr lang="en-US" b="1" i="1" dirty="0" smtClean="0"/>
              <a:t>Demand: </a:t>
            </a:r>
            <a:endParaRPr lang="en-US" dirty="0" smtClean="0"/>
          </a:p>
          <a:p>
            <a:pPr lvl="0"/>
            <a:r>
              <a:rPr lang="en-US" i="1" dirty="0" smtClean="0"/>
              <a:t>Financial access:</a:t>
            </a:r>
            <a:r>
              <a:rPr lang="en-US" dirty="0" smtClean="0"/>
              <a:t> Financial barriers often prevent deprived groups from utilizing available services or adopting certain practices. These barriers can be direct (e.g. user fees, purchase of required inputs by households) or indirect (cost of transportation, time, etc.). </a:t>
            </a:r>
          </a:p>
          <a:p>
            <a:pPr lvl="0"/>
            <a:r>
              <a:rPr lang="en-US" sz="1200" b="0" i="1" kern="1200" dirty="0" smtClean="0">
                <a:solidFill>
                  <a:schemeClr val="tx1"/>
                </a:solidFill>
                <a:effectLst/>
                <a:latin typeface="+mn-lt"/>
                <a:ea typeface="+mn-ea"/>
                <a:cs typeface="+mn-cs"/>
              </a:rPr>
              <a:t>Social and cultural practices and associated beliefs:</a:t>
            </a:r>
            <a:r>
              <a:rPr lang="en-US" sz="1200" b="0" kern="1200" dirty="0" smtClean="0">
                <a:solidFill>
                  <a:schemeClr val="tx1"/>
                </a:solidFill>
                <a:effectLst/>
                <a:latin typeface="+mn-lt"/>
                <a:ea typeface="+mn-ea"/>
                <a:cs typeface="+mn-cs"/>
              </a:rPr>
              <a:t> Social and cultural barriers may prevent deprived groups from using services or adopting practices. These factors include social practices that reflect social roles and responsibilities (e.g. children with disabilities are a source of shame and should be hidden) and individual or collective beliefs about cause and effect that support customary practices (e.g. the colostrum will harm the newborn).  These factors may affect service access and provision (e.g. language, attitudes of providers regarding different ethnic groups). </a:t>
            </a:r>
            <a:r>
              <a:rPr lang="en-US" sz="1200" kern="1200" dirty="0" smtClean="0">
                <a:solidFill>
                  <a:schemeClr val="tx1"/>
                </a:solidFill>
                <a:effectLst/>
                <a:latin typeface="+mn-lt"/>
                <a:ea typeface="+mn-ea"/>
                <a:cs typeface="+mn-cs"/>
              </a:rPr>
              <a:t> </a:t>
            </a:r>
          </a:p>
          <a:p>
            <a:pPr lvl="0"/>
            <a:r>
              <a:rPr lang="en-US" i="1" dirty="0" smtClean="0"/>
              <a:t>Continuity of use:</a:t>
            </a:r>
            <a:r>
              <a:rPr lang="en-US" dirty="0" smtClean="0"/>
              <a:t> The effectiveness of a service, practice, or other intervention generally depends on the continuity of use over the medium to long term. While many target groups may start using a specific service or facility or adopting a desired behavior, it is often the case that participants drop out after a period or do not complete all the required aspects or steps.</a:t>
            </a:r>
          </a:p>
          <a:p>
            <a:r>
              <a:rPr lang="en-US" dirty="0" smtClean="0"/>
              <a:t>Note that while some financial and socio-cultural barriers can be measured directly, others are measured indirectly by measuring the actual utilization of the service or the adoption of the practice.</a:t>
            </a:r>
          </a:p>
          <a:p>
            <a:r>
              <a:rPr lang="en-US" dirty="0" smtClean="0"/>
              <a:t> </a:t>
            </a:r>
            <a:r>
              <a:rPr lang="en-US" b="1" i="1" dirty="0" smtClean="0"/>
              <a:t>Quality:</a:t>
            </a:r>
            <a:r>
              <a:rPr lang="en-US" dirty="0" smtClean="0"/>
              <a:t> </a:t>
            </a:r>
          </a:p>
          <a:p>
            <a:pPr lvl="0"/>
            <a:r>
              <a:rPr lang="en-US" dirty="0" smtClean="0"/>
              <a:t>No sub-components.</a:t>
            </a:r>
          </a:p>
          <a:p>
            <a:pPr lvl="0"/>
            <a:r>
              <a:rPr lang="en-US" dirty="0" smtClean="0"/>
              <a:t>While quality is subject to interpretation across contexts, for our purposes, “quality” implies adherence to the minimum required standards, as defined by national or international norms.</a:t>
            </a:r>
            <a:endParaRPr lang="en-US" dirty="0"/>
          </a:p>
        </p:txBody>
      </p:sp>
      <p:sp>
        <p:nvSpPr>
          <p:cNvPr id="4" name="Slide Number Placeholder 3"/>
          <p:cNvSpPr>
            <a:spLocks noGrp="1"/>
          </p:cNvSpPr>
          <p:nvPr>
            <p:ph type="sldNum" sz="quarter" idx="10"/>
          </p:nvPr>
        </p:nvSpPr>
        <p:spPr/>
        <p:txBody>
          <a:bodyPr/>
          <a:lstStyle/>
          <a:p>
            <a:fld id="{796E9BE7-7BC0-4BF3-B4F0-CC483677A878}" type="slidenum">
              <a:rPr lang="en-US" smtClean="0"/>
              <a:t>6</a:t>
            </a:fld>
            <a:endParaRPr lang="en-US" dirty="0"/>
          </a:p>
        </p:txBody>
      </p:sp>
    </p:spTree>
    <p:extLst>
      <p:ext uri="{BB962C8B-B14F-4D97-AF65-F5344CB8AC3E}">
        <p14:creationId xmlns:p14="http://schemas.microsoft.com/office/powerpoint/2010/main" val="1623163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In</a:t>
            </a:r>
            <a:r>
              <a:rPr lang="en-US" sz="1050" baseline="0" dirty="0" smtClean="0"/>
              <a:t> type B2 countries (refer to </a:t>
            </a:r>
            <a:r>
              <a:rPr lang="en-US" sz="1050" baseline="0" dirty="0" err="1" smtClean="0"/>
              <a:t>powerpoint</a:t>
            </a:r>
            <a:r>
              <a:rPr lang="en-US" sz="1050" baseline="0" dirty="0" smtClean="0"/>
              <a:t> on Level 1), mainly in South Asia, most deprived population face major inequity in food security.</a:t>
            </a:r>
          </a:p>
          <a:p>
            <a:endParaRPr lang="en-US" sz="1050" baseline="0" dirty="0" smtClean="0"/>
          </a:p>
          <a:p>
            <a:r>
              <a:rPr lang="en-US" sz="1050" baseline="0" dirty="0" smtClean="0"/>
              <a:t>This slide graphs the determinants (for complementary feeding, as an example), by pairing the lowest and highest quintiles.  The differing heights of the bars indicate the areas of major bottlenecks.  </a:t>
            </a:r>
          </a:p>
          <a:p>
            <a:endParaRPr lang="en-US" sz="1050" baseline="0" dirty="0" smtClean="0"/>
          </a:p>
          <a:p>
            <a:r>
              <a:rPr lang="en-US" sz="1050" baseline="0" dirty="0" smtClean="0"/>
              <a:t>The slide shows hardly any difference between the most and least deprived quintiles in that almost 80% of the districts have adequate deployment of Community health workers, who received adequate training on feeding practices.  Also, more than 75% of girls have access to primary education. </a:t>
            </a:r>
          </a:p>
          <a:p>
            <a:endParaRPr lang="en-US" sz="1050" baseline="0" dirty="0" smtClean="0"/>
          </a:p>
          <a:p>
            <a:r>
              <a:rPr lang="en-US" sz="1050" baseline="0" dirty="0" smtClean="0"/>
              <a:t>Nonetheless, only 50% of the mothers in the most deprived quintiles provide complementary feeding to their infants, compared to more than 60% among least deprived.  </a:t>
            </a:r>
          </a:p>
          <a:p>
            <a:endParaRPr lang="en-US" sz="1050" baseline="0" dirty="0" smtClean="0"/>
          </a:p>
          <a:p>
            <a:r>
              <a:rPr lang="en-US" sz="1050" baseline="0" dirty="0" smtClean="0"/>
              <a:t>Causal analysis: this situation is directly linked to non-availability of food in the home.  Subsequently, they may not be feeding with the necessary frequency, nor do they provide adequate quality of food to their children.</a:t>
            </a:r>
          </a:p>
          <a:p>
            <a:endParaRPr lang="en-US" sz="1050" baseline="0" dirty="0" smtClean="0"/>
          </a:p>
          <a:p>
            <a:r>
              <a:rPr lang="en-US" sz="1050" baseline="0" dirty="0" smtClean="0"/>
              <a:t>The first response to these bottlenecks (by Government) would be to ensure proper targeted distribution of complementary food to the most vulnerable in deprived districts.</a:t>
            </a:r>
          </a:p>
          <a:p>
            <a:endParaRPr lang="en-US" sz="1050" baseline="0" dirty="0" smtClean="0"/>
          </a:p>
          <a:p>
            <a:r>
              <a:rPr lang="en-US" sz="1050" baseline="0" dirty="0" smtClean="0"/>
              <a:t>Corrective action and to monitor:  By increasing the commodities or the availability of food, the percentage of children receiving complementary food is expected to increase.  The percentage of children receiving the minimum acceptable diet should also increase.</a:t>
            </a:r>
            <a:endParaRPr lang="en-US" sz="1050" dirty="0"/>
          </a:p>
        </p:txBody>
      </p:sp>
      <p:sp>
        <p:nvSpPr>
          <p:cNvPr id="4" name="Slide Number Placeholder 3"/>
          <p:cNvSpPr>
            <a:spLocks noGrp="1"/>
          </p:cNvSpPr>
          <p:nvPr>
            <p:ph type="sldNum" sz="quarter" idx="10"/>
          </p:nvPr>
        </p:nvSpPr>
        <p:spPr/>
        <p:txBody>
          <a:bodyPr/>
          <a:lstStyle/>
          <a:p>
            <a:fld id="{658AE4B0-B74C-47E1-B891-45837BA4D31B}" type="slidenum">
              <a:rPr lang="en-US" smtClean="0"/>
              <a:t>8</a:t>
            </a:fld>
            <a:endParaRPr lang="en-US"/>
          </a:p>
        </p:txBody>
      </p:sp>
    </p:spTree>
    <p:extLst>
      <p:ext uri="{BB962C8B-B14F-4D97-AF65-F5344CB8AC3E}">
        <p14:creationId xmlns:p14="http://schemas.microsoft.com/office/powerpoint/2010/main" val="1228417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Example</a:t>
            </a:r>
            <a:r>
              <a:rPr lang="en-US" sz="1200" b="1" dirty="0"/>
              <a:t>: Inter-country analysis and reporting</a:t>
            </a:r>
          </a:p>
          <a:p>
            <a:r>
              <a:rPr lang="en-US" sz="1200" dirty="0"/>
              <a:t>Of 30 countries which selected to monitor progress on SRA 3 on stunting reduction: </a:t>
            </a:r>
          </a:p>
          <a:p>
            <a:pPr marL="285734" indent="-285734">
              <a:buFont typeface="Arial" pitchFamily="34" charset="0"/>
              <a:buChar char="•"/>
            </a:pPr>
            <a:r>
              <a:rPr lang="en-US" sz="1200" u="sng" dirty="0"/>
              <a:t>Baseline</a:t>
            </a:r>
            <a:r>
              <a:rPr lang="en-US" sz="1200" dirty="0"/>
              <a:t>: 20 countries identified “availability of complementary foods” as a key bottleneck; </a:t>
            </a:r>
          </a:p>
          <a:p>
            <a:pPr marL="285734" indent="-285734">
              <a:buFont typeface="Arial" pitchFamily="34" charset="0"/>
              <a:buChar char="•"/>
            </a:pPr>
            <a:r>
              <a:rPr lang="en-US" sz="1200" u="sng" dirty="0"/>
              <a:t>By Period 1: </a:t>
            </a:r>
          </a:p>
          <a:p>
            <a:pPr marL="685763" lvl="1">
              <a:buFont typeface="Arial" pitchFamily="34" charset="0"/>
              <a:buChar char="•"/>
            </a:pPr>
            <a:r>
              <a:rPr lang="en-US" sz="1200" dirty="0"/>
              <a:t>Of these 20 countries,12 countries resolved this bottleneck by mobilizing/leveraging other partners; </a:t>
            </a:r>
          </a:p>
          <a:p>
            <a:pPr marL="685763" lvl="1">
              <a:buFont typeface="Arial" pitchFamily="34" charset="0"/>
              <a:buChar char="•"/>
            </a:pPr>
            <a:r>
              <a:rPr lang="en-US" sz="1200" dirty="0"/>
              <a:t>In 7 of these 12 countries, socio-cultural barriers to complementary feeding were then identified as the major bottlenecks</a:t>
            </a:r>
          </a:p>
          <a:p>
            <a:pPr marL="285734" indent="-285734">
              <a:buFont typeface="Arial" pitchFamily="34" charset="0"/>
              <a:buChar char="•"/>
            </a:pPr>
            <a:r>
              <a:rPr lang="en-US" sz="1200" u="sng" dirty="0"/>
              <a:t>By Period 2:</a:t>
            </a:r>
            <a:r>
              <a:rPr lang="en-US" sz="1200" dirty="0"/>
              <a:t> Socio-cultural barriers were eliminated by mobilizing key influencers</a:t>
            </a:r>
          </a:p>
          <a:p>
            <a:endParaRPr lang="en-US" sz="1200" dirty="0" smtClean="0"/>
          </a:p>
          <a:p>
            <a:r>
              <a:rPr lang="en-US" sz="1200" u="sng" dirty="0" smtClean="0"/>
              <a:t>Key messages</a:t>
            </a:r>
            <a:r>
              <a:rPr lang="en-US" sz="1200" u="sng" baseline="0" dirty="0" smtClean="0"/>
              <a:t> to remember: </a:t>
            </a:r>
          </a:p>
          <a:p>
            <a:pPr marL="171450" indent="-171450">
              <a:buFont typeface="Arial" pitchFamily="34" charset="0"/>
              <a:buChar char="•"/>
            </a:pPr>
            <a:r>
              <a:rPr lang="en-US" sz="1200" dirty="0" smtClean="0"/>
              <a:t>Report through level 3 monitoring on reductions of bottlenecks to fill the gap between inputs/outputs and outcome/impact.</a:t>
            </a:r>
          </a:p>
          <a:p>
            <a:pPr marL="171450" indent="-171450">
              <a:buFont typeface="Arial" pitchFamily="34" charset="0"/>
              <a:buChar char="•"/>
            </a:pPr>
            <a:r>
              <a:rPr lang="en-US" sz="1200" dirty="0" smtClean="0"/>
              <a:t>Analysis of bottleneck reductions reflect contributions of all partners and are not intended to be used for attribution for specific partners</a:t>
            </a:r>
          </a:p>
          <a:p>
            <a:pPr marL="171450" indent="-171450">
              <a:buFont typeface="Arial" pitchFamily="34" charset="0"/>
              <a:buChar char="•"/>
            </a:pPr>
            <a:r>
              <a:rPr lang="en-US" sz="1200" dirty="0" smtClean="0"/>
              <a:t>Allows reporting as frequently as required for management decisions (6 monthly in stable environments to weekly/daily in acute emergencies)</a:t>
            </a:r>
          </a:p>
          <a:p>
            <a:endParaRPr lang="en-US" sz="1200" dirty="0"/>
          </a:p>
        </p:txBody>
      </p:sp>
      <p:sp>
        <p:nvSpPr>
          <p:cNvPr id="4" name="Slide Number Placeholder 3"/>
          <p:cNvSpPr>
            <a:spLocks noGrp="1"/>
          </p:cNvSpPr>
          <p:nvPr>
            <p:ph type="sldNum" sz="quarter" idx="10"/>
          </p:nvPr>
        </p:nvSpPr>
        <p:spPr/>
        <p:txBody>
          <a:bodyPr/>
          <a:lstStyle/>
          <a:p>
            <a:fld id="{E0670FCD-BFF1-43A0-9F84-F71211D8B19B}" type="slidenum">
              <a:rPr lang="en-US" smtClean="0"/>
              <a:pPr/>
              <a:t>9</a:t>
            </a:fld>
            <a:endParaRPr lang="en-US"/>
          </a:p>
        </p:txBody>
      </p:sp>
    </p:spTree>
    <p:extLst>
      <p:ext uri="{BB962C8B-B14F-4D97-AF65-F5344CB8AC3E}">
        <p14:creationId xmlns:p14="http://schemas.microsoft.com/office/powerpoint/2010/main" val="218998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The bottleneck analysis is a very useful tool for identifying </a:t>
            </a:r>
          </a:p>
          <a:p>
            <a:pPr marL="628650" lvl="1" indent="-171450">
              <a:buFont typeface="Arial" pitchFamily="34" charset="0"/>
              <a:buChar char="•"/>
            </a:pPr>
            <a:r>
              <a:rPr lang="en-US" dirty="0" smtClean="0"/>
              <a:t>important </a:t>
            </a:r>
            <a:r>
              <a:rPr lang="en-US" dirty="0" err="1" smtClean="0"/>
              <a:t>programme</a:t>
            </a:r>
            <a:r>
              <a:rPr lang="en-US" dirty="0" smtClean="0"/>
              <a:t> and knowledge/data gaps; </a:t>
            </a:r>
          </a:p>
          <a:p>
            <a:pPr marL="628650" lvl="1" indent="-171450">
              <a:buFont typeface="Arial" pitchFamily="34" charset="0"/>
              <a:buChar char="•"/>
            </a:pPr>
            <a:r>
              <a:rPr lang="en-US" dirty="0" smtClean="0"/>
              <a:t>priority actions that need to be taken at policy, technical and diplomatic levels; and </a:t>
            </a:r>
          </a:p>
          <a:p>
            <a:pPr marL="628650" lvl="1" indent="-171450">
              <a:buFont typeface="Arial" pitchFamily="34" charset="0"/>
              <a:buChar char="•"/>
            </a:pPr>
            <a:r>
              <a:rPr lang="en-US" dirty="0" smtClean="0"/>
              <a:t>cross-</a:t>
            </a:r>
            <a:r>
              <a:rPr lang="en-US" dirty="0" err="1" smtClean="0"/>
              <a:t>sectoral</a:t>
            </a:r>
            <a:r>
              <a:rPr lang="en-US" dirty="0" smtClean="0"/>
              <a:t> issues/bottlenecks where further collaboration is needed  - also importance of cross-cutting areas for addressing bottlenecks, e.g. social protection, C4D, etc.  </a:t>
            </a:r>
          </a:p>
          <a:p>
            <a:pPr marL="342900" lvl="1" indent="-342900">
              <a:buFont typeface="Arial" pitchFamily="34" charset="0"/>
              <a:buChar char="•"/>
            </a:pPr>
            <a:r>
              <a:rPr lang="en-US" sz="3100" kern="0" dirty="0" smtClean="0">
                <a:solidFill>
                  <a:sysClr val="windowText" lastClr="000000"/>
                </a:solidFill>
                <a:ea typeface="Calibri"/>
                <a:cs typeface="Calibri"/>
              </a:rPr>
              <a:t>Useful for assessing existing M&amp;E systems and considering adaptations to strengthen them</a:t>
            </a:r>
            <a:endParaRPr lang="en-US" sz="3100" dirty="0" smtClean="0"/>
          </a:p>
          <a:p>
            <a:pPr marL="171450" indent="-171450">
              <a:buFont typeface="Arial" pitchFamily="34" charset="0"/>
              <a:buChar char="•"/>
            </a:pPr>
            <a:r>
              <a:rPr lang="en-US" dirty="0" smtClean="0"/>
              <a:t>Useful not only for L3M but Level 1 (</a:t>
            </a:r>
            <a:r>
              <a:rPr lang="en-US" dirty="0" err="1" smtClean="0"/>
              <a:t>SitAn</a:t>
            </a:r>
            <a:r>
              <a:rPr lang="en-US" dirty="0" smtClean="0"/>
              <a:t>) including for planning and analysis. Reinforces the link between these levels and the importance of having an evidence based </a:t>
            </a:r>
            <a:r>
              <a:rPr lang="en-US" dirty="0" err="1" smtClean="0"/>
              <a:t>SitAn</a:t>
            </a:r>
            <a:r>
              <a:rPr lang="en-US" dirty="0" smtClean="0"/>
              <a:t> in place.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38C0479-519E-4B88-8B73-53F71F0292EE}" type="slidenum">
              <a:rPr lang="en-US" smtClean="0"/>
              <a:pPr/>
              <a:t>11</a:t>
            </a:fld>
            <a:endParaRPr lang="en-US"/>
          </a:p>
        </p:txBody>
      </p:sp>
    </p:spTree>
    <p:extLst>
      <p:ext uri="{BB962C8B-B14F-4D97-AF65-F5344CB8AC3E}">
        <p14:creationId xmlns:p14="http://schemas.microsoft.com/office/powerpoint/2010/main" val="1446878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pPr/>
              <a:t>07-May-12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142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pPr/>
              <a:t>07-May-12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4099523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pPr/>
              <a:t>07-May-12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68386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E7B928-FF05-4680-B9E6-9CBF46CCBEEC}" type="datetimeFigureOut">
              <a:rPr lang="en-US" smtClean="0"/>
              <a:pPr/>
              <a:t>07-May-12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20247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E7B928-FF05-4680-B9E6-9CBF46CCBEEC}" type="datetimeFigureOut">
              <a:rPr lang="en-US" smtClean="0"/>
              <a:pPr/>
              <a:t>07-May-12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19462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E7B928-FF05-4680-B9E6-9CBF46CCBEEC}" type="datetimeFigureOut">
              <a:rPr lang="en-US" smtClean="0"/>
              <a:pPr/>
              <a:t>07-May-12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31907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E7B928-FF05-4680-B9E6-9CBF46CCBEEC}" type="datetimeFigureOut">
              <a:rPr lang="en-US" smtClean="0"/>
              <a:pPr/>
              <a:t>07-May-12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923394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E7B928-FF05-4680-B9E6-9CBF46CCBEEC}" type="datetimeFigureOut">
              <a:rPr lang="en-US" smtClean="0"/>
              <a:pPr/>
              <a:t>07-May-12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2823666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7B928-FF05-4680-B9E6-9CBF46CCBEEC}" type="datetimeFigureOut">
              <a:rPr lang="en-US" smtClean="0"/>
              <a:pPr/>
              <a:t>07-May-12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3236187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07-May-12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265573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E7B928-FF05-4680-B9E6-9CBF46CCBEEC}" type="datetimeFigureOut">
              <a:rPr lang="en-US" smtClean="0"/>
              <a:pPr/>
              <a:t>07-May-12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EA07C-EE9C-40C2-ADB5-5ED734F62BC1}" type="slidenum">
              <a:rPr lang="en-US" smtClean="0"/>
              <a:pPr/>
              <a:t>‹#›</a:t>
            </a:fld>
            <a:endParaRPr lang="en-US"/>
          </a:p>
        </p:txBody>
      </p:sp>
    </p:spTree>
    <p:extLst>
      <p:ext uri="{BB962C8B-B14F-4D97-AF65-F5344CB8AC3E}">
        <p14:creationId xmlns:p14="http://schemas.microsoft.com/office/powerpoint/2010/main" val="45954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7B928-FF05-4680-B9E6-9CBF46CCBEEC}" type="datetimeFigureOut">
              <a:rPr lang="en-US" smtClean="0"/>
              <a:pPr/>
              <a:t>07-May-12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EA07C-EE9C-40C2-ADB5-5ED734F62BC1}" type="slidenum">
              <a:rPr lang="en-US" smtClean="0"/>
              <a:pPr/>
              <a:t>‹#›</a:t>
            </a:fld>
            <a:endParaRPr lang="en-US"/>
          </a:p>
        </p:txBody>
      </p:sp>
    </p:spTree>
    <p:extLst>
      <p:ext uri="{BB962C8B-B14F-4D97-AF65-F5344CB8AC3E}">
        <p14:creationId xmlns:p14="http://schemas.microsoft.com/office/powerpoint/2010/main" val="1907392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Documents and Settings\jszczuka\Desktop\PHOTO\UNI3146 Niger.JPG"/>
          <p:cNvPicPr>
            <a:picLocks noChangeAspect="1" noChangeArrowheads="1"/>
          </p:cNvPicPr>
          <p:nvPr/>
        </p:nvPicPr>
        <p:blipFill>
          <a:blip r:embed="rId3"/>
          <a:srcRect l="12399" t="-11777" b="66667"/>
          <a:stretch>
            <a:fillRect/>
          </a:stretch>
        </p:blipFill>
        <p:spPr bwMode="auto">
          <a:xfrm>
            <a:off x="0" y="3162300"/>
            <a:ext cx="9212263" cy="3162300"/>
          </a:xfrm>
          <a:prstGeom prst="rect">
            <a:avLst/>
          </a:prstGeom>
          <a:noFill/>
          <a:ln w="9525">
            <a:noFill/>
            <a:miter lim="800000"/>
            <a:headEnd/>
            <a:tailEnd/>
          </a:ln>
        </p:spPr>
      </p:pic>
      <p:pic>
        <p:nvPicPr>
          <p:cNvPr id="26627" name="Picture 2" descr="C:\Documents and Settings\jszczuka\Desktop\PHOTO\UNI3146 Niger.JPG"/>
          <p:cNvPicPr>
            <a:picLocks noChangeAspect="1" noChangeArrowheads="1"/>
          </p:cNvPicPr>
          <p:nvPr/>
        </p:nvPicPr>
        <p:blipFill>
          <a:blip r:embed="rId3"/>
          <a:srcRect l="12399" t="90761"/>
          <a:stretch>
            <a:fillRect/>
          </a:stretch>
        </p:blipFill>
        <p:spPr bwMode="auto">
          <a:xfrm>
            <a:off x="0" y="6223000"/>
            <a:ext cx="9212263" cy="647700"/>
          </a:xfrm>
          <a:prstGeom prst="rect">
            <a:avLst/>
          </a:prstGeom>
          <a:noFill/>
          <a:ln w="9525">
            <a:noFill/>
            <a:miter lim="800000"/>
            <a:headEnd/>
            <a:tailEnd/>
          </a:ln>
        </p:spPr>
      </p:pic>
      <p:sp>
        <p:nvSpPr>
          <p:cNvPr id="26629" name="Slide Number Placeholder 5"/>
          <p:cNvSpPr>
            <a:spLocks noGrp="1"/>
          </p:cNvSpPr>
          <p:nvPr>
            <p:ph type="sldNum" sz="quarter" idx="12"/>
          </p:nvPr>
        </p:nvSpPr>
        <p:spPr>
          <a:noFill/>
        </p:spPr>
        <p:txBody>
          <a:bodyPr/>
          <a:lstStyle/>
          <a:p>
            <a:fld id="{977D30DD-FF12-4E25-BBD4-6EC88D019ED6}" type="slidenum">
              <a:rPr lang="en-US"/>
              <a:pPr/>
              <a:t>1</a:t>
            </a:fld>
            <a:endParaRPr lang="en-US"/>
          </a:p>
        </p:txBody>
      </p:sp>
      <p:sp>
        <p:nvSpPr>
          <p:cNvPr id="26630" name="Text Box 16"/>
          <p:cNvSpPr txBox="1">
            <a:spLocks noChangeArrowheads="1"/>
          </p:cNvSpPr>
          <p:nvPr/>
        </p:nvSpPr>
        <p:spPr bwMode="auto">
          <a:xfrm>
            <a:off x="1143000" y="1752600"/>
            <a:ext cx="6248400" cy="457200"/>
          </a:xfrm>
          <a:prstGeom prst="rect">
            <a:avLst/>
          </a:prstGeom>
          <a:noFill/>
          <a:ln w="9525">
            <a:noFill/>
            <a:miter lim="800000"/>
            <a:headEnd/>
            <a:tailEnd/>
          </a:ln>
        </p:spPr>
        <p:txBody>
          <a:bodyPr>
            <a:spAutoFit/>
          </a:bodyPr>
          <a:lstStyle/>
          <a:p>
            <a:pPr>
              <a:spcBef>
                <a:spcPct val="50000"/>
              </a:spcBef>
            </a:pPr>
            <a:endParaRPr lang="en-US"/>
          </a:p>
        </p:txBody>
      </p:sp>
      <p:pic>
        <p:nvPicPr>
          <p:cNvPr id="26631" name="Picture 10" descr="Bar.png"/>
          <p:cNvPicPr>
            <a:picLocks noChangeAspect="1"/>
          </p:cNvPicPr>
          <p:nvPr/>
        </p:nvPicPr>
        <p:blipFill>
          <a:blip r:embed="rId4"/>
          <a:srcRect l="2281" r="2155"/>
          <a:stretch>
            <a:fillRect/>
          </a:stretch>
        </p:blipFill>
        <p:spPr bwMode="auto">
          <a:xfrm>
            <a:off x="0" y="3810000"/>
            <a:ext cx="9220200" cy="2971800"/>
          </a:xfrm>
          <a:prstGeom prst="rect">
            <a:avLst/>
          </a:prstGeom>
          <a:noFill/>
          <a:ln w="9525">
            <a:noFill/>
            <a:miter lim="800000"/>
            <a:headEnd/>
            <a:tailEnd/>
          </a:ln>
        </p:spPr>
      </p:pic>
      <p:pic>
        <p:nvPicPr>
          <p:cNvPr id="12" name="Picture 11" descr="UNICEF_LogoRegular.png"/>
          <p:cNvPicPr>
            <a:picLocks noChangeAspect="1"/>
          </p:cNvPicPr>
          <p:nvPr/>
        </p:nvPicPr>
        <p:blipFill>
          <a:blip r:embed="rId5"/>
          <a:srcRect t="764" r="33546"/>
          <a:stretch>
            <a:fillRect/>
          </a:stretch>
        </p:blipFill>
        <p:spPr bwMode="auto">
          <a:xfrm>
            <a:off x="395288" y="5905500"/>
            <a:ext cx="4075112" cy="481013"/>
          </a:xfrm>
          <a:prstGeom prst="rect">
            <a:avLst/>
          </a:prstGeom>
          <a:noFill/>
          <a:ln w="9525">
            <a:noFill/>
            <a:miter lim="800000"/>
            <a:headEnd/>
            <a:tailEnd/>
          </a:ln>
        </p:spPr>
      </p:pic>
      <p:pic>
        <p:nvPicPr>
          <p:cNvPr id="13" name="Picture 12" descr="UNICEF_LogoRegular.png"/>
          <p:cNvPicPr>
            <a:picLocks noChangeAspect="1"/>
          </p:cNvPicPr>
          <p:nvPr/>
        </p:nvPicPr>
        <p:blipFill>
          <a:blip r:embed="rId5"/>
          <a:srcRect l="57758" t="-7088"/>
          <a:stretch>
            <a:fillRect/>
          </a:stretch>
        </p:blipFill>
        <p:spPr bwMode="auto">
          <a:xfrm>
            <a:off x="6159500" y="5867400"/>
            <a:ext cx="2590800" cy="519113"/>
          </a:xfrm>
          <a:prstGeom prst="rect">
            <a:avLst/>
          </a:prstGeom>
          <a:noFill/>
          <a:ln w="9525">
            <a:noFill/>
            <a:miter lim="800000"/>
            <a:headEnd/>
            <a:tailEnd/>
          </a:ln>
        </p:spPr>
      </p:pic>
      <p:sp>
        <p:nvSpPr>
          <p:cNvPr id="3079" name="Text Box 10"/>
          <p:cNvSpPr txBox="1">
            <a:spLocks noChangeArrowheads="1"/>
          </p:cNvSpPr>
          <p:nvPr/>
        </p:nvSpPr>
        <p:spPr bwMode="auto">
          <a:xfrm>
            <a:off x="7937" y="3997083"/>
            <a:ext cx="9212263" cy="2132892"/>
          </a:xfrm>
          <a:prstGeom prst="rect">
            <a:avLst/>
          </a:prstGeom>
          <a:noFill/>
          <a:ln w="9525">
            <a:noFill/>
            <a:miter lim="800000"/>
            <a:headEnd/>
            <a:tailEnd/>
          </a:ln>
        </p:spPr>
        <p:txBody>
          <a:bodyPr wrap="square">
            <a:spAutoFit/>
          </a:bodyPr>
          <a:lstStyle/>
          <a:p>
            <a:pPr algn="ctr">
              <a:lnSpc>
                <a:spcPct val="70000"/>
              </a:lnSpc>
              <a:spcBef>
                <a:spcPts val="600"/>
              </a:spcBef>
            </a:pPr>
            <a:r>
              <a:rPr lang="en-US" sz="4000" b="1" dirty="0" smtClean="0">
                <a:solidFill>
                  <a:srgbClr val="0099FF"/>
                </a:solidFill>
              </a:rPr>
              <a:t>UNICEF’s Refocus on Equity: </a:t>
            </a:r>
            <a:r>
              <a:rPr lang="en-US" sz="3600" b="1" dirty="0" smtClean="0">
                <a:solidFill>
                  <a:srgbClr val="0099FF"/>
                </a:solidFill>
              </a:rPr>
              <a:t>Results </a:t>
            </a:r>
            <a:r>
              <a:rPr lang="en-US" sz="3600" b="1" dirty="0" smtClean="0">
                <a:solidFill>
                  <a:srgbClr val="0099FF"/>
                </a:solidFill>
              </a:rPr>
              <a:t>Based Management through Monitoring for Equity </a:t>
            </a:r>
          </a:p>
          <a:p>
            <a:pPr>
              <a:lnSpc>
                <a:spcPct val="70000"/>
              </a:lnSpc>
              <a:spcBef>
                <a:spcPts val="600"/>
              </a:spcBef>
            </a:pPr>
            <a:r>
              <a:rPr lang="en-US" sz="3600" b="1" dirty="0" smtClean="0">
                <a:solidFill>
                  <a:srgbClr val="0099FF"/>
                </a:solidFill>
              </a:rPr>
              <a:t>			</a:t>
            </a:r>
            <a:r>
              <a:rPr lang="en-US" sz="2000" b="1" dirty="0" smtClean="0"/>
              <a:t>Equity</a:t>
            </a:r>
            <a:r>
              <a:rPr lang="en-US" sz="2000" b="1" dirty="0" smtClean="0"/>
              <a:t> </a:t>
            </a:r>
            <a:r>
              <a:rPr lang="en-US" sz="2000" b="1" dirty="0"/>
              <a:t>Meeting </a:t>
            </a:r>
            <a:r>
              <a:rPr lang="en-US" sz="2000" b="1" dirty="0" smtClean="0"/>
              <a:t>Oslo</a:t>
            </a:r>
            <a:r>
              <a:rPr lang="en-US" sz="2000" b="1" dirty="0" smtClean="0"/>
              <a:t>, 10 </a:t>
            </a:r>
            <a:r>
              <a:rPr lang="en-US" sz="2000" b="1" dirty="0" smtClean="0"/>
              <a:t>May 2012</a:t>
            </a:r>
          </a:p>
          <a:p>
            <a:pPr>
              <a:lnSpc>
                <a:spcPct val="70000"/>
              </a:lnSpc>
              <a:spcBef>
                <a:spcPts val="600"/>
              </a:spcBef>
            </a:pPr>
            <a:endParaRPr lang="en-US" sz="2000" b="1" dirty="0" smtClean="0"/>
          </a:p>
          <a:p>
            <a:pPr>
              <a:lnSpc>
                <a:spcPct val="70000"/>
              </a:lnSpc>
              <a:spcBef>
                <a:spcPts val="600"/>
              </a:spcBef>
            </a:pPr>
            <a:r>
              <a:rPr lang="en-US" sz="3600" b="1" dirty="0" smtClean="0">
                <a:solidFill>
                  <a:srgbClr val="0099FF"/>
                </a:solidFill>
              </a:rPr>
              <a:t>		</a:t>
            </a:r>
            <a:endParaRPr lang="en-US" sz="3600" dirty="0">
              <a:solidFill>
                <a:srgbClr val="0099FF"/>
              </a:solidFill>
            </a:endParaRPr>
          </a:p>
        </p:txBody>
      </p:sp>
      <p:pic>
        <p:nvPicPr>
          <p:cNvPr id="11" name="Picture 6"/>
          <p:cNvPicPr>
            <a:picLocks noChangeAspect="1" noChangeArrowheads="1"/>
          </p:cNvPicPr>
          <p:nvPr/>
        </p:nvPicPr>
        <p:blipFill>
          <a:blip r:embed="rId6"/>
          <a:srcRect/>
          <a:stretch>
            <a:fillRect/>
          </a:stretch>
        </p:blipFill>
        <p:spPr bwMode="auto">
          <a:xfrm>
            <a:off x="1676400" y="609600"/>
            <a:ext cx="5865813" cy="3124200"/>
          </a:xfrm>
          <a:prstGeom prst="rect">
            <a:avLst/>
          </a:prstGeom>
          <a:noFill/>
          <a:ln w="12700" cap="sq">
            <a:noFill/>
            <a:miter lim="800000"/>
            <a:headEnd type="none" w="sm" len="sm"/>
            <a:tailEnd type="none" w="sm" len="sm"/>
          </a:ln>
          <a:effectLst/>
        </p:spPr>
      </p:pic>
    </p:spTree>
    <p:extLst>
      <p:ext uri="{BB962C8B-B14F-4D97-AF65-F5344CB8AC3E}">
        <p14:creationId xmlns:p14="http://schemas.microsoft.com/office/powerpoint/2010/main" val="3954695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par>
                                <p:cTn id="8" presetID="10"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3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79"/>
                                        </p:tgtEl>
                                        <p:attrNameLst>
                                          <p:attrName>style.visibility</p:attrName>
                                        </p:attrNameLst>
                                      </p:cBhvr>
                                      <p:to>
                                        <p:strVal val="visible"/>
                                      </p:to>
                                    </p:set>
                                    <p:animEffect transition="in" filter="fade">
                                      <p:cBhvr>
                                        <p:cTn id="13" dur="3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fontScale="90000"/>
          </a:bodyPr>
          <a:lstStyle/>
          <a:p>
            <a:r>
              <a:rPr lang="en-US" sz="3600" b="1" dirty="0" smtClean="0">
                <a:solidFill>
                  <a:srgbClr val="00B0F0"/>
                </a:solidFill>
              </a:rPr>
              <a:t/>
            </a:r>
            <a:br>
              <a:rPr lang="en-US" sz="3600" b="1" dirty="0" smtClean="0">
                <a:solidFill>
                  <a:srgbClr val="00B0F0"/>
                </a:solidFill>
              </a:rPr>
            </a:br>
            <a:r>
              <a:rPr lang="en-US" sz="3600" b="1" dirty="0">
                <a:solidFill>
                  <a:srgbClr val="00B0F0"/>
                </a:solidFill>
              </a:rPr>
              <a:t/>
            </a:r>
            <a:br>
              <a:rPr lang="en-US" sz="3600" b="1" dirty="0">
                <a:solidFill>
                  <a:srgbClr val="00B0F0"/>
                </a:solidFill>
              </a:rPr>
            </a:br>
            <a:r>
              <a:rPr lang="en-US" sz="3600" b="1" dirty="0" smtClean="0">
                <a:solidFill>
                  <a:srgbClr val="00B0F0"/>
                </a:solidFill>
              </a:rPr>
              <a:t>INITIAL IMPLEMENTATION IN 26 COUNTRIES</a:t>
            </a:r>
            <a:r>
              <a:rPr lang="en-US" sz="3600" b="1" dirty="0" smtClean="0">
                <a:solidFill>
                  <a:srgbClr val="00B0F0"/>
                </a:solidFill>
              </a:rPr>
              <a:t/>
            </a:r>
            <a:br>
              <a:rPr lang="en-US" sz="3600" b="1" dirty="0" smtClean="0">
                <a:solidFill>
                  <a:srgbClr val="00B0F0"/>
                </a:solidFill>
              </a:rPr>
            </a:br>
            <a:r>
              <a:rPr lang="en-US" sz="3600" b="1" dirty="0" smtClean="0">
                <a:solidFill>
                  <a:srgbClr val="00B0F0"/>
                </a:solidFill>
              </a:rPr>
              <a:t/>
            </a:r>
            <a:br>
              <a:rPr lang="en-US" sz="3600" b="1" dirty="0" smtClean="0">
                <a:solidFill>
                  <a:srgbClr val="00B0F0"/>
                </a:solidFill>
              </a:rPr>
            </a:br>
            <a:endParaRPr lang="en-US" sz="3600" b="1"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9920463"/>
              </p:ext>
            </p:extLst>
          </p:nvPr>
        </p:nvGraphicFramePr>
        <p:xfrm>
          <a:off x="152400" y="1371602"/>
          <a:ext cx="3962400" cy="4571997"/>
        </p:xfrm>
        <a:graphic>
          <a:graphicData uri="http://schemas.openxmlformats.org/drawingml/2006/table">
            <a:tbl>
              <a:tblPr firstRow="1" bandRow="1">
                <a:tableStyleId>{5C22544A-7EE6-4342-B048-85BDC9FD1C3A}</a:tableStyleId>
              </a:tblPr>
              <a:tblGrid>
                <a:gridCol w="990600"/>
                <a:gridCol w="2971800"/>
              </a:tblGrid>
              <a:tr h="415636">
                <a:tc>
                  <a:txBody>
                    <a:bodyPr/>
                    <a:lstStyle/>
                    <a:p>
                      <a:r>
                        <a:rPr lang="en-US" dirty="0" smtClean="0"/>
                        <a:t>Region</a:t>
                      </a:r>
                      <a:r>
                        <a:rPr lang="en-US" baseline="0" dirty="0" smtClean="0"/>
                        <a:t> </a:t>
                      </a:r>
                      <a:endParaRPr lang="en-US" dirty="0"/>
                    </a:p>
                  </a:txBody>
                  <a:tcPr/>
                </a:tc>
                <a:tc>
                  <a:txBody>
                    <a:bodyPr/>
                    <a:lstStyle/>
                    <a:p>
                      <a:r>
                        <a:rPr lang="en-US" dirty="0" smtClean="0"/>
                        <a:t>Countries</a:t>
                      </a:r>
                      <a:r>
                        <a:rPr lang="en-US" baseline="0" dirty="0" smtClean="0"/>
                        <a:t> </a:t>
                      </a:r>
                      <a:endParaRPr lang="en-US" dirty="0"/>
                    </a:p>
                  </a:txBody>
                  <a:tcPr/>
                </a:tc>
              </a:tr>
              <a:tr h="727363">
                <a:tc>
                  <a:txBody>
                    <a:bodyPr/>
                    <a:lstStyle/>
                    <a:p>
                      <a:r>
                        <a:rPr lang="en-US" dirty="0" smtClean="0"/>
                        <a:t>WCARO</a:t>
                      </a:r>
                      <a:endParaRPr lang="en-US" dirty="0"/>
                    </a:p>
                  </a:txBody>
                  <a:tcPr/>
                </a:tc>
                <a:tc>
                  <a:txBody>
                    <a:bodyPr/>
                    <a:lstStyle/>
                    <a:p>
                      <a:r>
                        <a:rPr lang="en-US" dirty="0" smtClean="0"/>
                        <a:t>Benin, Ghana, DRC, Niger, Senegal, Nigeria</a:t>
                      </a:r>
                      <a:endParaRPr lang="en-US" dirty="0"/>
                    </a:p>
                  </a:txBody>
                  <a:tcPr/>
                </a:tc>
              </a:tr>
              <a:tr h="1039091">
                <a:tc>
                  <a:txBody>
                    <a:bodyPr/>
                    <a:lstStyle/>
                    <a:p>
                      <a:r>
                        <a:rPr lang="en-US" dirty="0" smtClean="0"/>
                        <a:t>ESARO</a:t>
                      </a:r>
                      <a:endParaRPr lang="en-US" dirty="0"/>
                    </a:p>
                  </a:txBody>
                  <a:tcPr/>
                </a:tc>
                <a:tc>
                  <a:txBody>
                    <a:bodyPr/>
                    <a:lstStyle/>
                    <a:p>
                      <a:r>
                        <a:rPr lang="en-US" dirty="0" smtClean="0"/>
                        <a:t>Uganda, Rwanda, South Africa, Zimbabwe, Mozambique</a:t>
                      </a:r>
                      <a:endParaRPr lang="en-US" dirty="0"/>
                    </a:p>
                  </a:txBody>
                  <a:tcPr/>
                </a:tc>
              </a:tr>
              <a:tr h="415636">
                <a:tc>
                  <a:txBody>
                    <a:bodyPr/>
                    <a:lstStyle/>
                    <a:p>
                      <a:r>
                        <a:rPr lang="en-US" dirty="0" smtClean="0"/>
                        <a:t>MENA</a:t>
                      </a:r>
                      <a:endParaRPr lang="en-US" dirty="0"/>
                    </a:p>
                  </a:txBody>
                  <a:tcPr/>
                </a:tc>
                <a:tc>
                  <a:txBody>
                    <a:bodyPr/>
                    <a:lstStyle/>
                    <a:p>
                      <a:r>
                        <a:rPr lang="en-US" dirty="0" smtClean="0"/>
                        <a:t>Morocco, Egypt, Lebanon</a:t>
                      </a:r>
                      <a:endParaRPr lang="en-US" dirty="0"/>
                    </a:p>
                  </a:txBody>
                  <a:tcPr/>
                </a:tc>
              </a:tr>
              <a:tr h="415636">
                <a:tc>
                  <a:txBody>
                    <a:bodyPr/>
                    <a:lstStyle/>
                    <a:p>
                      <a:r>
                        <a:rPr lang="en-US" dirty="0" smtClean="0"/>
                        <a:t>EAPRO</a:t>
                      </a:r>
                      <a:endParaRPr lang="en-US" dirty="0"/>
                    </a:p>
                  </a:txBody>
                  <a:tcPr/>
                </a:tc>
                <a:tc>
                  <a:txBody>
                    <a:bodyPr/>
                    <a:lstStyle/>
                    <a:p>
                      <a:r>
                        <a:rPr lang="en-US" dirty="0" smtClean="0"/>
                        <a:t>Philippines, Laos, Indonesia</a:t>
                      </a:r>
                      <a:endParaRPr lang="en-US" dirty="0"/>
                    </a:p>
                  </a:txBody>
                  <a:tcPr/>
                </a:tc>
              </a:tr>
              <a:tr h="415636">
                <a:tc>
                  <a:txBody>
                    <a:bodyPr/>
                    <a:lstStyle/>
                    <a:p>
                      <a:r>
                        <a:rPr lang="en-US" dirty="0" smtClean="0"/>
                        <a:t>CEE/CIS</a:t>
                      </a:r>
                      <a:endParaRPr lang="en-US" dirty="0"/>
                    </a:p>
                  </a:txBody>
                  <a:tcPr/>
                </a:tc>
                <a:tc>
                  <a:txBody>
                    <a:bodyPr/>
                    <a:lstStyle/>
                    <a:p>
                      <a:r>
                        <a:rPr lang="en-US" dirty="0" smtClean="0"/>
                        <a:t>Georgia, Moldova</a:t>
                      </a:r>
                      <a:endParaRPr lang="en-US" dirty="0"/>
                    </a:p>
                  </a:txBody>
                  <a:tcPr/>
                </a:tc>
              </a:tr>
              <a:tr h="415636">
                <a:tc>
                  <a:txBody>
                    <a:bodyPr/>
                    <a:lstStyle/>
                    <a:p>
                      <a:r>
                        <a:rPr lang="en-US" dirty="0" smtClean="0"/>
                        <a:t>TACRO</a:t>
                      </a:r>
                      <a:endParaRPr lang="en-US" dirty="0"/>
                    </a:p>
                  </a:txBody>
                  <a:tcPr/>
                </a:tc>
                <a:tc>
                  <a:txBody>
                    <a:bodyPr/>
                    <a:lstStyle/>
                    <a:p>
                      <a:r>
                        <a:rPr lang="en-US" dirty="0" smtClean="0"/>
                        <a:t>Peru, Guatemala</a:t>
                      </a:r>
                      <a:r>
                        <a:rPr lang="en-US" smtClean="0"/>
                        <a:t>, Nicaragua</a:t>
                      </a:r>
                      <a:endParaRPr lang="en-US" dirty="0"/>
                    </a:p>
                  </a:txBody>
                  <a:tcPr/>
                </a:tc>
              </a:tr>
              <a:tr h="727363">
                <a:tc>
                  <a:txBody>
                    <a:bodyPr/>
                    <a:lstStyle/>
                    <a:p>
                      <a:r>
                        <a:rPr lang="en-US" dirty="0" smtClean="0"/>
                        <a:t>ROSA</a:t>
                      </a:r>
                      <a:endParaRPr lang="en-US" dirty="0"/>
                    </a:p>
                  </a:txBody>
                  <a:tcPr/>
                </a:tc>
                <a:tc>
                  <a:txBody>
                    <a:bodyPr/>
                    <a:lstStyle/>
                    <a:p>
                      <a:r>
                        <a:rPr lang="en-US" dirty="0" smtClean="0"/>
                        <a:t>Nepal, Bangladesh, Bhutan, Pakistan</a:t>
                      </a:r>
                      <a:endParaRPr lang="en-US" dirty="0"/>
                    </a:p>
                  </a:txBody>
                  <a:tcPr/>
                </a:tc>
              </a:tr>
            </a:tbl>
          </a:graphicData>
        </a:graphic>
      </p:graphicFrame>
      <p:sp>
        <p:nvSpPr>
          <p:cNvPr id="5" name="Content Placeholder 2"/>
          <p:cNvSpPr txBox="1">
            <a:spLocks/>
          </p:cNvSpPr>
          <p:nvPr/>
        </p:nvSpPr>
        <p:spPr>
          <a:xfrm>
            <a:off x="4325257" y="1447800"/>
            <a:ext cx="4343400" cy="44958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800" b="1" dirty="0" smtClean="0"/>
              <a:t>Key Phases in Implementation</a:t>
            </a:r>
          </a:p>
          <a:p>
            <a:pPr marL="0" indent="0">
              <a:buFont typeface="Arial" pitchFamily="34" charset="0"/>
              <a:buNone/>
            </a:pPr>
            <a:r>
              <a:rPr lang="en-US" sz="2800" b="1" dirty="0" smtClean="0"/>
              <a:t>A. </a:t>
            </a:r>
            <a:r>
              <a:rPr lang="en-US" sz="2800" dirty="0" smtClean="0"/>
              <a:t>Clarification/Scoping;  </a:t>
            </a:r>
          </a:p>
          <a:p>
            <a:pPr marL="0" indent="0">
              <a:buFont typeface="Arial" pitchFamily="34" charset="0"/>
              <a:buNone/>
            </a:pPr>
            <a:r>
              <a:rPr lang="en-US" sz="2800" b="1" dirty="0" smtClean="0"/>
              <a:t>B. </a:t>
            </a:r>
            <a:r>
              <a:rPr lang="en-US" sz="2800" dirty="0" smtClean="0"/>
              <a:t>Planning;  </a:t>
            </a:r>
          </a:p>
          <a:p>
            <a:pPr marL="0" indent="0">
              <a:buFont typeface="Arial" pitchFamily="34" charset="0"/>
              <a:buNone/>
            </a:pPr>
            <a:r>
              <a:rPr lang="en-US" sz="2800" b="1" dirty="0" smtClean="0"/>
              <a:t>C. </a:t>
            </a:r>
            <a:r>
              <a:rPr lang="en-US" sz="2800" dirty="0" smtClean="0"/>
              <a:t>Capacity building; </a:t>
            </a:r>
          </a:p>
          <a:p>
            <a:pPr marL="0" indent="0">
              <a:buFont typeface="Arial" pitchFamily="34" charset="0"/>
              <a:buNone/>
            </a:pPr>
            <a:r>
              <a:rPr lang="en-US" sz="2800" b="1" dirty="0" smtClean="0"/>
              <a:t>D. </a:t>
            </a:r>
            <a:r>
              <a:rPr lang="en-US" sz="2800" dirty="0" smtClean="0"/>
              <a:t>Leveraging/Advocacy; </a:t>
            </a:r>
          </a:p>
          <a:p>
            <a:pPr marL="0" indent="0">
              <a:buFont typeface="Arial" pitchFamily="34" charset="0"/>
              <a:buNone/>
            </a:pPr>
            <a:r>
              <a:rPr lang="en-US" sz="2800" b="1" dirty="0" smtClean="0"/>
              <a:t>E. </a:t>
            </a:r>
            <a:r>
              <a:rPr lang="en-US" sz="2800" dirty="0" smtClean="0"/>
              <a:t>Technical Support (indicators, MOV and processes); </a:t>
            </a:r>
          </a:p>
          <a:p>
            <a:pPr marL="0" indent="0">
              <a:buFont typeface="Arial" pitchFamily="34" charset="0"/>
              <a:buNone/>
            </a:pPr>
            <a:r>
              <a:rPr lang="en-US" sz="2800" b="1" dirty="0" smtClean="0"/>
              <a:t>F. </a:t>
            </a:r>
            <a:r>
              <a:rPr lang="en-US" sz="2800" dirty="0" smtClean="0"/>
              <a:t>Field Test / initial implementation; </a:t>
            </a:r>
          </a:p>
          <a:p>
            <a:pPr marL="0" indent="0">
              <a:buFont typeface="Arial" pitchFamily="34" charset="0"/>
              <a:buNone/>
            </a:pPr>
            <a:r>
              <a:rPr lang="en-US" sz="2800" b="1" dirty="0" smtClean="0"/>
              <a:t>G. </a:t>
            </a:r>
            <a:r>
              <a:rPr lang="en-US" sz="2800" dirty="0" smtClean="0"/>
              <a:t>Monitoring of bottleneck reductions and Synthesis; </a:t>
            </a:r>
          </a:p>
          <a:p>
            <a:pPr marL="0" indent="0">
              <a:buFont typeface="Arial" pitchFamily="34" charset="0"/>
              <a:buNone/>
            </a:pPr>
            <a:r>
              <a:rPr lang="en-US" sz="2800" b="1" dirty="0" smtClean="0"/>
              <a:t>H. </a:t>
            </a:r>
            <a:r>
              <a:rPr lang="en-US" sz="2800" dirty="0" smtClean="0"/>
              <a:t>Documentation and Dissemination</a:t>
            </a:r>
            <a:endParaRPr lang="en-US" sz="2800" dirty="0"/>
          </a:p>
        </p:txBody>
      </p:sp>
    </p:spTree>
    <p:extLst>
      <p:ext uri="{BB962C8B-B14F-4D97-AF65-F5344CB8AC3E}">
        <p14:creationId xmlns:p14="http://schemas.microsoft.com/office/powerpoint/2010/main" val="647137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rmAutofit fontScale="90000"/>
          </a:bodyPr>
          <a:lstStyle/>
          <a:p>
            <a:r>
              <a:rPr lang="en-US" sz="4000" b="1" dirty="0">
                <a:solidFill>
                  <a:srgbClr val="00B0F0"/>
                </a:solidFill>
              </a:rPr>
              <a:t>Lessons </a:t>
            </a:r>
            <a:r>
              <a:rPr lang="en-US" sz="4000" b="1" dirty="0" smtClean="0">
                <a:solidFill>
                  <a:srgbClr val="00B0F0"/>
                </a:solidFill>
              </a:rPr>
              <a:t>Learned in first wave countries</a:t>
            </a:r>
            <a:endParaRPr lang="en-US" sz="4000" b="1" dirty="0">
              <a:solidFill>
                <a:srgbClr val="00B0F0"/>
              </a:solidFill>
            </a:endParaRPr>
          </a:p>
        </p:txBody>
      </p:sp>
      <p:sp>
        <p:nvSpPr>
          <p:cNvPr id="3" name="Content Placeholder 2"/>
          <p:cNvSpPr>
            <a:spLocks noGrp="1"/>
          </p:cNvSpPr>
          <p:nvPr>
            <p:ph idx="1"/>
          </p:nvPr>
        </p:nvSpPr>
        <p:spPr>
          <a:xfrm>
            <a:off x="228600" y="870857"/>
            <a:ext cx="8763000" cy="6019800"/>
          </a:xfrm>
        </p:spPr>
        <p:txBody>
          <a:bodyPr>
            <a:normAutofit fontScale="85000" lnSpcReduction="20000"/>
          </a:bodyPr>
          <a:lstStyle/>
          <a:p>
            <a:r>
              <a:rPr lang="en-US" dirty="0" smtClean="0"/>
              <a:t>The </a:t>
            </a:r>
            <a:r>
              <a:rPr lang="en-US" dirty="0"/>
              <a:t>bottleneck analysis </a:t>
            </a:r>
            <a:r>
              <a:rPr lang="en-US" dirty="0" smtClean="0"/>
              <a:t>is </a:t>
            </a:r>
            <a:r>
              <a:rPr lang="en-US" dirty="0"/>
              <a:t>a very useful tool for identifying </a:t>
            </a:r>
            <a:endParaRPr lang="en-US" dirty="0" smtClean="0"/>
          </a:p>
          <a:p>
            <a:pPr lvl="1"/>
            <a:r>
              <a:rPr lang="en-US" dirty="0" smtClean="0"/>
              <a:t>important </a:t>
            </a:r>
            <a:r>
              <a:rPr lang="en-US" dirty="0" err="1"/>
              <a:t>programme</a:t>
            </a:r>
            <a:r>
              <a:rPr lang="en-US" dirty="0"/>
              <a:t> and </a:t>
            </a:r>
            <a:r>
              <a:rPr lang="en-US" dirty="0" smtClean="0"/>
              <a:t>knowledge/data gaps</a:t>
            </a:r>
            <a:r>
              <a:rPr lang="en-US" dirty="0"/>
              <a:t>; </a:t>
            </a:r>
            <a:endParaRPr lang="en-US" dirty="0" smtClean="0"/>
          </a:p>
          <a:p>
            <a:pPr lvl="1"/>
            <a:r>
              <a:rPr lang="en-US" dirty="0" smtClean="0"/>
              <a:t>priority actions</a:t>
            </a:r>
            <a:endParaRPr lang="en-US" dirty="0"/>
          </a:p>
          <a:p>
            <a:pPr lvl="1"/>
            <a:r>
              <a:rPr lang="en-US" dirty="0" smtClean="0"/>
              <a:t>cross-</a:t>
            </a:r>
            <a:r>
              <a:rPr lang="en-US" dirty="0" err="1" smtClean="0"/>
              <a:t>sectoral</a:t>
            </a:r>
            <a:r>
              <a:rPr lang="en-US" dirty="0" smtClean="0"/>
              <a:t> issues/bottlenecks </a:t>
            </a:r>
          </a:p>
          <a:p>
            <a:r>
              <a:rPr lang="en-US" sz="3100" dirty="0"/>
              <a:t>Useful for assessing existing </a:t>
            </a:r>
            <a:r>
              <a:rPr lang="en-US" sz="3100" dirty="0"/>
              <a:t>M&amp;E systems and </a:t>
            </a:r>
            <a:r>
              <a:rPr lang="en-US" sz="3100" dirty="0"/>
              <a:t>considering adaptations to strengthen them</a:t>
            </a:r>
            <a:endParaRPr lang="en-US" sz="3100" dirty="0"/>
          </a:p>
          <a:p>
            <a:r>
              <a:rPr lang="en-US" dirty="0" smtClean="0"/>
              <a:t>Reinforces the link between Levels 1 and 3 and the importance of having an evidence based </a:t>
            </a:r>
            <a:r>
              <a:rPr lang="en-US" dirty="0" err="1" smtClean="0"/>
              <a:t>SitAn</a:t>
            </a:r>
            <a:r>
              <a:rPr lang="en-US" dirty="0" smtClean="0"/>
              <a:t> in place</a:t>
            </a:r>
            <a:r>
              <a:rPr lang="en-US" dirty="0" smtClean="0"/>
              <a:t>.</a:t>
            </a:r>
          </a:p>
          <a:p>
            <a:r>
              <a:rPr lang="en-US" dirty="0"/>
              <a:t>Various entry points depending on country context </a:t>
            </a:r>
          </a:p>
          <a:p>
            <a:r>
              <a:rPr lang="en-US" dirty="0"/>
              <a:t>Value added when partners included in bottleneck </a:t>
            </a:r>
            <a:r>
              <a:rPr lang="en-US" dirty="0" smtClean="0"/>
              <a:t>analysis but varied </a:t>
            </a:r>
            <a:r>
              <a:rPr lang="en-US" dirty="0"/>
              <a:t>approaches on when to engage partners </a:t>
            </a:r>
          </a:p>
          <a:p>
            <a:r>
              <a:rPr lang="en-US" dirty="0" smtClean="0"/>
              <a:t>Engagement </a:t>
            </a:r>
            <a:r>
              <a:rPr lang="en-US" dirty="0"/>
              <a:t>and discussion across sectors and participation of whole office extremely valuable </a:t>
            </a:r>
          </a:p>
          <a:p>
            <a:r>
              <a:rPr lang="en-US" dirty="0" smtClean="0"/>
              <a:t>Different </a:t>
            </a:r>
            <a:r>
              <a:rPr lang="en-US" dirty="0"/>
              <a:t>starting points for the analysis – by determinants as “neutral” conditions or by bottlenecks </a:t>
            </a:r>
          </a:p>
          <a:p>
            <a:endParaRPr lang="en-US" dirty="0" smtClean="0"/>
          </a:p>
          <a:p>
            <a:endParaRPr lang="en-US" dirty="0"/>
          </a:p>
          <a:p>
            <a:endParaRPr lang="en-US" dirty="0"/>
          </a:p>
        </p:txBody>
      </p:sp>
    </p:spTree>
    <p:extLst>
      <p:ext uri="{BB962C8B-B14F-4D97-AF65-F5344CB8AC3E}">
        <p14:creationId xmlns:p14="http://schemas.microsoft.com/office/powerpoint/2010/main" val="1849540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2800" b="1" dirty="0" smtClean="0">
                <a:solidFill>
                  <a:srgbClr val="00B0F0"/>
                </a:solidFill>
              </a:rPr>
              <a:t>MORES </a:t>
            </a:r>
            <a:r>
              <a:rPr lang="en-US" sz="2800" b="1" dirty="0">
                <a:solidFill>
                  <a:srgbClr val="00B0F0"/>
                </a:solidFill>
              </a:rPr>
              <a:t>IN HUMANITARIAN </a:t>
            </a:r>
            <a:r>
              <a:rPr lang="en-US" sz="2800" b="1" dirty="0" smtClean="0">
                <a:solidFill>
                  <a:srgbClr val="00B0F0"/>
                </a:solidFill>
              </a:rPr>
              <a:t>CONTEXTS</a:t>
            </a:r>
            <a:br>
              <a:rPr lang="en-US" sz="2800" b="1" dirty="0" smtClean="0">
                <a:solidFill>
                  <a:srgbClr val="00B0F0"/>
                </a:solidFill>
              </a:rPr>
            </a:br>
            <a:r>
              <a:rPr lang="en-US" sz="2800" b="1" dirty="0" smtClean="0">
                <a:solidFill>
                  <a:srgbClr val="00B0F0"/>
                </a:solidFill>
              </a:rPr>
              <a:t>Monitoring of Results for Equity System (</a:t>
            </a:r>
            <a:r>
              <a:rPr lang="en-US" sz="2800" b="1" dirty="0" err="1" smtClean="0">
                <a:solidFill>
                  <a:srgbClr val="00B0F0"/>
                </a:solidFill>
              </a:rPr>
              <a:t>MoRES</a:t>
            </a:r>
            <a:r>
              <a:rPr lang="en-US" sz="2800" b="1" dirty="0" smtClean="0">
                <a:solidFill>
                  <a:srgbClr val="00B0F0"/>
                </a:solidFill>
              </a:rPr>
              <a:t>) </a:t>
            </a:r>
            <a:br>
              <a:rPr lang="en-US" sz="2800" b="1" dirty="0" smtClean="0">
                <a:solidFill>
                  <a:srgbClr val="00B0F0"/>
                </a:solidFill>
              </a:rPr>
            </a:br>
            <a:r>
              <a:rPr lang="en-US" sz="2800" b="1" dirty="0" smtClean="0">
                <a:solidFill>
                  <a:srgbClr val="00B0F0"/>
                </a:solidFill>
              </a:rPr>
              <a:t>adapted in Emergencies ( = Humanitarian PM)</a:t>
            </a:r>
            <a:endParaRPr lang="en-GB" sz="2800" b="1" dirty="0">
              <a:solidFill>
                <a:srgbClr val="00B0F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092942887"/>
              </p:ext>
            </p:extLst>
          </p:nvPr>
        </p:nvGraphicFramePr>
        <p:xfrm>
          <a:off x="457200" y="1447800"/>
          <a:ext cx="8382000" cy="5273040"/>
        </p:xfrm>
        <a:graphic>
          <a:graphicData uri="http://schemas.openxmlformats.org/drawingml/2006/table">
            <a:tbl>
              <a:tblPr firstRow="1" bandRow="1">
                <a:tableStyleId>{5C22544A-7EE6-4342-B048-85BDC9FD1C3A}</a:tableStyleId>
              </a:tblPr>
              <a:tblGrid>
                <a:gridCol w="1461083"/>
                <a:gridCol w="6920917"/>
              </a:tblGrid>
              <a:tr h="1266708">
                <a:tc>
                  <a:txBody>
                    <a:bodyPr/>
                    <a:lstStyle/>
                    <a:p>
                      <a:pPr algn="ctr"/>
                      <a:r>
                        <a:rPr lang="en-US" sz="2800" b="1" baseline="0" dirty="0" smtClean="0">
                          <a:solidFill>
                            <a:schemeClr val="tx1"/>
                          </a:solidFill>
                        </a:rPr>
                        <a:t>Level 1</a:t>
                      </a:r>
                    </a:p>
                  </a:txBody>
                  <a:tcPr>
                    <a:solidFill>
                      <a:schemeClr val="accent1">
                        <a:lumMod val="20000"/>
                        <a:lumOff val="80000"/>
                      </a:schemeClr>
                    </a:solidFill>
                  </a:tcPr>
                </a:tc>
                <a:tc>
                  <a:txBody>
                    <a:bodyPr/>
                    <a:lstStyle/>
                    <a:p>
                      <a:pPr marL="0" indent="0">
                        <a:buFontTx/>
                        <a:buNone/>
                      </a:pPr>
                      <a:r>
                        <a:rPr lang="en-US" sz="1800" b="1" kern="1200" baseline="0" dirty="0" smtClean="0">
                          <a:solidFill>
                            <a:schemeClr val="dk1"/>
                          </a:solidFill>
                          <a:effectLst/>
                          <a:latin typeface="+mn-lt"/>
                          <a:ea typeface="+mn-ea"/>
                          <a:cs typeface="+mn-cs"/>
                        </a:rPr>
                        <a:t>Needs assessment </a:t>
                      </a:r>
                    </a:p>
                    <a:p>
                      <a:pPr marL="574675" lvl="1" indent="-285750">
                        <a:buFont typeface="Arial" pitchFamily="34" charset="0"/>
                        <a:buChar char="•"/>
                      </a:pPr>
                      <a:r>
                        <a:rPr lang="en-US" sz="1800" b="0" kern="1200" baseline="0" dirty="0" smtClean="0">
                          <a:solidFill>
                            <a:schemeClr val="dk1"/>
                          </a:solidFill>
                          <a:effectLst/>
                          <a:latin typeface="+mn-lt"/>
                          <a:ea typeface="+mn-ea"/>
                          <a:cs typeface="+mn-cs"/>
                        </a:rPr>
                        <a:t>Draws on prior Situation Analysis</a:t>
                      </a:r>
                    </a:p>
                    <a:p>
                      <a:pPr marL="574675" lvl="1" indent="-285750">
                        <a:buFont typeface="Arial" pitchFamily="34" charset="0"/>
                        <a:buChar char="•"/>
                      </a:pPr>
                      <a:r>
                        <a:rPr lang="en-US" sz="1800" b="0" kern="1200" baseline="0" dirty="0" smtClean="0">
                          <a:solidFill>
                            <a:schemeClr val="dk1"/>
                          </a:solidFill>
                          <a:effectLst/>
                          <a:latin typeface="+mn-lt"/>
                          <a:ea typeface="+mn-ea"/>
                          <a:cs typeface="+mn-cs"/>
                        </a:rPr>
                        <a:t>Re-assesses enabling environment, services and support, and access and use of services</a:t>
                      </a:r>
                    </a:p>
                  </a:txBody>
                  <a:tcPr>
                    <a:solidFill>
                      <a:schemeClr val="accent1">
                        <a:lumMod val="20000"/>
                        <a:lumOff val="80000"/>
                      </a:schemeClr>
                    </a:solidFill>
                  </a:tcPr>
                </a:tc>
              </a:tr>
              <a:tr h="972125">
                <a:tc>
                  <a:txBody>
                    <a:bodyPr/>
                    <a:lstStyle/>
                    <a:p>
                      <a:pPr algn="ctr"/>
                      <a:r>
                        <a:rPr lang="en-US" sz="2800" b="1" dirty="0" smtClean="0"/>
                        <a:t>Level</a:t>
                      </a:r>
                      <a:r>
                        <a:rPr lang="en-US" sz="2800" b="1" baseline="0" dirty="0" smtClean="0"/>
                        <a:t> 2</a:t>
                      </a:r>
                      <a:endParaRPr lang="en-GB" sz="2800" b="1" dirty="0"/>
                    </a:p>
                  </a:txBody>
                  <a:tcPr/>
                </a:tc>
                <a:tc>
                  <a:txBody>
                    <a:bodyPr/>
                    <a:lstStyle/>
                    <a:p>
                      <a:pPr marL="0" indent="0">
                        <a:buFontTx/>
                        <a:buNone/>
                      </a:pPr>
                      <a:r>
                        <a:rPr lang="en-US" sz="1800" b="1" dirty="0" err="1" smtClean="0"/>
                        <a:t>SitReps</a:t>
                      </a:r>
                      <a:r>
                        <a:rPr lang="en-US" sz="1800" b="1" dirty="0" smtClean="0"/>
                        <a:t> at agreed frequency </a:t>
                      </a:r>
                      <a:r>
                        <a:rPr lang="en-US" sz="1800" b="0" baseline="0" dirty="0" smtClean="0"/>
                        <a:t>(e.g. weekly, monthly, quarterly according to context) including: n</a:t>
                      </a:r>
                      <a:r>
                        <a:rPr lang="en-US" sz="1800" baseline="0" dirty="0" smtClean="0"/>
                        <a:t>arrative report and </a:t>
                      </a:r>
                      <a:r>
                        <a:rPr lang="en-US" sz="1800" dirty="0" smtClean="0"/>
                        <a:t>VISION management</a:t>
                      </a:r>
                      <a:r>
                        <a:rPr lang="en-US" sz="1800" baseline="0" dirty="0" smtClean="0"/>
                        <a:t> reports on resources for selected IRs </a:t>
                      </a:r>
                    </a:p>
                  </a:txBody>
                  <a:tcPr/>
                </a:tc>
              </a:tr>
              <a:tr h="3034207">
                <a:tc>
                  <a:txBody>
                    <a:bodyPr/>
                    <a:lstStyle/>
                    <a:p>
                      <a:pPr algn="ctr"/>
                      <a:r>
                        <a:rPr lang="en-US" sz="2800" b="1" dirty="0" smtClean="0"/>
                        <a:t>Level</a:t>
                      </a:r>
                      <a:r>
                        <a:rPr lang="en-US" sz="2800" b="1" baseline="0" dirty="0" smtClean="0"/>
                        <a:t> 3</a:t>
                      </a:r>
                      <a:endParaRPr lang="en-GB" sz="2800" b="1" dirty="0"/>
                    </a:p>
                  </a:txBody>
                  <a:tcPr>
                    <a:solidFill>
                      <a:schemeClr val="accent1">
                        <a:lumMod val="20000"/>
                        <a:lumOff val="80000"/>
                      </a:schemeClr>
                    </a:solidFill>
                  </a:tcPr>
                </a:tc>
                <a:tc>
                  <a:txBody>
                    <a:bodyPr/>
                    <a:lstStyle/>
                    <a:p>
                      <a:pPr marL="0" indent="0">
                        <a:buFontTx/>
                        <a:buNone/>
                      </a:pPr>
                      <a:r>
                        <a:rPr lang="en-US" sz="1800" b="1" kern="1200" dirty="0" smtClean="0">
                          <a:solidFill>
                            <a:schemeClr val="dk1"/>
                          </a:solidFill>
                          <a:effectLst/>
                          <a:latin typeface="+mn-lt"/>
                          <a:ea typeface="+mn-ea"/>
                          <a:cs typeface="+mn-cs"/>
                        </a:rPr>
                        <a:t>In major emergencies (e.g. Appeals &gt; $15 million ORE), CO to prioritize/redirect resources</a:t>
                      </a:r>
                      <a:r>
                        <a:rPr lang="en-US" sz="1800" b="1" kern="1200" baseline="0" dirty="0" smtClean="0">
                          <a:solidFill>
                            <a:schemeClr val="dk1"/>
                          </a:solidFill>
                          <a:effectLst/>
                          <a:latin typeface="+mn-lt"/>
                          <a:ea typeface="+mn-ea"/>
                          <a:cs typeface="+mn-cs"/>
                        </a:rPr>
                        <a:t> </a:t>
                      </a:r>
                      <a:r>
                        <a:rPr lang="en-US" sz="1800" b="1" kern="1200" dirty="0" smtClean="0">
                          <a:solidFill>
                            <a:schemeClr val="dk1"/>
                          </a:solidFill>
                          <a:effectLst/>
                          <a:latin typeface="+mn-lt"/>
                          <a:ea typeface="+mn-ea"/>
                          <a:cs typeface="+mn-cs"/>
                        </a:rPr>
                        <a:t>to scale up</a:t>
                      </a:r>
                      <a:r>
                        <a:rPr lang="en-US" sz="1800" b="1" i="0" kern="1200" dirty="0" smtClean="0">
                          <a:solidFill>
                            <a:schemeClr val="dk1"/>
                          </a:solidFill>
                          <a:effectLst/>
                          <a:latin typeface="+mn-lt"/>
                          <a:ea typeface="+mn-ea"/>
                          <a:cs typeface="+mn-cs"/>
                        </a:rPr>
                        <a:t> monitoring</a:t>
                      </a:r>
                      <a:r>
                        <a:rPr lang="en-US" sz="1800" b="1" i="0" kern="1200" baseline="0" dirty="0" smtClean="0">
                          <a:solidFill>
                            <a:schemeClr val="dk1"/>
                          </a:solidFill>
                          <a:effectLst/>
                          <a:latin typeface="+mn-lt"/>
                          <a:ea typeface="+mn-ea"/>
                          <a:cs typeface="+mn-cs"/>
                        </a:rPr>
                        <a:t> </a:t>
                      </a:r>
                    </a:p>
                    <a:p>
                      <a:pPr marL="285750" indent="-285750">
                        <a:buFont typeface="Arial" pitchFamily="34" charset="0"/>
                        <a:buChar char="•"/>
                      </a:pPr>
                      <a:r>
                        <a:rPr lang="en-US" sz="1800" kern="1200" dirty="0" smtClean="0">
                          <a:solidFill>
                            <a:schemeClr val="dk1"/>
                          </a:solidFill>
                          <a:effectLst/>
                          <a:latin typeface="+mn-lt"/>
                          <a:ea typeface="+mn-ea"/>
                          <a:cs typeface="+mn-cs"/>
                        </a:rPr>
                        <a:t>Monitoring aligns</a:t>
                      </a:r>
                      <a:r>
                        <a:rPr lang="en-US" sz="1800" kern="1200" baseline="0" dirty="0" smtClean="0">
                          <a:solidFill>
                            <a:schemeClr val="dk1"/>
                          </a:solidFill>
                          <a:effectLst/>
                          <a:latin typeface="+mn-lt"/>
                          <a:ea typeface="+mn-ea"/>
                          <a:cs typeface="+mn-cs"/>
                        </a:rPr>
                        <a:t> to new priority results in line with CCCs</a:t>
                      </a:r>
                      <a:endParaRPr lang="en-US" sz="1800" kern="1200" dirty="0" smtClean="0">
                        <a:solidFill>
                          <a:schemeClr val="dk1"/>
                        </a:solidFill>
                        <a:effectLst/>
                        <a:latin typeface="+mn-lt"/>
                        <a:ea typeface="+mn-ea"/>
                        <a:cs typeface="+mn-cs"/>
                      </a:endParaRPr>
                    </a:p>
                    <a:p>
                      <a:pPr marL="285750" indent="-285750">
                        <a:buFont typeface="Arial" pitchFamily="34" charset="0"/>
                        <a:buChar char="•"/>
                      </a:pPr>
                      <a:r>
                        <a:rPr lang="en-US" sz="1800" kern="1200" dirty="0" smtClean="0">
                          <a:solidFill>
                            <a:schemeClr val="dk1"/>
                          </a:solidFill>
                          <a:effectLst/>
                          <a:latin typeface="+mn-lt"/>
                          <a:ea typeface="+mn-ea"/>
                          <a:cs typeface="+mn-cs"/>
                        </a:rPr>
                        <a:t>Key steps of </a:t>
                      </a:r>
                      <a:r>
                        <a:rPr lang="en-US" sz="1800" kern="1200" dirty="0" err="1" smtClean="0">
                          <a:solidFill>
                            <a:schemeClr val="dk1"/>
                          </a:solidFill>
                          <a:effectLst/>
                          <a:latin typeface="+mn-lt"/>
                          <a:ea typeface="+mn-ea"/>
                          <a:cs typeface="+mn-cs"/>
                        </a:rPr>
                        <a:t>MoRES</a:t>
                      </a:r>
                      <a:r>
                        <a:rPr lang="en-US" sz="1800" kern="1200" dirty="0" smtClean="0">
                          <a:solidFill>
                            <a:schemeClr val="dk1"/>
                          </a:solidFill>
                          <a:effectLst/>
                          <a:latin typeface="+mn-lt"/>
                          <a:ea typeface="+mn-ea"/>
                          <a:cs typeface="+mn-cs"/>
                        </a:rPr>
                        <a:t> Level 3 monitoring compressed</a:t>
                      </a:r>
                    </a:p>
                    <a:p>
                      <a:pPr marL="285750" indent="-285750">
                        <a:buFont typeface="Arial" pitchFamily="34" charset="0"/>
                        <a:buChar char="•"/>
                      </a:pPr>
                      <a:r>
                        <a:rPr lang="en-US" sz="1800" kern="1200" dirty="0" smtClean="0">
                          <a:solidFill>
                            <a:schemeClr val="dk1"/>
                          </a:solidFill>
                          <a:effectLst/>
                          <a:latin typeface="+mn-lt"/>
                          <a:ea typeface="+mn-ea"/>
                          <a:cs typeface="+mn-cs"/>
                        </a:rPr>
                        <a:t>Defining</a:t>
                      </a:r>
                      <a:r>
                        <a:rPr lang="en-US" sz="1800" kern="1200" baseline="0" dirty="0" smtClean="0">
                          <a:solidFill>
                            <a:schemeClr val="dk1"/>
                          </a:solidFill>
                          <a:effectLst/>
                          <a:latin typeface="+mn-lt"/>
                          <a:ea typeface="+mn-ea"/>
                          <a:cs typeface="+mn-cs"/>
                        </a:rPr>
                        <a:t> indicators and data collection systematically include:</a:t>
                      </a:r>
                      <a:endParaRPr lang="en-US" sz="1800" kern="1200" dirty="0" smtClean="0">
                        <a:solidFill>
                          <a:schemeClr val="dk1"/>
                        </a:solidFill>
                        <a:effectLst/>
                        <a:latin typeface="+mn-lt"/>
                        <a:ea typeface="+mn-ea"/>
                        <a:cs typeface="+mn-cs"/>
                      </a:endParaRPr>
                    </a:p>
                    <a:p>
                      <a:pPr marL="573088" lvl="1" indent="-285750">
                        <a:buFont typeface="Arial" pitchFamily="34" charset="0"/>
                        <a:buChar char="•"/>
                      </a:pPr>
                      <a:r>
                        <a:rPr lang="en-US" sz="1800" kern="1200" dirty="0" smtClean="0">
                          <a:solidFill>
                            <a:schemeClr val="dk1"/>
                          </a:solidFill>
                          <a:effectLst/>
                          <a:latin typeface="+mn-lt"/>
                          <a:ea typeface="+mn-ea"/>
                          <a:cs typeface="+mn-cs"/>
                        </a:rPr>
                        <a:t>Key</a:t>
                      </a:r>
                      <a:r>
                        <a:rPr lang="en-US" sz="1800" kern="1200" baseline="0" dirty="0" smtClean="0">
                          <a:solidFill>
                            <a:schemeClr val="dk1"/>
                          </a:solidFill>
                          <a:effectLst/>
                          <a:latin typeface="+mn-lt"/>
                          <a:ea typeface="+mn-ea"/>
                          <a:cs typeface="+mn-cs"/>
                        </a:rPr>
                        <a:t> o</a:t>
                      </a:r>
                      <a:r>
                        <a:rPr lang="en-US" sz="1800" kern="1200" dirty="0" smtClean="0">
                          <a:solidFill>
                            <a:schemeClr val="dk1"/>
                          </a:solidFill>
                          <a:effectLst/>
                          <a:latin typeface="+mn-lt"/>
                          <a:ea typeface="+mn-ea"/>
                          <a:cs typeface="+mn-cs"/>
                        </a:rPr>
                        <a:t>utput</a:t>
                      </a:r>
                      <a:r>
                        <a:rPr lang="en-US" sz="1800" kern="1200" baseline="0" dirty="0" smtClean="0">
                          <a:solidFill>
                            <a:schemeClr val="dk1"/>
                          </a:solidFill>
                          <a:effectLst/>
                          <a:latin typeface="+mn-lt"/>
                          <a:ea typeface="+mn-ea"/>
                          <a:cs typeface="+mn-cs"/>
                        </a:rPr>
                        <a:t> indicators for coverage estimates (supply) thru partners</a:t>
                      </a:r>
                    </a:p>
                    <a:p>
                      <a:pPr marL="573088" lvl="1" indent="-285750">
                        <a:buFont typeface="Arial" pitchFamily="34" charset="0"/>
                        <a:buChar char="•"/>
                      </a:pPr>
                      <a:r>
                        <a:rPr lang="en-US" sz="1800" kern="1200" dirty="0" smtClean="0">
                          <a:solidFill>
                            <a:schemeClr val="dk1"/>
                          </a:solidFill>
                          <a:effectLst/>
                          <a:latin typeface="+mn-lt"/>
                          <a:ea typeface="+mn-ea"/>
                          <a:cs typeface="+mn-cs"/>
                        </a:rPr>
                        <a:t>Quality issues (access, use) thru field monitoring</a:t>
                      </a:r>
                    </a:p>
                    <a:p>
                      <a:pPr marL="573088" lvl="1" indent="-285750">
                        <a:buFont typeface="Arial" pitchFamily="34" charset="0"/>
                        <a:buChar char="•"/>
                      </a:pPr>
                      <a:r>
                        <a:rPr lang="en-US" sz="1800" kern="1200" dirty="0" smtClean="0">
                          <a:solidFill>
                            <a:schemeClr val="dk1"/>
                          </a:solidFill>
                          <a:effectLst/>
                          <a:latin typeface="+mn-lt"/>
                          <a:ea typeface="+mn-ea"/>
                          <a:cs typeface="+mn-cs"/>
                        </a:rPr>
                        <a:t>Cluster</a:t>
                      </a:r>
                      <a:r>
                        <a:rPr lang="en-US" sz="1800" kern="1200" baseline="0" dirty="0" smtClean="0">
                          <a:solidFill>
                            <a:schemeClr val="dk1"/>
                          </a:solidFill>
                          <a:effectLst/>
                          <a:latin typeface="+mn-lt"/>
                          <a:ea typeface="+mn-ea"/>
                          <a:cs typeface="+mn-cs"/>
                        </a:rPr>
                        <a:t> milestones thru self-reporting</a:t>
                      </a:r>
                    </a:p>
                    <a:p>
                      <a:pPr marL="115888" lvl="0" indent="-285750">
                        <a:buFont typeface="Arial" pitchFamily="34" charset="0"/>
                        <a:buChar char="•"/>
                      </a:pPr>
                      <a:r>
                        <a:rPr lang="en-US" sz="1800" kern="1200" baseline="0" dirty="0" smtClean="0">
                          <a:solidFill>
                            <a:schemeClr val="dk1"/>
                          </a:solidFill>
                          <a:effectLst/>
                          <a:latin typeface="+mn-lt"/>
                          <a:ea typeface="+mn-ea"/>
                          <a:cs typeface="+mn-cs"/>
                        </a:rPr>
                        <a:t>Higher frequency management review</a:t>
                      </a:r>
                      <a:endParaRPr lang="en-US" sz="1800" kern="1200" dirty="0" smtClean="0">
                        <a:solidFill>
                          <a:schemeClr val="dk1"/>
                        </a:solidFill>
                        <a:effectLst/>
                        <a:latin typeface="+mn-lt"/>
                        <a:ea typeface="+mn-ea"/>
                        <a:cs typeface="+mn-cs"/>
                      </a:endParaRP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val="2076433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
          <p:cNvSpPr txBox="1">
            <a:spLocks noChangeArrowheads="1"/>
          </p:cNvSpPr>
          <p:nvPr/>
        </p:nvSpPr>
        <p:spPr bwMode="auto">
          <a:xfrm>
            <a:off x="-107584" y="0"/>
            <a:ext cx="9220160" cy="18382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ts val="500"/>
              </a:spcBef>
              <a:spcAft>
                <a:spcPts val="500"/>
              </a:spcAft>
            </a:pPr>
            <a:r>
              <a:rPr lang="en-US" sz="3200" b="1" dirty="0">
                <a:latin typeface="Calibri" pitchFamily="34" charset="0"/>
              </a:rPr>
              <a:t>    </a:t>
            </a:r>
            <a:r>
              <a:rPr lang="en-US" sz="3200" b="1" dirty="0">
                <a:solidFill>
                  <a:schemeClr val="tx2"/>
                </a:solidFill>
              </a:rPr>
              <a:t>Monitoring Framework for Management for </a:t>
            </a:r>
            <a:r>
              <a:rPr lang="en-US" sz="3200" b="1" dirty="0" smtClean="0">
                <a:solidFill>
                  <a:schemeClr val="tx2"/>
                </a:solidFill>
              </a:rPr>
              <a:t>Results for Deprived Children </a:t>
            </a:r>
            <a:endParaRPr lang="en-US" sz="3200" b="1" dirty="0" smtClean="0">
              <a:solidFill>
                <a:srgbClr val="FF0000"/>
              </a:solidFill>
            </a:endParaRPr>
          </a:p>
        </p:txBody>
      </p:sp>
      <p:grpSp>
        <p:nvGrpSpPr>
          <p:cNvPr id="6" name="Group 292"/>
          <p:cNvGrpSpPr>
            <a:grpSpLocks/>
          </p:cNvGrpSpPr>
          <p:nvPr/>
        </p:nvGrpSpPr>
        <p:grpSpPr bwMode="auto">
          <a:xfrm>
            <a:off x="1143864" y="1361907"/>
            <a:ext cx="7892144" cy="961820"/>
            <a:chOff x="-2741" y="5712"/>
            <a:chExt cx="114800" cy="14426"/>
          </a:xfrm>
        </p:grpSpPr>
        <p:sp>
          <p:nvSpPr>
            <p:cNvPr id="293" name="Trapezoid 293"/>
            <p:cNvSpPr>
              <a:spLocks/>
            </p:cNvSpPr>
            <p:nvPr/>
          </p:nvSpPr>
          <p:spPr bwMode="auto">
            <a:xfrm rot="10800000">
              <a:off x="-2741" y="5712"/>
              <a:ext cx="114800" cy="14426"/>
            </a:xfrm>
            <a:custGeom>
              <a:avLst/>
              <a:gdLst>
                <a:gd name="T0" fmla="*/ 0 w 8229574"/>
                <a:gd name="T1" fmla="*/ 1090739 h 1090739"/>
                <a:gd name="T2" fmla="*/ 738245 w 8229574"/>
                <a:gd name="T3" fmla="*/ 0 h 1090739"/>
                <a:gd name="T4" fmla="*/ 7491329 w 8229574"/>
                <a:gd name="T5" fmla="*/ 0 h 1090739"/>
                <a:gd name="T6" fmla="*/ 8229574 w 8229574"/>
                <a:gd name="T7" fmla="*/ 1090739 h 1090739"/>
                <a:gd name="T8" fmla="*/ 0 w 8229574"/>
                <a:gd name="T9" fmla="*/ 1090739 h 1090739"/>
                <a:gd name="T10" fmla="*/ 0 60000 65536"/>
                <a:gd name="T11" fmla="*/ 0 60000 65536"/>
                <a:gd name="T12" fmla="*/ 0 60000 65536"/>
                <a:gd name="T13" fmla="*/ 0 60000 65536"/>
                <a:gd name="T14" fmla="*/ 0 60000 65536"/>
                <a:gd name="T15" fmla="*/ 0 w 8229574"/>
                <a:gd name="T16" fmla="*/ 0 h 1090739"/>
                <a:gd name="T17" fmla="*/ 8229574 w 8229574"/>
                <a:gd name="T18" fmla="*/ 1090739 h 1090739"/>
              </a:gdLst>
              <a:ahLst/>
              <a:cxnLst>
                <a:cxn ang="T10">
                  <a:pos x="T0" y="T1"/>
                </a:cxn>
                <a:cxn ang="T11">
                  <a:pos x="T2" y="T3"/>
                </a:cxn>
                <a:cxn ang="T12">
                  <a:pos x="T4" y="T5"/>
                </a:cxn>
                <a:cxn ang="T13">
                  <a:pos x="T6" y="T7"/>
                </a:cxn>
                <a:cxn ang="T14">
                  <a:pos x="T8" y="T9"/>
                </a:cxn>
              </a:cxnLst>
              <a:rect l="T15" t="T16" r="T17" b="T18"/>
              <a:pathLst>
                <a:path w="8229574" h="1090739">
                  <a:moveTo>
                    <a:pt x="0" y="1090739"/>
                  </a:moveTo>
                  <a:lnTo>
                    <a:pt x="738245" y="0"/>
                  </a:lnTo>
                  <a:lnTo>
                    <a:pt x="7491329" y="0"/>
                  </a:lnTo>
                  <a:lnTo>
                    <a:pt x="8229574" y="1090739"/>
                  </a:lnTo>
                  <a:lnTo>
                    <a:pt x="0" y="1090739"/>
                  </a:lnTo>
                  <a:close/>
                </a:path>
              </a:pathLst>
            </a:custGeom>
            <a:solidFill>
              <a:srgbClr val="4F81BD"/>
            </a:solidFill>
            <a:ln w="25400">
              <a:solidFill>
                <a:srgbClr val="FFFFFF"/>
              </a:solidFill>
              <a:miter lim="800000"/>
              <a:headEnd/>
              <a:tailEnd/>
            </a:ln>
          </p:spPr>
          <p:txBody>
            <a:bodyPr rot="10800000"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294" name="Trapezoid 4"/>
            <p:cNvSpPr>
              <a:spLocks noChangeArrowheads="1"/>
            </p:cNvSpPr>
            <p:nvPr/>
          </p:nvSpPr>
          <p:spPr bwMode="auto">
            <a:xfrm>
              <a:off x="15926" y="7203"/>
              <a:ext cx="77199" cy="10907"/>
            </a:xfrm>
            <a:prstGeom prst="rect">
              <a:avLst/>
            </a:prstGeom>
            <a:noFill/>
            <a:ln w="9525">
              <a:noFill/>
              <a:miter lim="800000"/>
              <a:headEnd/>
              <a:tailEnd/>
            </a:ln>
          </p:spPr>
          <p:txBody>
            <a:bodyPr vert="horz" wrap="square" lIns="20320" tIns="20320" rIns="20320" bIns="203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663"/>
                </a:spcAft>
                <a:buClrTx/>
                <a:buSzTx/>
                <a:buFontTx/>
                <a:buNone/>
                <a:tabLst/>
              </a:pPr>
              <a:r>
                <a:rPr kumimoji="0" lang="en-US" sz="1400" b="1" i="1" u="none" strike="noStrike" cap="none" normalizeH="0" baseline="0" dirty="0" smtClean="0">
                  <a:ln>
                    <a:noFill/>
                  </a:ln>
                  <a:solidFill>
                    <a:srgbClr val="FFFFFF"/>
                  </a:solidFill>
                  <a:effectLst/>
                  <a:latin typeface="Calibri" pitchFamily="34" charset="0"/>
                </a:rPr>
                <a:t>Level 1:</a:t>
              </a:r>
              <a:r>
                <a:rPr lang="en-US" sz="1400" b="1" i="1" dirty="0">
                  <a:solidFill>
                    <a:srgbClr val="FFFFFF"/>
                  </a:solidFill>
                  <a:latin typeface="Calibri" pitchFamily="34" charset="0"/>
                </a:rPr>
                <a:t> </a:t>
              </a:r>
              <a:r>
                <a:rPr kumimoji="0" lang="en-US" sz="1400" b="1" i="1" u="none" strike="noStrike" cap="none" normalizeH="0" dirty="0" smtClean="0">
                  <a:ln>
                    <a:noFill/>
                  </a:ln>
                  <a:solidFill>
                    <a:srgbClr val="FFFFFF"/>
                  </a:solidFill>
                  <a:effectLst/>
                  <a:latin typeface="Calibri" pitchFamily="34" charset="0"/>
                </a:rPr>
                <a:t>All Country Offices review the equity-focus of their situation analysis, the quality of causal and bottleneck analysis of child deprivations and the alignment of policies, strategies and plans</a:t>
              </a:r>
              <a:r>
                <a:rPr kumimoji="0" lang="en-US" sz="1600" b="1" i="1" u="none" strike="noStrike" cap="none" normalizeH="0" dirty="0" smtClean="0">
                  <a:ln>
                    <a:noFill/>
                  </a:ln>
                  <a:solidFill>
                    <a:srgbClr val="FFFFFF"/>
                  </a:solidFill>
                  <a:effectLst/>
                  <a:latin typeface="Calibri" pitchFamily="34" charset="0"/>
                </a:rPr>
                <a:t>.</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12" name="Group 11"/>
          <p:cNvGrpSpPr/>
          <p:nvPr/>
        </p:nvGrpSpPr>
        <p:grpSpPr>
          <a:xfrm>
            <a:off x="1826372" y="2096505"/>
            <a:ext cx="6508695" cy="1285589"/>
            <a:chOff x="1826372" y="2096505"/>
            <a:chExt cx="6508695" cy="1285589"/>
          </a:xfrm>
        </p:grpSpPr>
        <p:grpSp>
          <p:nvGrpSpPr>
            <p:cNvPr id="7" name="Group 295"/>
            <p:cNvGrpSpPr>
              <a:grpSpLocks/>
            </p:cNvGrpSpPr>
            <p:nvPr/>
          </p:nvGrpSpPr>
          <p:grpSpPr bwMode="auto">
            <a:xfrm>
              <a:off x="1826372" y="2096505"/>
              <a:ext cx="6508695" cy="1285589"/>
              <a:chOff x="6721" y="14677"/>
              <a:chExt cx="95104" cy="18420"/>
            </a:xfrm>
          </p:grpSpPr>
          <p:sp>
            <p:nvSpPr>
              <p:cNvPr id="296" name="Trapezoid 296"/>
              <p:cNvSpPr>
                <a:spLocks/>
              </p:cNvSpPr>
              <p:nvPr/>
            </p:nvSpPr>
            <p:spPr bwMode="auto">
              <a:xfrm rot="10800000">
                <a:off x="6721" y="17308"/>
                <a:ext cx="95104" cy="15789"/>
              </a:xfrm>
              <a:custGeom>
                <a:avLst/>
                <a:gdLst>
                  <a:gd name="T0" fmla="*/ 0 w 8229574"/>
                  <a:gd name="T1" fmla="*/ 1090739 h 1090739"/>
                  <a:gd name="T2" fmla="*/ 738245 w 8229574"/>
                  <a:gd name="T3" fmla="*/ 0 h 1090739"/>
                  <a:gd name="T4" fmla="*/ 7491329 w 8229574"/>
                  <a:gd name="T5" fmla="*/ 0 h 1090739"/>
                  <a:gd name="T6" fmla="*/ 8229574 w 8229574"/>
                  <a:gd name="T7" fmla="*/ 1090739 h 1090739"/>
                  <a:gd name="T8" fmla="*/ 0 w 8229574"/>
                  <a:gd name="T9" fmla="*/ 1090739 h 1090739"/>
                  <a:gd name="T10" fmla="*/ 0 60000 65536"/>
                  <a:gd name="T11" fmla="*/ 0 60000 65536"/>
                  <a:gd name="T12" fmla="*/ 0 60000 65536"/>
                  <a:gd name="T13" fmla="*/ 0 60000 65536"/>
                  <a:gd name="T14" fmla="*/ 0 60000 65536"/>
                  <a:gd name="T15" fmla="*/ 0 w 8229574"/>
                  <a:gd name="T16" fmla="*/ 0 h 1090739"/>
                  <a:gd name="T17" fmla="*/ 8229574 w 8229574"/>
                  <a:gd name="T18" fmla="*/ 1090739 h 1090739"/>
                </a:gdLst>
                <a:ahLst/>
                <a:cxnLst>
                  <a:cxn ang="T10">
                    <a:pos x="T0" y="T1"/>
                  </a:cxn>
                  <a:cxn ang="T11">
                    <a:pos x="T2" y="T3"/>
                  </a:cxn>
                  <a:cxn ang="T12">
                    <a:pos x="T4" y="T5"/>
                  </a:cxn>
                  <a:cxn ang="T13">
                    <a:pos x="T6" y="T7"/>
                  </a:cxn>
                  <a:cxn ang="T14">
                    <a:pos x="T8" y="T9"/>
                  </a:cxn>
                </a:cxnLst>
                <a:rect l="T15" t="T16" r="T17" b="T18"/>
                <a:pathLst>
                  <a:path w="8229574" h="1090739">
                    <a:moveTo>
                      <a:pt x="0" y="1090739"/>
                    </a:moveTo>
                    <a:lnTo>
                      <a:pt x="738245" y="0"/>
                    </a:lnTo>
                    <a:lnTo>
                      <a:pt x="7491329" y="0"/>
                    </a:lnTo>
                    <a:lnTo>
                      <a:pt x="8229574" y="1090739"/>
                    </a:lnTo>
                    <a:lnTo>
                      <a:pt x="0" y="1090739"/>
                    </a:lnTo>
                    <a:close/>
                  </a:path>
                </a:pathLst>
              </a:custGeom>
              <a:solidFill>
                <a:srgbClr val="4F81BD"/>
              </a:solidFill>
              <a:ln w="25400">
                <a:solidFill>
                  <a:srgbClr val="FFFFFF"/>
                </a:solidFill>
                <a:miter lim="800000"/>
                <a:headEnd/>
                <a:tailEnd/>
              </a:ln>
            </p:spPr>
            <p:txBody>
              <a:bodyPr rot="10800000"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297" name="Trapezoid 4"/>
              <p:cNvSpPr>
                <a:spLocks noChangeArrowheads="1"/>
              </p:cNvSpPr>
              <p:nvPr/>
            </p:nvSpPr>
            <p:spPr bwMode="auto">
              <a:xfrm>
                <a:off x="37448" y="14677"/>
                <a:ext cx="53494" cy="10908"/>
              </a:xfrm>
              <a:prstGeom prst="rect">
                <a:avLst/>
              </a:prstGeom>
              <a:noFill/>
              <a:ln w="9525">
                <a:noFill/>
                <a:miter lim="800000"/>
                <a:headEnd/>
                <a:tailEnd/>
              </a:ln>
            </p:spPr>
            <p:txBody>
              <a:bodyPr vert="horz" wrap="square" lIns="20320" tIns="20320" rIns="20320" bIns="203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grpSp>
        <p:sp>
          <p:nvSpPr>
            <p:cNvPr id="298" name="Rectangle 298"/>
            <p:cNvSpPr>
              <a:spLocks noChangeArrowheads="1"/>
            </p:cNvSpPr>
            <p:nvPr/>
          </p:nvSpPr>
          <p:spPr bwMode="auto">
            <a:xfrm>
              <a:off x="2173104" y="2350028"/>
              <a:ext cx="5861573" cy="8279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ts val="500"/>
                </a:spcBef>
                <a:spcAft>
                  <a:spcPts val="500"/>
                </a:spcAft>
              </a:pPr>
              <a:r>
                <a:rPr kumimoji="0" lang="en-US" sz="1400" b="1" i="1" u="none" strike="noStrike" cap="none" normalizeH="0" baseline="0" dirty="0" smtClean="0">
                  <a:ln>
                    <a:noFill/>
                  </a:ln>
                  <a:solidFill>
                    <a:srgbClr val="FFFFFF"/>
                  </a:solidFill>
                  <a:effectLst/>
                  <a:latin typeface="Calibri" pitchFamily="34" charset="0"/>
                </a:rPr>
                <a:t>Level 2: Where </a:t>
              </a:r>
              <a:r>
                <a:rPr lang="en-US" sz="1400" b="1" i="1" dirty="0" smtClean="0">
                  <a:solidFill>
                    <a:srgbClr val="FFFFFF"/>
                  </a:solidFill>
                  <a:latin typeface="Calibri" pitchFamily="34" charset="0"/>
                </a:rPr>
                <a:t>one or more s</a:t>
              </a:r>
              <a:r>
                <a:rPr kumimoji="0" lang="en-US" sz="1400" b="1" i="1" u="none" strike="noStrike" cap="none" normalizeH="0" baseline="0" dirty="0" smtClean="0">
                  <a:ln>
                    <a:noFill/>
                  </a:ln>
                  <a:solidFill>
                    <a:srgbClr val="FFFFFF"/>
                  </a:solidFill>
                  <a:effectLst/>
                  <a:latin typeface="Calibri" pitchFamily="34" charset="0"/>
                </a:rPr>
                <a:t>pecific child deprivation are prevalent</a:t>
              </a:r>
              <a:r>
                <a:rPr kumimoji="0" lang="en-US" sz="1400" b="1" i="1" u="none" strike="noStrike" cap="none" normalizeH="0" dirty="0" smtClean="0">
                  <a:ln>
                    <a:noFill/>
                  </a:ln>
                  <a:solidFill>
                    <a:srgbClr val="FFFFFF"/>
                  </a:solidFill>
                  <a:effectLst/>
                  <a:latin typeface="Calibri" pitchFamily="34" charset="0"/>
                </a:rPr>
                <a:t> </a:t>
              </a:r>
              <a:r>
                <a:rPr kumimoji="0" lang="en-US" sz="1400" b="1" i="1" u="none" strike="noStrike" cap="none" normalizeH="0" baseline="0" dirty="0" smtClean="0">
                  <a:ln>
                    <a:noFill/>
                  </a:ln>
                  <a:solidFill>
                    <a:srgbClr val="FFFFFF"/>
                  </a:solidFill>
                  <a:effectLst/>
                  <a:latin typeface="Calibri" pitchFamily="34" charset="0"/>
                </a:rPr>
                <a:t>and addressed by the country programme, the Country Office monitors UNICEF</a:t>
              </a:r>
              <a:r>
                <a:rPr kumimoji="0" lang="en-US" sz="1400" b="1" i="1" u="none" strike="noStrike" cap="none" normalizeH="0" dirty="0" smtClean="0">
                  <a:ln>
                    <a:noFill/>
                  </a:ln>
                  <a:solidFill>
                    <a:srgbClr val="FFFFFF"/>
                  </a:solidFill>
                  <a:effectLst/>
                  <a:latin typeface="Calibri" pitchFamily="34" charset="0"/>
                </a:rPr>
                <a:t> inputs and outputs</a:t>
              </a:r>
              <a:r>
                <a:rPr kumimoji="0" lang="en-US" sz="1600" b="1" i="1" u="none" strike="noStrike" cap="none" normalizeH="0" dirty="0" smtClean="0">
                  <a:ln>
                    <a:noFill/>
                  </a:ln>
                  <a:solidFill>
                    <a:srgbClr val="FFFFFF"/>
                  </a:solidFill>
                  <a:effectLst/>
                  <a:latin typeface="Calibri" pitchFamily="34" charset="0"/>
                </a:rPr>
                <a:t>. </a:t>
              </a:r>
              <a:endParaRPr kumimoji="0" lang="en-US" sz="1400" b="0" i="0" u="none" strike="noStrike" cap="none" normalizeH="0" baseline="0" dirty="0" smtClean="0">
                <a:ln>
                  <a:noFill/>
                </a:ln>
                <a:solidFill>
                  <a:schemeClr val="tx1"/>
                </a:solidFill>
                <a:effectLst/>
                <a:latin typeface="Arial" pitchFamily="34" charset="0"/>
              </a:endParaRPr>
            </a:p>
          </p:txBody>
        </p:sp>
      </p:grpSp>
      <p:grpSp>
        <p:nvGrpSpPr>
          <p:cNvPr id="3" name="Group 2"/>
          <p:cNvGrpSpPr/>
          <p:nvPr/>
        </p:nvGrpSpPr>
        <p:grpSpPr>
          <a:xfrm>
            <a:off x="2398531" y="3341296"/>
            <a:ext cx="5364375" cy="1853158"/>
            <a:chOff x="2398531" y="3341296"/>
            <a:chExt cx="5364375" cy="1853158"/>
          </a:xfrm>
        </p:grpSpPr>
        <p:grpSp>
          <p:nvGrpSpPr>
            <p:cNvPr id="10" name="Group 9"/>
            <p:cNvGrpSpPr/>
            <p:nvPr/>
          </p:nvGrpSpPr>
          <p:grpSpPr>
            <a:xfrm>
              <a:off x="2398531" y="3341296"/>
              <a:ext cx="5364375" cy="1799255"/>
              <a:chOff x="2398531" y="3341296"/>
              <a:chExt cx="5364375" cy="1799255"/>
            </a:xfrm>
          </p:grpSpPr>
          <p:sp>
            <p:nvSpPr>
              <p:cNvPr id="288" name="Trapezoid 288"/>
              <p:cNvSpPr>
                <a:spLocks/>
              </p:cNvSpPr>
              <p:nvPr/>
            </p:nvSpPr>
            <p:spPr bwMode="auto">
              <a:xfrm rot="10800000">
                <a:off x="2398531" y="3341296"/>
                <a:ext cx="5364375" cy="1785073"/>
              </a:xfrm>
              <a:custGeom>
                <a:avLst/>
                <a:gdLst>
                  <a:gd name="T0" fmla="*/ 0 w 8229574"/>
                  <a:gd name="T1" fmla="*/ 1090739 h 1090739"/>
                  <a:gd name="T2" fmla="*/ 738245 w 8229574"/>
                  <a:gd name="T3" fmla="*/ 0 h 1090739"/>
                  <a:gd name="T4" fmla="*/ 7491329 w 8229574"/>
                  <a:gd name="T5" fmla="*/ 0 h 1090739"/>
                  <a:gd name="T6" fmla="*/ 8229574 w 8229574"/>
                  <a:gd name="T7" fmla="*/ 1090739 h 1090739"/>
                  <a:gd name="T8" fmla="*/ 0 w 8229574"/>
                  <a:gd name="T9" fmla="*/ 1090739 h 1090739"/>
                  <a:gd name="T10" fmla="*/ 0 60000 65536"/>
                  <a:gd name="T11" fmla="*/ 0 60000 65536"/>
                  <a:gd name="T12" fmla="*/ 0 60000 65536"/>
                  <a:gd name="T13" fmla="*/ 0 60000 65536"/>
                  <a:gd name="T14" fmla="*/ 0 60000 65536"/>
                  <a:gd name="T15" fmla="*/ 0 w 8229574"/>
                  <a:gd name="T16" fmla="*/ 0 h 1090739"/>
                  <a:gd name="T17" fmla="*/ 8229574 w 8229574"/>
                  <a:gd name="T18" fmla="*/ 1090739 h 1090739"/>
                  <a:gd name="connsiteX0" fmla="*/ 0 w 8229574"/>
                  <a:gd name="connsiteY0" fmla="*/ 1090739 h 1090739"/>
                  <a:gd name="connsiteX1" fmla="*/ 1055688 w 8229574"/>
                  <a:gd name="connsiteY1" fmla="*/ 16769 h 1090739"/>
                  <a:gd name="connsiteX2" fmla="*/ 7491329 w 8229574"/>
                  <a:gd name="connsiteY2" fmla="*/ 0 h 1090739"/>
                  <a:gd name="connsiteX3" fmla="*/ 8229574 w 8229574"/>
                  <a:gd name="connsiteY3" fmla="*/ 1090739 h 1090739"/>
                  <a:gd name="connsiteX4" fmla="*/ 0 w 8229574"/>
                  <a:gd name="connsiteY4" fmla="*/ 1090739 h 1090739"/>
                  <a:gd name="connsiteX0" fmla="*/ 0 w 8229574"/>
                  <a:gd name="connsiteY0" fmla="*/ 1082355 h 1082355"/>
                  <a:gd name="connsiteX1" fmla="*/ 1055688 w 8229574"/>
                  <a:gd name="connsiteY1" fmla="*/ 8385 h 1082355"/>
                  <a:gd name="connsiteX2" fmla="*/ 7237375 w 8229574"/>
                  <a:gd name="connsiteY2" fmla="*/ 0 h 1082355"/>
                  <a:gd name="connsiteX3" fmla="*/ 8229574 w 8229574"/>
                  <a:gd name="connsiteY3" fmla="*/ 1082355 h 1082355"/>
                  <a:gd name="connsiteX4" fmla="*/ 0 w 8229574"/>
                  <a:gd name="connsiteY4" fmla="*/ 1082355 h 1082355"/>
                  <a:gd name="connsiteX0" fmla="*/ 0 w 8229574"/>
                  <a:gd name="connsiteY0" fmla="*/ 1082355 h 1082355"/>
                  <a:gd name="connsiteX1" fmla="*/ 1140339 w 8229574"/>
                  <a:gd name="connsiteY1" fmla="*/ 8385 h 1082355"/>
                  <a:gd name="connsiteX2" fmla="*/ 7237375 w 8229574"/>
                  <a:gd name="connsiteY2" fmla="*/ 0 h 1082355"/>
                  <a:gd name="connsiteX3" fmla="*/ 8229574 w 8229574"/>
                  <a:gd name="connsiteY3" fmla="*/ 1082355 h 1082355"/>
                  <a:gd name="connsiteX4" fmla="*/ 0 w 8229574"/>
                  <a:gd name="connsiteY4" fmla="*/ 1082355 h 1082355"/>
                  <a:gd name="connsiteX0" fmla="*/ 0 w 8229574"/>
                  <a:gd name="connsiteY0" fmla="*/ 1082355 h 1082355"/>
                  <a:gd name="connsiteX1" fmla="*/ 1140339 w 8229574"/>
                  <a:gd name="connsiteY1" fmla="*/ 8385 h 1082355"/>
                  <a:gd name="connsiteX2" fmla="*/ 7173888 w 8229574"/>
                  <a:gd name="connsiteY2" fmla="*/ 0 h 1082355"/>
                  <a:gd name="connsiteX3" fmla="*/ 8229574 w 8229574"/>
                  <a:gd name="connsiteY3" fmla="*/ 1082355 h 1082355"/>
                  <a:gd name="connsiteX4" fmla="*/ 0 w 8229574"/>
                  <a:gd name="connsiteY4" fmla="*/ 1082355 h 1082355"/>
                  <a:gd name="connsiteX0" fmla="*/ 0 w 8229574"/>
                  <a:gd name="connsiteY0" fmla="*/ 1090739 h 1090739"/>
                  <a:gd name="connsiteX1" fmla="*/ 1140339 w 8229574"/>
                  <a:gd name="connsiteY1" fmla="*/ 0 h 1090739"/>
                  <a:gd name="connsiteX2" fmla="*/ 7173888 w 8229574"/>
                  <a:gd name="connsiteY2" fmla="*/ 8384 h 1090739"/>
                  <a:gd name="connsiteX3" fmla="*/ 8229574 w 8229574"/>
                  <a:gd name="connsiteY3" fmla="*/ 1090739 h 1090739"/>
                  <a:gd name="connsiteX4" fmla="*/ 0 w 8229574"/>
                  <a:gd name="connsiteY4" fmla="*/ 1090739 h 1090739"/>
                  <a:gd name="connsiteX0" fmla="*/ 0 w 8288653"/>
                  <a:gd name="connsiteY0" fmla="*/ 1096591 h 1096591"/>
                  <a:gd name="connsiteX1" fmla="*/ 1199418 w 8288653"/>
                  <a:gd name="connsiteY1" fmla="*/ 0 h 1096591"/>
                  <a:gd name="connsiteX2" fmla="*/ 7232967 w 8288653"/>
                  <a:gd name="connsiteY2" fmla="*/ 8384 h 1096591"/>
                  <a:gd name="connsiteX3" fmla="*/ 8288653 w 8288653"/>
                  <a:gd name="connsiteY3" fmla="*/ 1090739 h 1096591"/>
                  <a:gd name="connsiteX4" fmla="*/ 0 w 8288653"/>
                  <a:gd name="connsiteY4" fmla="*/ 1096591 h 1096591"/>
                  <a:gd name="connsiteX0" fmla="*/ 0 w 8318192"/>
                  <a:gd name="connsiteY0" fmla="*/ 1096591 h 1096591"/>
                  <a:gd name="connsiteX1" fmla="*/ 1199418 w 8318192"/>
                  <a:gd name="connsiteY1" fmla="*/ 0 h 1096591"/>
                  <a:gd name="connsiteX2" fmla="*/ 7232967 w 8318192"/>
                  <a:gd name="connsiteY2" fmla="*/ 8384 h 1096591"/>
                  <a:gd name="connsiteX3" fmla="*/ 8318192 w 8318192"/>
                  <a:gd name="connsiteY3" fmla="*/ 1079036 h 1096591"/>
                  <a:gd name="connsiteX4" fmla="*/ 0 w 8318192"/>
                  <a:gd name="connsiteY4" fmla="*/ 1096591 h 1096591"/>
                  <a:gd name="connsiteX0" fmla="*/ 0 w 8318192"/>
                  <a:gd name="connsiteY0" fmla="*/ 1096591 h 1096591"/>
                  <a:gd name="connsiteX1" fmla="*/ 1199418 w 8318192"/>
                  <a:gd name="connsiteY1" fmla="*/ 0 h 1096591"/>
                  <a:gd name="connsiteX2" fmla="*/ 7188658 w 8318192"/>
                  <a:gd name="connsiteY2" fmla="*/ 14235 h 1096591"/>
                  <a:gd name="connsiteX3" fmla="*/ 8318192 w 8318192"/>
                  <a:gd name="connsiteY3" fmla="*/ 1079036 h 1096591"/>
                  <a:gd name="connsiteX4" fmla="*/ 0 w 8318192"/>
                  <a:gd name="connsiteY4" fmla="*/ 1096591 h 1096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192" h="1096591">
                    <a:moveTo>
                      <a:pt x="0" y="1096591"/>
                    </a:moveTo>
                    <a:lnTo>
                      <a:pt x="1199418" y="0"/>
                    </a:lnTo>
                    <a:lnTo>
                      <a:pt x="7188658" y="14235"/>
                    </a:lnTo>
                    <a:lnTo>
                      <a:pt x="8318192" y="1079036"/>
                    </a:lnTo>
                    <a:lnTo>
                      <a:pt x="0" y="1096591"/>
                    </a:lnTo>
                    <a:close/>
                  </a:path>
                </a:pathLst>
              </a:custGeom>
              <a:solidFill>
                <a:schemeClr val="accent1"/>
              </a:solidFill>
              <a:ln w="25400">
                <a:solidFill>
                  <a:srgbClr val="FFFFFF"/>
                </a:solidFill>
                <a:miter lim="800000"/>
                <a:headEnd/>
                <a:tailEnd/>
              </a:ln>
            </p:spPr>
            <p:txBody>
              <a:bodyPr rot="10800000"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289" name="Trapezoid 4"/>
              <p:cNvSpPr>
                <a:spLocks noChangeArrowheads="1"/>
              </p:cNvSpPr>
              <p:nvPr/>
            </p:nvSpPr>
            <p:spPr bwMode="auto">
              <a:xfrm>
                <a:off x="3144987" y="3395630"/>
                <a:ext cx="3945539" cy="1744921"/>
              </a:xfrm>
              <a:prstGeom prst="rect">
                <a:avLst/>
              </a:prstGeom>
              <a:noFill/>
              <a:ln w="9525">
                <a:noFill/>
                <a:miter lim="800000"/>
                <a:headEnd/>
                <a:tailEnd/>
              </a:ln>
            </p:spPr>
            <p:txBody>
              <a:bodyPr vert="horz" wrap="square" lIns="20320" tIns="20320" rIns="20320" bIns="203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grpSp>
        <p:sp>
          <p:nvSpPr>
            <p:cNvPr id="299" name="Rectangle 299"/>
            <p:cNvSpPr>
              <a:spLocks noChangeArrowheads="1"/>
            </p:cNvSpPr>
            <p:nvPr/>
          </p:nvSpPr>
          <p:spPr bwMode="auto">
            <a:xfrm>
              <a:off x="2586695" y="3416802"/>
              <a:ext cx="5008655" cy="13161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400" b="1" i="1" u="none" strike="noStrike" cap="none" normalizeH="0" baseline="0" dirty="0" smtClean="0">
                  <a:ln>
                    <a:noFill/>
                  </a:ln>
                  <a:solidFill>
                    <a:srgbClr val="FFFFFF"/>
                  </a:solidFill>
                  <a:effectLst/>
                  <a:latin typeface="Calibri" pitchFamily="34" charset="0"/>
                </a:rPr>
                <a:t>Level 3: As countries </a:t>
              </a:r>
              <a:r>
                <a:rPr kumimoji="0" lang="en-GB" sz="1400" b="1" i="1" u="none" strike="noStrike" cap="none" normalizeH="0" baseline="0" dirty="0" smtClean="0">
                  <a:ln>
                    <a:noFill/>
                  </a:ln>
                  <a:solidFill>
                    <a:srgbClr val="FFFFFF"/>
                  </a:solidFill>
                  <a:effectLst/>
                  <a:latin typeface="Calibri" pitchFamily="34" charset="0"/>
                </a:rPr>
                <a:t>show measurable</a:t>
              </a:r>
              <a:r>
                <a:rPr kumimoji="0" lang="en-GB" sz="1400" b="1" i="1" u="none" strike="noStrike" cap="none" normalizeH="0" dirty="0" smtClean="0">
                  <a:ln>
                    <a:noFill/>
                  </a:ln>
                  <a:solidFill>
                    <a:srgbClr val="FFFFFF"/>
                  </a:solidFill>
                  <a:effectLst/>
                  <a:latin typeface="Calibri" pitchFamily="34" charset="0"/>
                </a:rPr>
                <a:t> progress in  </a:t>
              </a:r>
              <a:r>
                <a:rPr lang="en-GB" sz="1400" b="1" i="1" dirty="0">
                  <a:solidFill>
                    <a:srgbClr val="FFFFFF"/>
                  </a:solidFill>
                  <a:latin typeface="Calibri" pitchFamily="34" charset="0"/>
                </a:rPr>
                <a:t/>
              </a:r>
              <a:br>
                <a:rPr lang="en-GB" sz="1400" b="1" i="1" dirty="0">
                  <a:solidFill>
                    <a:srgbClr val="FFFFFF"/>
                  </a:solidFill>
                  <a:latin typeface="Calibri" pitchFamily="34" charset="0"/>
                </a:rPr>
              </a:br>
              <a:r>
                <a:rPr lang="en-GB" sz="1400" b="1" i="1" dirty="0" smtClean="0">
                  <a:solidFill>
                    <a:srgbClr val="FFFFFF"/>
                  </a:solidFill>
                  <a:latin typeface="Calibri" pitchFamily="34" charset="0"/>
                </a:rPr>
                <a:t>programme implementation, the Country Office, jointly with partners, assesses, analyses and addresses bottlenecks and barriers to estimate progress towards outcomes in   representative areas or groups</a:t>
              </a:r>
            </a:p>
            <a:p>
              <a:pPr marL="0" marR="0" lvl="0" indent="0" algn="ctr" defTabSz="914400" rtl="0" eaLnBrk="1" fontAlgn="base" latinLnBrk="0" hangingPunct="1">
                <a:lnSpc>
                  <a:spcPct val="100000"/>
                </a:lnSpc>
                <a:spcBef>
                  <a:spcPts val="500"/>
                </a:spcBef>
                <a:spcAft>
                  <a:spcPts val="50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300" name="Rectangle 300"/>
            <p:cNvSpPr>
              <a:spLocks noChangeArrowheads="1"/>
            </p:cNvSpPr>
            <p:nvPr/>
          </p:nvSpPr>
          <p:spPr bwMode="auto">
            <a:xfrm>
              <a:off x="4267200" y="4271420"/>
              <a:ext cx="1869811" cy="923034"/>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dirty="0" smtClean="0">
                  <a:ln>
                    <a:noFill/>
                  </a:ln>
                  <a:solidFill>
                    <a:srgbClr val="F2F2F2"/>
                  </a:solidFill>
                  <a:effectLst/>
                  <a:latin typeface="Calibri" pitchFamily="34" charset="0"/>
                </a:rPr>
                <a:t>Supply and quality bottlenecks</a:t>
              </a:r>
              <a:endParaRPr kumimoji="0" lang="en-US" sz="1200" b="0" i="0" u="none" strike="noStrike" cap="none" normalizeH="0" baseline="0" dirty="0" smtClean="0">
                <a:ln>
                  <a:noFill/>
                </a:ln>
                <a:solidFill>
                  <a:schemeClr val="tx1"/>
                </a:solidFill>
                <a:effectLst/>
                <a:latin typeface="Arial" pitchFamily="34" charset="0"/>
              </a:endParaRPr>
            </a:p>
          </p:txBody>
        </p:sp>
        <p:sp>
          <p:nvSpPr>
            <p:cNvPr id="301" name="Rectangle 301"/>
            <p:cNvSpPr>
              <a:spLocks noChangeArrowheads="1"/>
            </p:cNvSpPr>
            <p:nvPr/>
          </p:nvSpPr>
          <p:spPr bwMode="auto">
            <a:xfrm>
              <a:off x="5759758" y="4426729"/>
              <a:ext cx="1798702" cy="612415"/>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200" b="1" i="0" u="none" strike="noStrike" cap="none" normalizeH="0" baseline="0" dirty="0" smtClean="0">
                  <a:ln>
                    <a:noFill/>
                  </a:ln>
                  <a:solidFill>
                    <a:srgbClr val="F2F2F2"/>
                  </a:solidFill>
                  <a:effectLst/>
                  <a:latin typeface="Calibri" pitchFamily="34" charset="0"/>
                </a:rPr>
                <a:t>Financial, social bottlenecks</a:t>
              </a:r>
              <a:endParaRPr kumimoji="0" lang="en-US" sz="1200" b="0" i="0" u="none" strike="noStrike" cap="none" normalizeH="0" baseline="0" dirty="0" smtClean="0">
                <a:ln>
                  <a:noFill/>
                </a:ln>
                <a:solidFill>
                  <a:schemeClr val="tx1"/>
                </a:solidFill>
                <a:effectLst/>
                <a:latin typeface="Arial" pitchFamily="34" charset="0"/>
              </a:endParaRPr>
            </a:p>
          </p:txBody>
        </p:sp>
      </p:grpSp>
      <p:grpSp>
        <p:nvGrpSpPr>
          <p:cNvPr id="9" name="Group 8"/>
          <p:cNvGrpSpPr/>
          <p:nvPr/>
        </p:nvGrpSpPr>
        <p:grpSpPr>
          <a:xfrm>
            <a:off x="3155880" y="5048560"/>
            <a:ext cx="3868371" cy="1775793"/>
            <a:chOff x="3155880" y="5048560"/>
            <a:chExt cx="3868371" cy="1775793"/>
          </a:xfrm>
        </p:grpSpPr>
        <p:sp>
          <p:nvSpPr>
            <p:cNvPr id="23" name="Trapezoid 288"/>
            <p:cNvSpPr>
              <a:spLocks/>
            </p:cNvSpPr>
            <p:nvPr/>
          </p:nvSpPr>
          <p:spPr bwMode="auto">
            <a:xfrm rot="10800000">
              <a:off x="3155880" y="5106783"/>
              <a:ext cx="3868371" cy="1717570"/>
            </a:xfrm>
            <a:custGeom>
              <a:avLst/>
              <a:gdLst>
                <a:gd name="T0" fmla="*/ 0 w 8229574"/>
                <a:gd name="T1" fmla="*/ 1090739 h 1090739"/>
                <a:gd name="T2" fmla="*/ 738245 w 8229574"/>
                <a:gd name="T3" fmla="*/ 0 h 1090739"/>
                <a:gd name="T4" fmla="*/ 7491329 w 8229574"/>
                <a:gd name="T5" fmla="*/ 0 h 1090739"/>
                <a:gd name="T6" fmla="*/ 8229574 w 8229574"/>
                <a:gd name="T7" fmla="*/ 1090739 h 1090739"/>
                <a:gd name="T8" fmla="*/ 0 w 8229574"/>
                <a:gd name="T9" fmla="*/ 1090739 h 1090739"/>
                <a:gd name="T10" fmla="*/ 0 60000 65536"/>
                <a:gd name="T11" fmla="*/ 0 60000 65536"/>
                <a:gd name="T12" fmla="*/ 0 60000 65536"/>
                <a:gd name="T13" fmla="*/ 0 60000 65536"/>
                <a:gd name="T14" fmla="*/ 0 60000 65536"/>
                <a:gd name="T15" fmla="*/ 0 w 8229574"/>
                <a:gd name="T16" fmla="*/ 0 h 1090739"/>
                <a:gd name="T17" fmla="*/ 8229574 w 8229574"/>
                <a:gd name="T18" fmla="*/ 1090739 h 1090739"/>
                <a:gd name="connsiteX0" fmla="*/ 0 w 8542706"/>
                <a:gd name="connsiteY0" fmla="*/ 1073675 h 1090739"/>
                <a:gd name="connsiteX1" fmla="*/ 1051377 w 8542706"/>
                <a:gd name="connsiteY1" fmla="*/ 0 h 1090739"/>
                <a:gd name="connsiteX2" fmla="*/ 7804461 w 8542706"/>
                <a:gd name="connsiteY2" fmla="*/ 0 h 1090739"/>
                <a:gd name="connsiteX3" fmla="*/ 8542706 w 8542706"/>
                <a:gd name="connsiteY3" fmla="*/ 1090739 h 1090739"/>
                <a:gd name="connsiteX4" fmla="*/ 0 w 8542706"/>
                <a:gd name="connsiteY4" fmla="*/ 1073675 h 1090739"/>
                <a:gd name="connsiteX0" fmla="*/ 0 w 8969706"/>
                <a:gd name="connsiteY0" fmla="*/ 1073675 h 1082208"/>
                <a:gd name="connsiteX1" fmla="*/ 1051377 w 8969706"/>
                <a:gd name="connsiteY1" fmla="*/ 0 h 1082208"/>
                <a:gd name="connsiteX2" fmla="*/ 7804461 w 8969706"/>
                <a:gd name="connsiteY2" fmla="*/ 0 h 1082208"/>
                <a:gd name="connsiteX3" fmla="*/ 8969706 w 8969706"/>
                <a:gd name="connsiteY3" fmla="*/ 1082208 h 1082208"/>
                <a:gd name="connsiteX4" fmla="*/ 0 w 8969706"/>
                <a:gd name="connsiteY4" fmla="*/ 1073675 h 1082208"/>
                <a:gd name="connsiteX0" fmla="*/ 0 w 8845789"/>
                <a:gd name="connsiteY0" fmla="*/ 1073675 h 1082208"/>
                <a:gd name="connsiteX1" fmla="*/ 927460 w 8845789"/>
                <a:gd name="connsiteY1" fmla="*/ 0 h 1082208"/>
                <a:gd name="connsiteX2" fmla="*/ 7680544 w 8845789"/>
                <a:gd name="connsiteY2" fmla="*/ 0 h 1082208"/>
                <a:gd name="connsiteX3" fmla="*/ 8845789 w 8845789"/>
                <a:gd name="connsiteY3" fmla="*/ 1082208 h 1082208"/>
                <a:gd name="connsiteX4" fmla="*/ 0 w 8845789"/>
                <a:gd name="connsiteY4" fmla="*/ 1073675 h 1082208"/>
                <a:gd name="connsiteX0" fmla="*/ 0 w 8845789"/>
                <a:gd name="connsiteY0" fmla="*/ 1073675 h 1082208"/>
                <a:gd name="connsiteX1" fmla="*/ 1206276 w 8845789"/>
                <a:gd name="connsiteY1" fmla="*/ 8531 h 1082208"/>
                <a:gd name="connsiteX2" fmla="*/ 7680544 w 8845789"/>
                <a:gd name="connsiteY2" fmla="*/ 0 h 1082208"/>
                <a:gd name="connsiteX3" fmla="*/ 8845789 w 8845789"/>
                <a:gd name="connsiteY3" fmla="*/ 1082208 h 1082208"/>
                <a:gd name="connsiteX4" fmla="*/ 0 w 8845789"/>
                <a:gd name="connsiteY4" fmla="*/ 1073675 h 1082208"/>
                <a:gd name="connsiteX0" fmla="*/ 0 w 8845789"/>
                <a:gd name="connsiteY0" fmla="*/ 1065144 h 1073677"/>
                <a:gd name="connsiteX1" fmla="*/ 1206276 w 8845789"/>
                <a:gd name="connsiteY1" fmla="*/ 0 h 1073677"/>
                <a:gd name="connsiteX2" fmla="*/ 7308791 w 8845789"/>
                <a:gd name="connsiteY2" fmla="*/ 8532 h 1073677"/>
                <a:gd name="connsiteX3" fmla="*/ 8845789 w 8845789"/>
                <a:gd name="connsiteY3" fmla="*/ 1073677 h 1073677"/>
                <a:gd name="connsiteX4" fmla="*/ 0 w 8845789"/>
                <a:gd name="connsiteY4" fmla="*/ 1065144 h 1073677"/>
                <a:gd name="connsiteX0" fmla="*/ 0 w 8716063"/>
                <a:gd name="connsiteY0" fmla="*/ 1065144 h 1079631"/>
                <a:gd name="connsiteX1" fmla="*/ 1206276 w 8716063"/>
                <a:gd name="connsiteY1" fmla="*/ 0 h 1079631"/>
                <a:gd name="connsiteX2" fmla="*/ 7308791 w 8716063"/>
                <a:gd name="connsiteY2" fmla="*/ 8532 h 1079631"/>
                <a:gd name="connsiteX3" fmla="*/ 8716063 w 8716063"/>
                <a:gd name="connsiteY3" fmla="*/ 1079631 h 1079631"/>
                <a:gd name="connsiteX4" fmla="*/ 0 w 8716063"/>
                <a:gd name="connsiteY4" fmla="*/ 1065144 h 1079631"/>
                <a:gd name="connsiteX0" fmla="*/ 0 w 8780926"/>
                <a:gd name="connsiteY0" fmla="*/ 1065144 h 1073677"/>
                <a:gd name="connsiteX1" fmla="*/ 1206276 w 8780926"/>
                <a:gd name="connsiteY1" fmla="*/ 0 h 1073677"/>
                <a:gd name="connsiteX2" fmla="*/ 7308791 w 8780926"/>
                <a:gd name="connsiteY2" fmla="*/ 8532 h 1073677"/>
                <a:gd name="connsiteX3" fmla="*/ 8780926 w 8780926"/>
                <a:gd name="connsiteY3" fmla="*/ 1073677 h 1073677"/>
                <a:gd name="connsiteX4" fmla="*/ 0 w 8780926"/>
                <a:gd name="connsiteY4" fmla="*/ 1065144 h 1073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0926" h="1073677">
                  <a:moveTo>
                    <a:pt x="0" y="1065144"/>
                  </a:moveTo>
                  <a:lnTo>
                    <a:pt x="1206276" y="0"/>
                  </a:lnTo>
                  <a:lnTo>
                    <a:pt x="7308791" y="8532"/>
                  </a:lnTo>
                  <a:lnTo>
                    <a:pt x="8780926" y="1073677"/>
                  </a:lnTo>
                  <a:lnTo>
                    <a:pt x="0" y="1065144"/>
                  </a:lnTo>
                  <a:close/>
                </a:path>
              </a:pathLst>
            </a:custGeom>
            <a:solidFill>
              <a:srgbClr val="4F81BD"/>
            </a:solidFill>
            <a:ln w="25400">
              <a:solidFill>
                <a:srgbClr val="FFFFFF"/>
              </a:solidFill>
              <a:miter lim="800000"/>
              <a:headEnd/>
              <a:tailEnd/>
            </a:ln>
          </p:spPr>
          <p:txBody>
            <a:bodyPr rot="10800000"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p:txBody>
        </p:sp>
        <p:sp>
          <p:nvSpPr>
            <p:cNvPr id="24" name="Trapezoid 4"/>
            <p:cNvSpPr>
              <a:spLocks noChangeArrowheads="1"/>
            </p:cNvSpPr>
            <p:nvPr/>
          </p:nvSpPr>
          <p:spPr bwMode="auto">
            <a:xfrm>
              <a:off x="3308795" y="5048560"/>
              <a:ext cx="3579741" cy="1744762"/>
            </a:xfrm>
            <a:prstGeom prst="rect">
              <a:avLst/>
            </a:prstGeom>
            <a:noFill/>
            <a:ln w="9525">
              <a:noFill/>
              <a:miter lim="800000"/>
              <a:headEnd/>
              <a:tailEnd/>
            </a:ln>
          </p:spPr>
          <p:txBody>
            <a:bodyPr vert="horz" wrap="square" lIns="20320" tIns="20320" rIns="20320" bIns="203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p:txBody>
        </p:sp>
        <p:sp>
          <p:nvSpPr>
            <p:cNvPr id="25" name="Rectangle 306"/>
            <p:cNvSpPr>
              <a:spLocks noChangeArrowheads="1"/>
            </p:cNvSpPr>
            <p:nvPr/>
          </p:nvSpPr>
          <p:spPr bwMode="auto">
            <a:xfrm>
              <a:off x="3214246" y="5335326"/>
              <a:ext cx="3781731" cy="1031940"/>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n-US" sz="1400" b="1" i="1" u="none" strike="noStrike" cap="none" normalizeH="0" baseline="0" dirty="0" smtClean="0">
                  <a:ln>
                    <a:noFill/>
                  </a:ln>
                  <a:solidFill>
                    <a:srgbClr val="F2F2F2"/>
                  </a:solidFill>
                  <a:effectLst/>
                  <a:latin typeface="Calibri" pitchFamily="34" charset="0"/>
                </a:rPr>
                <a:t>Level 4: As countries show good progress in reducing bottlenecks, the </a:t>
              </a:r>
              <a:r>
                <a:rPr lang="en-US" sz="1400" b="1" i="1" dirty="0" smtClean="0">
                  <a:solidFill>
                    <a:srgbClr val="F2F2F2"/>
                  </a:solidFill>
                  <a:latin typeface="Calibri" pitchFamily="34" charset="0"/>
                </a:rPr>
                <a:t>Country Office validates the achievement of outcomes and estimates progress towards reducing child deprivations</a:t>
              </a:r>
              <a:endParaRPr kumimoji="0" lang="en-US" sz="1400" b="1" i="1" u="none" strike="noStrike" cap="none" normalizeH="0" baseline="0" dirty="0" smtClean="0">
                <a:ln>
                  <a:noFill/>
                </a:ln>
                <a:solidFill>
                  <a:srgbClr val="F2F2F2"/>
                </a:solidFill>
                <a:effectLst/>
                <a:latin typeface="Calibri" pitchFamily="34" charset="0"/>
              </a:endParaRPr>
            </a:p>
          </p:txBody>
        </p:sp>
      </p:grpSp>
      <p:grpSp>
        <p:nvGrpSpPr>
          <p:cNvPr id="13" name="Group 12"/>
          <p:cNvGrpSpPr/>
          <p:nvPr/>
        </p:nvGrpSpPr>
        <p:grpSpPr>
          <a:xfrm>
            <a:off x="-76200" y="1599993"/>
            <a:ext cx="3787286" cy="3277361"/>
            <a:chOff x="-76200" y="1599993"/>
            <a:chExt cx="3787286" cy="3277361"/>
          </a:xfrm>
        </p:grpSpPr>
        <p:sp>
          <p:nvSpPr>
            <p:cNvPr id="27" name="Circular Arrow 26"/>
            <p:cNvSpPr/>
            <p:nvPr/>
          </p:nvSpPr>
          <p:spPr>
            <a:xfrm rot="15658018">
              <a:off x="512159" y="1678427"/>
              <a:ext cx="3277361" cy="3120493"/>
            </a:xfrm>
            <a:prstGeom prst="circularArrow">
              <a:avLst>
                <a:gd name="adj1" fmla="val 12740"/>
                <a:gd name="adj2" fmla="val 2204749"/>
                <a:gd name="adj3" fmla="val 18734251"/>
                <a:gd name="adj4" fmla="val 10027012"/>
                <a:gd name="adj5" fmla="val 21223"/>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28" name="TextBox 27"/>
            <p:cNvSpPr txBox="1"/>
            <p:nvPr/>
          </p:nvSpPr>
          <p:spPr>
            <a:xfrm>
              <a:off x="-76200" y="2285762"/>
              <a:ext cx="1524000" cy="1815882"/>
            </a:xfrm>
            <a:prstGeom prst="rect">
              <a:avLst/>
            </a:prstGeom>
            <a:noFill/>
          </p:spPr>
          <p:txBody>
            <a:bodyPr wrap="square" rtlCol="0">
              <a:spAutoFit/>
            </a:bodyPr>
            <a:lstStyle/>
            <a:p>
              <a:pPr algn="ctr"/>
              <a:r>
                <a:rPr lang="en-US" sz="1600" b="1" dirty="0" smtClean="0"/>
                <a:t>Guide programmatic adjustments </a:t>
              </a:r>
            </a:p>
            <a:p>
              <a:pPr algn="ctr"/>
              <a:r>
                <a:rPr lang="en-US" sz="1600" b="1" dirty="0" smtClean="0"/>
                <a:t>and management decisions</a:t>
              </a:r>
            </a:p>
            <a:p>
              <a:pPr algn="ctr"/>
              <a:endParaRPr lang="en-US" sz="1600" b="1" dirty="0"/>
            </a:p>
          </p:txBody>
        </p:sp>
      </p:grpSp>
      <p:sp>
        <p:nvSpPr>
          <p:cNvPr id="26" name="Rectangle 300"/>
          <p:cNvSpPr>
            <a:spLocks noChangeArrowheads="1"/>
          </p:cNvSpPr>
          <p:nvPr/>
        </p:nvSpPr>
        <p:spPr bwMode="auto">
          <a:xfrm>
            <a:off x="2819400" y="4271420"/>
            <a:ext cx="1938469" cy="923034"/>
          </a:xfrm>
          <a:prstGeom prst="rect">
            <a:avLst/>
          </a:prstGeom>
          <a:noFill/>
          <a:ln w="254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lang="en-US" sz="1200" b="1" dirty="0">
                <a:solidFill>
                  <a:srgbClr val="F2F2F2"/>
                </a:solidFill>
                <a:latin typeface="Calibri" pitchFamily="34" charset="0"/>
              </a:rPr>
              <a:t>E</a:t>
            </a:r>
            <a:r>
              <a:rPr kumimoji="0" lang="en-US" sz="1200" b="1" i="0" u="none" strike="noStrike" cap="none" normalizeH="0" baseline="0" dirty="0" smtClean="0">
                <a:ln>
                  <a:noFill/>
                </a:ln>
                <a:solidFill>
                  <a:srgbClr val="F2F2F2"/>
                </a:solidFill>
                <a:effectLst/>
                <a:latin typeface="Calibri" pitchFamily="34" charset="0"/>
              </a:rPr>
              <a:t>nabling environment barriers</a:t>
            </a:r>
            <a:endParaRPr kumimoji="0" lang="en-US" sz="1200" b="0" i="0" u="none" strike="noStrike" cap="none" normalizeH="0" baseline="0" dirty="0" smtClean="0">
              <a:ln>
                <a:noFill/>
              </a:ln>
              <a:solidFill>
                <a:schemeClr val="tx1"/>
              </a:solidFill>
              <a:effectLst/>
              <a:latin typeface="Arial" pitchFamily="34" charset="0"/>
            </a:endParaRPr>
          </a:p>
        </p:txBody>
      </p:sp>
      <p:sp>
        <p:nvSpPr>
          <p:cNvPr id="29" name="Line 6"/>
          <p:cNvSpPr>
            <a:spLocks noChangeShapeType="1"/>
          </p:cNvSpPr>
          <p:nvPr/>
        </p:nvSpPr>
        <p:spPr bwMode="auto">
          <a:xfrm>
            <a:off x="914400" y="1143000"/>
            <a:ext cx="7467600" cy="0"/>
          </a:xfrm>
          <a:prstGeom prst="line">
            <a:avLst/>
          </a:prstGeom>
          <a:noFill/>
          <a:ln w="38100">
            <a:solidFill>
              <a:schemeClr val="accent1"/>
            </a:solidFill>
            <a:round/>
            <a:headEnd/>
            <a:tailEnd/>
          </a:ln>
        </p:spPr>
        <p:txBody>
          <a:bodyPr/>
          <a:lstStyle/>
          <a:p>
            <a:endParaRPr lang="en-US"/>
          </a:p>
        </p:txBody>
      </p:sp>
      <p:graphicFrame>
        <p:nvGraphicFramePr>
          <p:cNvPr id="2" name="Diagram 1"/>
          <p:cNvGraphicFramePr/>
          <p:nvPr>
            <p:extLst>
              <p:ext uri="{D42A27DB-BD31-4B8C-83A1-F6EECF244321}">
                <p14:modId xmlns:p14="http://schemas.microsoft.com/office/powerpoint/2010/main" val="2188974451"/>
              </p:ext>
            </p:extLst>
          </p:nvPr>
        </p:nvGraphicFramePr>
        <p:xfrm>
          <a:off x="1524000" y="457200"/>
          <a:ext cx="7588576"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p Arrow 3"/>
          <p:cNvSpPr/>
          <p:nvPr/>
        </p:nvSpPr>
        <p:spPr>
          <a:xfrm>
            <a:off x="8685518" y="1461316"/>
            <a:ext cx="338269" cy="4690866"/>
          </a:xfrm>
          <a:prstGeom prs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08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t>STRENGTHENING SERVICES, SYSTEMS &amp; POLICIES FOR HEALTH RELATED MDG’S: STRATEGIC SHIFTS FOR UNICEF</a:t>
            </a:r>
          </a:p>
        </p:txBody>
      </p:sp>
      <p:grpSp>
        <p:nvGrpSpPr>
          <p:cNvPr id="7171" name="Group 4"/>
          <p:cNvGrpSpPr>
            <a:grpSpLocks noChangeAspect="1"/>
          </p:cNvGrpSpPr>
          <p:nvPr/>
        </p:nvGrpSpPr>
        <p:grpSpPr bwMode="auto">
          <a:xfrm>
            <a:off x="0" y="147848"/>
            <a:ext cx="9474341" cy="6964363"/>
            <a:chOff x="-174" y="-6"/>
            <a:chExt cx="6121" cy="4387"/>
          </a:xfrm>
        </p:grpSpPr>
        <p:sp>
          <p:nvSpPr>
            <p:cNvPr id="7179" name="AutoShape 3"/>
            <p:cNvSpPr>
              <a:spLocks noChangeAspect="1" noChangeArrowheads="1" noTextEdit="1"/>
            </p:cNvSpPr>
            <p:nvPr/>
          </p:nvSpPr>
          <p:spPr bwMode="auto">
            <a:xfrm>
              <a:off x="-140" y="-6"/>
              <a:ext cx="5930" cy="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7180" name="Group 205"/>
            <p:cNvGrpSpPr>
              <a:grpSpLocks/>
            </p:cNvGrpSpPr>
            <p:nvPr/>
          </p:nvGrpSpPr>
          <p:grpSpPr bwMode="auto">
            <a:xfrm>
              <a:off x="-174" y="-3"/>
              <a:ext cx="6121" cy="4384"/>
              <a:chOff x="-174" y="-3"/>
              <a:chExt cx="6121" cy="4384"/>
            </a:xfrm>
          </p:grpSpPr>
          <p:sp>
            <p:nvSpPr>
              <p:cNvPr id="7199" name="Rectangle 20"/>
              <p:cNvSpPr>
                <a:spLocks noChangeArrowheads="1"/>
              </p:cNvSpPr>
              <p:nvPr/>
            </p:nvSpPr>
            <p:spPr bwMode="auto">
              <a:xfrm>
                <a:off x="-145" y="-3"/>
                <a:ext cx="5914" cy="454"/>
              </a:xfrm>
              <a:prstGeom prst="rect">
                <a:avLst/>
              </a:prstGeom>
              <a:solidFill>
                <a:srgbClr val="F9F2C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185" name="Rectangle 5"/>
              <p:cNvSpPr>
                <a:spLocks noChangeArrowheads="1"/>
              </p:cNvSpPr>
              <p:nvPr/>
            </p:nvSpPr>
            <p:spPr bwMode="auto">
              <a:xfrm>
                <a:off x="4494" y="335"/>
                <a:ext cx="1268" cy="3979"/>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187" name="Rectangle 8"/>
              <p:cNvSpPr>
                <a:spLocks noChangeArrowheads="1"/>
              </p:cNvSpPr>
              <p:nvPr/>
            </p:nvSpPr>
            <p:spPr bwMode="auto">
              <a:xfrm>
                <a:off x="4580" y="335"/>
                <a:ext cx="1156"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200" b="1" dirty="0">
                    <a:solidFill>
                      <a:schemeClr val="tx2"/>
                    </a:solidFill>
                    <a:latin typeface="Calibri" pitchFamily="34" charset="0"/>
                  </a:rPr>
                  <a:t>Macro – Level:</a:t>
                </a:r>
              </a:p>
              <a:p>
                <a:pPr eaLnBrk="0" hangingPunct="0"/>
                <a:r>
                  <a:rPr lang="en-US" sz="2200" b="1" dirty="0">
                    <a:solidFill>
                      <a:schemeClr val="tx2"/>
                    </a:solidFill>
                    <a:latin typeface="Calibri" pitchFamily="34" charset="0"/>
                  </a:rPr>
                  <a:t> </a:t>
                </a:r>
                <a:r>
                  <a:rPr lang="en-US" sz="2200" b="1" dirty="0" smtClean="0">
                    <a:solidFill>
                      <a:schemeClr val="tx2"/>
                    </a:solidFill>
                    <a:latin typeface="Calibri" pitchFamily="34" charset="0"/>
                  </a:rPr>
                  <a:t>Equity focused enabling </a:t>
                </a:r>
              </a:p>
              <a:p>
                <a:pPr eaLnBrk="0" hangingPunct="0"/>
                <a:r>
                  <a:rPr lang="en-US" sz="2200" b="1" dirty="0" smtClean="0">
                    <a:solidFill>
                      <a:schemeClr val="tx2"/>
                    </a:solidFill>
                    <a:latin typeface="Calibri" pitchFamily="34" charset="0"/>
                  </a:rPr>
                  <a:t>environment</a:t>
                </a:r>
                <a:endParaRPr lang="en-US" sz="2200" b="1" dirty="0">
                  <a:solidFill>
                    <a:schemeClr val="tx2"/>
                  </a:solidFill>
                  <a:latin typeface="Calibri" pitchFamily="34" charset="0"/>
                </a:endParaRPr>
              </a:p>
            </p:txBody>
          </p:sp>
          <p:sp>
            <p:nvSpPr>
              <p:cNvPr id="7188" name="Rectangle 9"/>
              <p:cNvSpPr>
                <a:spLocks noChangeArrowheads="1"/>
              </p:cNvSpPr>
              <p:nvPr/>
            </p:nvSpPr>
            <p:spPr bwMode="auto">
              <a:xfrm>
                <a:off x="5116" y="59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a:p>
            </p:txBody>
          </p:sp>
          <p:sp>
            <p:nvSpPr>
              <p:cNvPr id="7192" name="Rectangle 13"/>
              <p:cNvSpPr>
                <a:spLocks noChangeArrowheads="1"/>
              </p:cNvSpPr>
              <p:nvPr/>
            </p:nvSpPr>
            <p:spPr bwMode="auto">
              <a:xfrm>
                <a:off x="2354" y="335"/>
                <a:ext cx="2201" cy="4046"/>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194" name="Rectangle 15"/>
              <p:cNvSpPr>
                <a:spLocks noChangeArrowheads="1"/>
              </p:cNvSpPr>
              <p:nvPr/>
            </p:nvSpPr>
            <p:spPr bwMode="auto">
              <a:xfrm>
                <a:off x="2379" y="335"/>
                <a:ext cx="2299"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eaLnBrk="0" hangingPunct="0"/>
                <a:r>
                  <a:rPr lang="en-US" sz="2200" b="1" dirty="0" err="1">
                    <a:solidFill>
                      <a:schemeClr val="tx2"/>
                    </a:solidFill>
                    <a:latin typeface="Calibri" pitchFamily="34" charset="0"/>
                  </a:rPr>
                  <a:t>Meso</a:t>
                </a:r>
                <a:r>
                  <a:rPr lang="en-US" sz="2200" b="1" dirty="0">
                    <a:solidFill>
                      <a:schemeClr val="tx2"/>
                    </a:solidFill>
                    <a:latin typeface="Calibri" pitchFamily="34" charset="0"/>
                  </a:rPr>
                  <a:t>- </a:t>
                </a:r>
                <a:r>
                  <a:rPr lang="en-US" sz="2200" b="1" dirty="0" smtClean="0">
                    <a:solidFill>
                      <a:schemeClr val="tx2"/>
                    </a:solidFill>
                    <a:latin typeface="Calibri" pitchFamily="34" charset="0"/>
                  </a:rPr>
                  <a:t>Level: System</a:t>
                </a:r>
              </a:p>
              <a:p>
                <a:pPr algn="ctr" eaLnBrk="0" hangingPunct="0"/>
                <a:r>
                  <a:rPr lang="en-US" sz="2200" b="1" dirty="0" smtClean="0">
                    <a:solidFill>
                      <a:schemeClr val="tx2"/>
                    </a:solidFill>
                    <a:latin typeface="Calibri" pitchFamily="34" charset="0"/>
                  </a:rPr>
                  <a:t>Capacity for </a:t>
                </a:r>
                <a:r>
                  <a:rPr lang="en-US" sz="2200" b="1" dirty="0">
                    <a:solidFill>
                      <a:schemeClr val="tx2"/>
                    </a:solidFill>
                    <a:latin typeface="Calibri" pitchFamily="34" charset="0"/>
                  </a:rPr>
                  <a:t>Service </a:t>
                </a:r>
                <a:endParaRPr lang="en-US" sz="2200" b="1" dirty="0" smtClean="0">
                  <a:solidFill>
                    <a:schemeClr val="tx2"/>
                  </a:solidFill>
                  <a:latin typeface="Calibri" pitchFamily="34" charset="0"/>
                </a:endParaRPr>
              </a:p>
              <a:p>
                <a:pPr algn="ctr" eaLnBrk="0" hangingPunct="0"/>
                <a:r>
                  <a:rPr lang="en-US" sz="2200" b="1" dirty="0" smtClean="0">
                    <a:solidFill>
                      <a:schemeClr val="tx2"/>
                    </a:solidFill>
                    <a:latin typeface="Calibri" pitchFamily="34" charset="0"/>
                  </a:rPr>
                  <a:t>Delivery &amp; Community Empowerment (Supply)</a:t>
                </a:r>
                <a:endParaRPr lang="en-US" sz="2200" b="1" dirty="0">
                  <a:solidFill>
                    <a:schemeClr val="tx2"/>
                  </a:solidFill>
                  <a:latin typeface="Calibri" pitchFamily="34" charset="0"/>
                </a:endParaRPr>
              </a:p>
            </p:txBody>
          </p:sp>
          <p:sp>
            <p:nvSpPr>
              <p:cNvPr id="7195" name="Rectangle 16"/>
              <p:cNvSpPr>
                <a:spLocks noChangeArrowheads="1"/>
              </p:cNvSpPr>
              <p:nvPr/>
            </p:nvSpPr>
            <p:spPr bwMode="auto">
              <a:xfrm>
                <a:off x="3418" y="43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198" name="Rectangle 19"/>
              <p:cNvSpPr>
                <a:spLocks noChangeArrowheads="1"/>
              </p:cNvSpPr>
              <p:nvPr/>
            </p:nvSpPr>
            <p:spPr bwMode="auto">
              <a:xfrm>
                <a:off x="2810" y="817"/>
                <a:ext cx="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200" dirty="0"/>
              </a:p>
            </p:txBody>
          </p:sp>
          <p:sp>
            <p:nvSpPr>
              <p:cNvPr id="7200" name="Rectangle 21"/>
              <p:cNvSpPr>
                <a:spLocks noChangeArrowheads="1"/>
              </p:cNvSpPr>
              <p:nvPr/>
            </p:nvSpPr>
            <p:spPr bwMode="auto">
              <a:xfrm>
                <a:off x="9" y="-3"/>
                <a:ext cx="593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a:solidFill>
                      <a:srgbClr val="000000"/>
                    </a:solidFill>
                    <a:latin typeface="Tahoma" pitchFamily="34" charset="0"/>
                  </a:rPr>
                  <a:t> </a:t>
                </a:r>
                <a:r>
                  <a:rPr lang="en-US" sz="2400" b="1" dirty="0" smtClean="0">
                    <a:solidFill>
                      <a:srgbClr val="000000"/>
                    </a:solidFill>
                    <a:latin typeface="Tahoma" pitchFamily="34" charset="0"/>
                  </a:rPr>
                  <a:t>    CONDITIONS FOR REDUCING CHILD DEPRIVATIONS </a:t>
                </a:r>
                <a:endParaRPr lang="en-US" sz="2400" dirty="0"/>
              </a:p>
            </p:txBody>
          </p:sp>
          <p:sp>
            <p:nvSpPr>
              <p:cNvPr id="7203" name="Rectangle 24"/>
              <p:cNvSpPr>
                <a:spLocks noChangeArrowheads="1"/>
              </p:cNvSpPr>
              <p:nvPr/>
            </p:nvSpPr>
            <p:spPr bwMode="auto">
              <a:xfrm>
                <a:off x="-174" y="335"/>
                <a:ext cx="1205" cy="3979"/>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206" name="Rectangle 27"/>
              <p:cNvSpPr>
                <a:spLocks noChangeArrowheads="1"/>
              </p:cNvSpPr>
              <p:nvPr/>
            </p:nvSpPr>
            <p:spPr bwMode="auto">
              <a:xfrm>
                <a:off x="744" y="14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07" name="Rectangle 28"/>
              <p:cNvSpPr>
                <a:spLocks noChangeArrowheads="1"/>
              </p:cNvSpPr>
              <p:nvPr/>
            </p:nvSpPr>
            <p:spPr bwMode="auto">
              <a:xfrm>
                <a:off x="60" y="169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08" name="Rectangle 29"/>
              <p:cNvSpPr>
                <a:spLocks noChangeArrowheads="1"/>
              </p:cNvSpPr>
              <p:nvPr/>
            </p:nvSpPr>
            <p:spPr bwMode="auto">
              <a:xfrm>
                <a:off x="-122" y="1404"/>
                <a:ext cx="1099" cy="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dirty="0" smtClean="0">
                    <a:solidFill>
                      <a:srgbClr val="000000"/>
                    </a:solidFill>
                    <a:latin typeface="Calibri" pitchFamily="34" charset="0"/>
                  </a:rPr>
                  <a:t>Preventable </a:t>
                </a:r>
                <a:endParaRPr lang="en-US" sz="2000" b="1" dirty="0">
                  <a:solidFill>
                    <a:srgbClr val="000000"/>
                  </a:solidFill>
                  <a:latin typeface="Calibri" pitchFamily="34" charset="0"/>
                </a:endParaRPr>
              </a:p>
              <a:p>
                <a:pPr eaLnBrk="0" hangingPunct="0"/>
                <a:r>
                  <a:rPr lang="en-US" sz="2000" b="1" dirty="0">
                    <a:solidFill>
                      <a:srgbClr val="000000"/>
                    </a:solidFill>
                    <a:latin typeface="Calibri" pitchFamily="34" charset="0"/>
                  </a:rPr>
                  <a:t>Diseases</a:t>
                </a:r>
              </a:p>
              <a:p>
                <a:pPr eaLnBrk="0" hangingPunct="0"/>
                <a:r>
                  <a:rPr lang="en-US" sz="2000" b="1" dirty="0" smtClean="0">
                    <a:solidFill>
                      <a:srgbClr val="000000"/>
                    </a:solidFill>
                    <a:latin typeface="Calibri" pitchFamily="34" charset="0"/>
                  </a:rPr>
                  <a:t>HIV/AIDS</a:t>
                </a:r>
              </a:p>
              <a:p>
                <a:pPr eaLnBrk="0" hangingPunct="0"/>
                <a:r>
                  <a:rPr lang="en-US" sz="2000" b="1" dirty="0" smtClean="0">
                    <a:solidFill>
                      <a:srgbClr val="000000"/>
                    </a:solidFill>
                    <a:latin typeface="Calibri" pitchFamily="34" charset="0"/>
                  </a:rPr>
                  <a:t>Child Mortality</a:t>
                </a:r>
                <a:endParaRPr lang="en-US" sz="2000" b="1" dirty="0">
                  <a:solidFill>
                    <a:srgbClr val="000000"/>
                  </a:solidFill>
                  <a:latin typeface="Calibri" pitchFamily="34" charset="0"/>
                </a:endParaRPr>
              </a:p>
              <a:p>
                <a:pPr eaLnBrk="0" hangingPunct="0"/>
                <a:r>
                  <a:rPr lang="en-US" sz="2000" b="1" dirty="0" smtClean="0">
                    <a:solidFill>
                      <a:srgbClr val="000000"/>
                    </a:solidFill>
                    <a:latin typeface="Calibri" pitchFamily="34" charset="0"/>
                  </a:rPr>
                  <a:t>Malnutrition</a:t>
                </a:r>
                <a:endParaRPr lang="en-US" sz="2000" b="1" dirty="0">
                  <a:solidFill>
                    <a:srgbClr val="000000"/>
                  </a:solidFill>
                  <a:latin typeface="Calibri" pitchFamily="34" charset="0"/>
                </a:endParaRPr>
              </a:p>
              <a:p>
                <a:pPr eaLnBrk="0" hangingPunct="0"/>
                <a:r>
                  <a:rPr lang="en-US" sz="2000" b="1" dirty="0" smtClean="0">
                    <a:solidFill>
                      <a:srgbClr val="000000"/>
                    </a:solidFill>
                    <a:latin typeface="Calibri" pitchFamily="34" charset="0"/>
                  </a:rPr>
                  <a:t>Illiteracy</a:t>
                </a:r>
                <a:endParaRPr lang="en-US" sz="2000" b="1" dirty="0">
                  <a:solidFill>
                    <a:srgbClr val="000000"/>
                  </a:solidFill>
                  <a:latin typeface="Calibri" pitchFamily="34" charset="0"/>
                </a:endParaRPr>
              </a:p>
              <a:p>
                <a:pPr eaLnBrk="0" hangingPunct="0"/>
                <a:r>
                  <a:rPr lang="en-US" sz="2000" b="1" dirty="0">
                    <a:solidFill>
                      <a:srgbClr val="000000"/>
                    </a:solidFill>
                    <a:latin typeface="Calibri" pitchFamily="34" charset="0"/>
                  </a:rPr>
                  <a:t>Non registration</a:t>
                </a:r>
              </a:p>
              <a:p>
                <a:pPr eaLnBrk="0" hangingPunct="0"/>
                <a:r>
                  <a:rPr lang="en-US" sz="2000" b="1" dirty="0">
                    <a:solidFill>
                      <a:srgbClr val="000000"/>
                    </a:solidFill>
                    <a:latin typeface="Calibri" pitchFamily="34" charset="0"/>
                  </a:rPr>
                  <a:t>at </a:t>
                </a:r>
                <a:r>
                  <a:rPr lang="en-US" sz="2000" b="1" dirty="0" smtClean="0">
                    <a:solidFill>
                      <a:srgbClr val="000000"/>
                    </a:solidFill>
                    <a:latin typeface="Calibri" pitchFamily="34" charset="0"/>
                  </a:rPr>
                  <a:t>birth</a:t>
                </a:r>
              </a:p>
              <a:p>
                <a:pPr eaLnBrk="0" hangingPunct="0"/>
                <a:r>
                  <a:rPr lang="en-US" sz="2000" b="1" dirty="0" smtClean="0">
                    <a:solidFill>
                      <a:srgbClr val="000000"/>
                    </a:solidFill>
                    <a:latin typeface="Calibri" pitchFamily="34" charset="0"/>
                  </a:rPr>
                  <a:t>Exploitation </a:t>
                </a:r>
                <a:endParaRPr lang="en-US" sz="2000" b="1" dirty="0">
                  <a:solidFill>
                    <a:srgbClr val="000000"/>
                  </a:solidFill>
                  <a:latin typeface="Calibri" pitchFamily="34" charset="0"/>
                </a:endParaRPr>
              </a:p>
              <a:p>
                <a:pPr eaLnBrk="0" hangingPunct="0"/>
                <a:r>
                  <a:rPr lang="en-US" sz="2000" b="1" dirty="0">
                    <a:solidFill>
                      <a:srgbClr val="000000"/>
                    </a:solidFill>
                    <a:latin typeface="Calibri" pitchFamily="34" charset="0"/>
                  </a:rPr>
                  <a:t>&amp; </a:t>
                </a:r>
                <a:r>
                  <a:rPr lang="en-US" sz="2000" b="1" dirty="0" smtClean="0">
                    <a:solidFill>
                      <a:srgbClr val="000000"/>
                    </a:solidFill>
                    <a:latin typeface="Calibri" pitchFamily="34" charset="0"/>
                  </a:rPr>
                  <a:t>Violence</a:t>
                </a:r>
              </a:p>
            </p:txBody>
          </p:sp>
          <p:sp>
            <p:nvSpPr>
              <p:cNvPr id="7209" name="Rectangle 30"/>
              <p:cNvSpPr>
                <a:spLocks noChangeArrowheads="1"/>
              </p:cNvSpPr>
              <p:nvPr/>
            </p:nvSpPr>
            <p:spPr bwMode="auto">
              <a:xfrm>
                <a:off x="60" y="187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11" name="Rectangle 32"/>
              <p:cNvSpPr>
                <a:spLocks noChangeArrowheads="1"/>
              </p:cNvSpPr>
              <p:nvPr/>
            </p:nvSpPr>
            <p:spPr bwMode="auto">
              <a:xfrm>
                <a:off x="60" y="203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13" name="Rectangle 34"/>
              <p:cNvSpPr>
                <a:spLocks noChangeArrowheads="1"/>
              </p:cNvSpPr>
              <p:nvPr/>
            </p:nvSpPr>
            <p:spPr bwMode="auto">
              <a:xfrm>
                <a:off x="60" y="221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15" name="Rectangle 36"/>
              <p:cNvSpPr>
                <a:spLocks noChangeArrowheads="1"/>
              </p:cNvSpPr>
              <p:nvPr/>
            </p:nvSpPr>
            <p:spPr bwMode="auto">
              <a:xfrm>
                <a:off x="60" y="238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17" name="Rectangle 38"/>
              <p:cNvSpPr>
                <a:spLocks noChangeArrowheads="1"/>
              </p:cNvSpPr>
              <p:nvPr/>
            </p:nvSpPr>
            <p:spPr bwMode="auto">
              <a:xfrm>
                <a:off x="60" y="2561"/>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a:p>
            </p:txBody>
          </p:sp>
          <p:sp>
            <p:nvSpPr>
              <p:cNvPr id="7219" name="Rectangle 40"/>
              <p:cNvSpPr>
                <a:spLocks noChangeArrowheads="1"/>
              </p:cNvSpPr>
              <p:nvPr/>
            </p:nvSpPr>
            <p:spPr bwMode="auto">
              <a:xfrm>
                <a:off x="60" y="273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21" name="Rectangle 42"/>
              <p:cNvSpPr>
                <a:spLocks noChangeArrowheads="1"/>
              </p:cNvSpPr>
              <p:nvPr/>
            </p:nvSpPr>
            <p:spPr bwMode="auto">
              <a:xfrm>
                <a:off x="-145" y="329"/>
                <a:ext cx="1163"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400" b="1" dirty="0" smtClean="0">
                    <a:solidFill>
                      <a:schemeClr val="tx2"/>
                    </a:solidFill>
                    <a:latin typeface="Calibri" pitchFamily="34" charset="0"/>
                  </a:rPr>
                  <a:t>MDGs with EQUITY: child </a:t>
                </a:r>
                <a:r>
                  <a:rPr lang="en-US" sz="2400" b="1" dirty="0">
                    <a:solidFill>
                      <a:schemeClr val="tx2"/>
                    </a:solidFill>
                    <a:latin typeface="Calibri" pitchFamily="34" charset="0"/>
                  </a:rPr>
                  <a:t>d</a:t>
                </a:r>
                <a:r>
                  <a:rPr lang="en-US" sz="2400" b="1" dirty="0" smtClean="0">
                    <a:solidFill>
                      <a:schemeClr val="tx2"/>
                    </a:solidFill>
                    <a:latin typeface="Calibri" pitchFamily="34" charset="0"/>
                  </a:rPr>
                  <a:t>eprivations</a:t>
                </a:r>
              </a:p>
            </p:txBody>
          </p:sp>
          <p:sp>
            <p:nvSpPr>
              <p:cNvPr id="7222" name="Rectangle 43"/>
              <p:cNvSpPr>
                <a:spLocks noChangeArrowheads="1"/>
              </p:cNvSpPr>
              <p:nvPr/>
            </p:nvSpPr>
            <p:spPr bwMode="auto">
              <a:xfrm>
                <a:off x="115" y="726"/>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400" dirty="0"/>
              </a:p>
            </p:txBody>
          </p:sp>
          <p:sp>
            <p:nvSpPr>
              <p:cNvPr id="7223" name="Rectangle 44"/>
              <p:cNvSpPr>
                <a:spLocks noChangeArrowheads="1"/>
              </p:cNvSpPr>
              <p:nvPr/>
            </p:nvSpPr>
            <p:spPr bwMode="auto">
              <a:xfrm>
                <a:off x="1031" y="335"/>
                <a:ext cx="1348" cy="3985"/>
              </a:xfrm>
              <a:prstGeom prst="rect">
                <a:avLst/>
              </a:prstGeom>
              <a:solidFill>
                <a:srgbClr val="93C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227" name="Rectangle 49"/>
              <p:cNvSpPr>
                <a:spLocks noChangeArrowheads="1"/>
              </p:cNvSpPr>
              <p:nvPr/>
            </p:nvSpPr>
            <p:spPr bwMode="auto">
              <a:xfrm>
                <a:off x="1020" y="335"/>
                <a:ext cx="1436" cy="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200" b="1" dirty="0" smtClean="0">
                    <a:solidFill>
                      <a:schemeClr val="tx2"/>
                    </a:solidFill>
                    <a:latin typeface="Calibri" pitchFamily="34" charset="0"/>
                  </a:rPr>
                  <a:t> Micro- Level:    empowered communities &amp; families(Demand)</a:t>
                </a:r>
              </a:p>
            </p:txBody>
          </p:sp>
          <p:sp>
            <p:nvSpPr>
              <p:cNvPr id="7228" name="Rectangle 50"/>
              <p:cNvSpPr>
                <a:spLocks noChangeArrowheads="1"/>
              </p:cNvSpPr>
              <p:nvPr/>
            </p:nvSpPr>
            <p:spPr bwMode="auto">
              <a:xfrm>
                <a:off x="1288" y="82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30" name="Rectangle 54"/>
              <p:cNvSpPr>
                <a:spLocks noChangeArrowheads="1"/>
              </p:cNvSpPr>
              <p:nvPr/>
            </p:nvSpPr>
            <p:spPr bwMode="auto">
              <a:xfrm>
                <a:off x="1324" y="233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a:p>
            </p:txBody>
          </p:sp>
          <p:sp>
            <p:nvSpPr>
              <p:cNvPr id="7239" name="Rectangle 64"/>
              <p:cNvSpPr>
                <a:spLocks noChangeArrowheads="1"/>
              </p:cNvSpPr>
              <p:nvPr/>
            </p:nvSpPr>
            <p:spPr bwMode="auto">
              <a:xfrm>
                <a:off x="3838" y="3047"/>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a:p>
            </p:txBody>
          </p:sp>
          <p:sp>
            <p:nvSpPr>
              <p:cNvPr id="7244" name="Rectangle 69"/>
              <p:cNvSpPr>
                <a:spLocks noChangeArrowheads="1"/>
              </p:cNvSpPr>
              <p:nvPr/>
            </p:nvSpPr>
            <p:spPr bwMode="auto">
              <a:xfrm>
                <a:off x="3862" y="2696"/>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a:p>
            </p:txBody>
          </p:sp>
          <p:sp>
            <p:nvSpPr>
              <p:cNvPr id="7247" name="Rectangle 72"/>
              <p:cNvSpPr>
                <a:spLocks noChangeArrowheads="1"/>
              </p:cNvSpPr>
              <p:nvPr/>
            </p:nvSpPr>
            <p:spPr bwMode="auto">
              <a:xfrm>
                <a:off x="3538" y="2255"/>
                <a:ext cx="31"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700" b="1">
                    <a:solidFill>
                      <a:srgbClr val="000000"/>
                    </a:solidFill>
                    <a:latin typeface="Calibri" pitchFamily="34" charset="0"/>
                  </a:rPr>
                  <a:t> </a:t>
                </a:r>
                <a:endParaRPr lang="en-US" sz="1800"/>
              </a:p>
            </p:txBody>
          </p:sp>
          <p:sp>
            <p:nvSpPr>
              <p:cNvPr id="7254" name="Rectangle 84"/>
              <p:cNvSpPr>
                <a:spLocks noChangeArrowheads="1"/>
              </p:cNvSpPr>
              <p:nvPr/>
            </p:nvSpPr>
            <p:spPr bwMode="auto">
              <a:xfrm>
                <a:off x="-140" y="3458"/>
                <a:ext cx="119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000" b="1" dirty="0" smtClean="0">
                    <a:solidFill>
                      <a:srgbClr val="000000"/>
                    </a:solidFill>
                    <a:latin typeface="Calibri" pitchFamily="34" charset="0"/>
                  </a:rPr>
                  <a:t>Other context specific child deprivations</a:t>
                </a:r>
                <a:endParaRPr lang="en-US" sz="1800" dirty="0"/>
              </a:p>
            </p:txBody>
          </p:sp>
          <p:sp>
            <p:nvSpPr>
              <p:cNvPr id="7255" name="Rectangle 85"/>
              <p:cNvSpPr>
                <a:spLocks noChangeArrowheads="1"/>
              </p:cNvSpPr>
              <p:nvPr/>
            </p:nvSpPr>
            <p:spPr bwMode="auto">
              <a:xfrm>
                <a:off x="478" y="338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a:p>
            </p:txBody>
          </p:sp>
          <p:sp>
            <p:nvSpPr>
              <p:cNvPr id="7263" name="Rectangle 93"/>
              <p:cNvSpPr>
                <a:spLocks noChangeArrowheads="1"/>
              </p:cNvSpPr>
              <p:nvPr/>
            </p:nvSpPr>
            <p:spPr bwMode="auto">
              <a:xfrm>
                <a:off x="4569" y="3196"/>
                <a:ext cx="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2400" dirty="0"/>
              </a:p>
            </p:txBody>
          </p:sp>
          <p:sp>
            <p:nvSpPr>
              <p:cNvPr id="7266" name="Rectangle 96"/>
              <p:cNvSpPr>
                <a:spLocks noChangeArrowheads="1"/>
              </p:cNvSpPr>
              <p:nvPr/>
            </p:nvSpPr>
            <p:spPr bwMode="auto">
              <a:xfrm>
                <a:off x="4678" y="3443"/>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68" name="Rectangle 98"/>
              <p:cNvSpPr>
                <a:spLocks noChangeArrowheads="1"/>
              </p:cNvSpPr>
              <p:nvPr/>
            </p:nvSpPr>
            <p:spPr bwMode="auto">
              <a:xfrm>
                <a:off x="4678" y="359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284" name="Rectangle 115"/>
              <p:cNvSpPr>
                <a:spLocks noChangeArrowheads="1"/>
              </p:cNvSpPr>
              <p:nvPr/>
            </p:nvSpPr>
            <p:spPr bwMode="auto">
              <a:xfrm>
                <a:off x="4595" y="1592"/>
                <a:ext cx="1181" cy="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400" b="1" dirty="0">
                    <a:solidFill>
                      <a:srgbClr val="000000"/>
                    </a:solidFill>
                  </a:rPr>
                  <a:t>Management/</a:t>
                </a:r>
              </a:p>
              <a:p>
                <a:pPr eaLnBrk="0" hangingPunct="0"/>
                <a:r>
                  <a:rPr lang="en-US" sz="2400" b="1" dirty="0">
                    <a:solidFill>
                      <a:srgbClr val="000000"/>
                    </a:solidFill>
                  </a:rPr>
                  <a:t> Coordination</a:t>
                </a:r>
                <a:endParaRPr lang="en-US" sz="2400" dirty="0"/>
              </a:p>
              <a:p>
                <a:pPr eaLnBrk="0" hangingPunct="0"/>
                <a:endParaRPr lang="en-US" sz="2400" b="1" dirty="0" smtClean="0"/>
              </a:p>
              <a:p>
                <a:pPr eaLnBrk="0" hangingPunct="0"/>
                <a:r>
                  <a:rPr lang="en-US" sz="2400" b="1" dirty="0" smtClean="0"/>
                  <a:t>Legislation</a:t>
                </a:r>
              </a:p>
              <a:p>
                <a:pPr eaLnBrk="0" hangingPunct="0"/>
                <a:r>
                  <a:rPr lang="en-US" sz="2400" b="1" dirty="0" smtClean="0"/>
                  <a:t> Policies</a:t>
                </a:r>
              </a:p>
              <a:p>
                <a:pPr eaLnBrk="0" hangingPunct="0"/>
                <a:endParaRPr lang="en-US" sz="2400" b="1" dirty="0" smtClean="0"/>
              </a:p>
              <a:p>
                <a:pPr eaLnBrk="0" hangingPunct="0"/>
                <a:r>
                  <a:rPr lang="en-US" sz="2400" b="1" dirty="0"/>
                  <a:t>Budgets/</a:t>
                </a:r>
              </a:p>
              <a:p>
                <a:pPr eaLnBrk="0" hangingPunct="0"/>
                <a:r>
                  <a:rPr lang="en-US" sz="2400" b="1" dirty="0"/>
                  <a:t>expenditures</a:t>
                </a:r>
              </a:p>
              <a:p>
                <a:pPr eaLnBrk="0" hangingPunct="0"/>
                <a:endParaRPr lang="en-US" sz="2400" b="1" dirty="0"/>
              </a:p>
            </p:txBody>
          </p:sp>
          <p:sp>
            <p:nvSpPr>
              <p:cNvPr id="7297" name="Rectangle 128"/>
              <p:cNvSpPr>
                <a:spLocks noChangeArrowheads="1"/>
              </p:cNvSpPr>
              <p:nvPr/>
            </p:nvSpPr>
            <p:spPr bwMode="auto">
              <a:xfrm>
                <a:off x="2264" y="2618"/>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n-US" sz="1800" dirty="0"/>
              </a:p>
            </p:txBody>
          </p:sp>
          <p:sp>
            <p:nvSpPr>
              <p:cNvPr id="7303" name="Rectangle 182"/>
              <p:cNvSpPr>
                <a:spLocks noChangeArrowheads="1"/>
              </p:cNvSpPr>
              <p:nvPr/>
            </p:nvSpPr>
            <p:spPr bwMode="auto">
              <a:xfrm>
                <a:off x="4182" y="1296"/>
                <a:ext cx="6" cy="582"/>
              </a:xfrm>
              <a:prstGeom prst="rect">
                <a:avLst/>
              </a:prstGeom>
              <a:solidFill>
                <a:srgbClr val="FFC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304" name="Rectangle 191"/>
              <p:cNvSpPr>
                <a:spLocks noChangeArrowheads="1"/>
              </p:cNvSpPr>
              <p:nvPr/>
            </p:nvSpPr>
            <p:spPr bwMode="auto">
              <a:xfrm>
                <a:off x="4236" y="1296"/>
                <a:ext cx="6" cy="582"/>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305" name="Rectangle 200"/>
              <p:cNvSpPr>
                <a:spLocks noChangeArrowheads="1"/>
              </p:cNvSpPr>
              <p:nvPr/>
            </p:nvSpPr>
            <p:spPr bwMode="auto">
              <a:xfrm>
                <a:off x="4290" y="1296"/>
                <a:ext cx="6" cy="582"/>
              </a:xfrm>
              <a:prstGeom prst="rect">
                <a:avLst/>
              </a:prstGeom>
              <a:solidFill>
                <a:srgbClr val="FFCC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grpSp>
        <p:sp>
          <p:nvSpPr>
            <p:cNvPr id="7181" name="Rectangle 209"/>
            <p:cNvSpPr>
              <a:spLocks noChangeArrowheads="1"/>
            </p:cNvSpPr>
            <p:nvPr/>
          </p:nvSpPr>
          <p:spPr bwMode="auto">
            <a:xfrm>
              <a:off x="4338" y="1296"/>
              <a:ext cx="6" cy="582"/>
            </a:xfrm>
            <a:prstGeom prst="rect">
              <a:avLst/>
            </a:prstGeom>
            <a:solidFill>
              <a:srgbClr val="FFCC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sp>
          <p:nvSpPr>
            <p:cNvPr id="7182" name="Rectangle 218"/>
            <p:cNvSpPr>
              <a:spLocks noChangeArrowheads="1"/>
            </p:cNvSpPr>
            <p:nvPr/>
          </p:nvSpPr>
          <p:spPr bwMode="auto">
            <a:xfrm>
              <a:off x="4392" y="1296"/>
              <a:ext cx="6" cy="582"/>
            </a:xfrm>
            <a:prstGeom prst="rect">
              <a:avLst/>
            </a:prstGeom>
            <a:solidFill>
              <a:srgbClr val="FFCC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a:p>
          </p:txBody>
        </p:sp>
      </p:grpSp>
      <p:sp>
        <p:nvSpPr>
          <p:cNvPr id="138" name="Rectangle 14"/>
          <p:cNvSpPr>
            <a:spLocks noChangeArrowheads="1"/>
          </p:cNvSpPr>
          <p:nvPr/>
        </p:nvSpPr>
        <p:spPr bwMode="auto">
          <a:xfrm>
            <a:off x="4889857" y="5292673"/>
            <a:ext cx="2248715" cy="381000"/>
          </a:xfrm>
          <a:prstGeom prst="rect">
            <a:avLst/>
          </a:prstGeom>
          <a:solidFill>
            <a:srgbClr val="FF0000"/>
          </a:solidFill>
          <a:ln w="57150" cmpd="thinThick">
            <a:noFill/>
            <a:miter lim="800000"/>
            <a:headEnd/>
            <a:tailEnd/>
          </a:ln>
          <a:effectLst/>
        </p:spPr>
        <p:txBody>
          <a:bodyPr wrap="none" anchor="ctr"/>
          <a:lstStyle/>
          <a:p>
            <a:pPr algn="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HUMAN RESOURCES</a:t>
            </a:r>
            <a:endParaRPr lang="fr-FR" sz="1600" b="1" dirty="0">
              <a:solidFill>
                <a:schemeClr val="bg1"/>
              </a:solidFill>
              <a:latin typeface="Arial" pitchFamily="34" charset="0"/>
              <a:ea typeface="宋体" pitchFamily="2" charset="-122"/>
              <a:cs typeface="Times New Roman" pitchFamily="18" charset="0"/>
            </a:endParaRPr>
          </a:p>
        </p:txBody>
      </p:sp>
      <p:sp>
        <p:nvSpPr>
          <p:cNvPr id="139" name="Rectangle 15"/>
          <p:cNvSpPr>
            <a:spLocks noChangeArrowheads="1"/>
          </p:cNvSpPr>
          <p:nvPr/>
        </p:nvSpPr>
        <p:spPr bwMode="auto">
          <a:xfrm>
            <a:off x="5208581" y="4098873"/>
            <a:ext cx="1778912" cy="594044"/>
          </a:xfrm>
          <a:prstGeom prst="rect">
            <a:avLst/>
          </a:prstGeom>
          <a:solidFill>
            <a:srgbClr val="6600FF"/>
          </a:solidFill>
          <a:ln w="57150" cmpd="thinThick">
            <a:noFill/>
            <a:miter lim="800000"/>
            <a:headEnd/>
            <a:tailEnd/>
          </a:ln>
          <a:effectLst/>
        </p:spPr>
        <p:txBody>
          <a:bodyPr wrap="none" anchor="ctr"/>
          <a:lstStyle/>
          <a:p>
            <a:pPr algn="ct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GEOGRAPHICAL </a:t>
            </a:r>
          </a:p>
          <a:p>
            <a:pPr algn="ct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 ACCESS </a:t>
            </a:r>
            <a:endParaRPr lang="fr-FR" sz="1600" b="1" dirty="0">
              <a:solidFill>
                <a:schemeClr val="bg1"/>
              </a:solidFill>
              <a:latin typeface="Arial" pitchFamily="34" charset="0"/>
              <a:ea typeface="宋体" pitchFamily="2" charset="-122"/>
              <a:cs typeface="Times New Roman" pitchFamily="18" charset="0"/>
            </a:endParaRPr>
          </a:p>
        </p:txBody>
      </p:sp>
      <p:sp>
        <p:nvSpPr>
          <p:cNvPr id="140" name="Rectangle 16"/>
          <p:cNvSpPr>
            <a:spLocks noChangeArrowheads="1"/>
          </p:cNvSpPr>
          <p:nvPr/>
        </p:nvSpPr>
        <p:spPr bwMode="auto">
          <a:xfrm>
            <a:off x="1773057" y="4692917"/>
            <a:ext cx="1650086" cy="519579"/>
          </a:xfrm>
          <a:prstGeom prst="rect">
            <a:avLst/>
          </a:prstGeom>
          <a:solidFill>
            <a:srgbClr val="0099FF"/>
          </a:solidFill>
          <a:ln w="57150" cmpd="thinThick">
            <a:noFill/>
            <a:miter lim="800000"/>
            <a:headEnd/>
            <a:tailEnd/>
          </a:ln>
          <a:effectLst/>
        </p:spPr>
        <p:txBody>
          <a:bodyPr wrap="none" anchor="ctr"/>
          <a:lstStyle/>
          <a:p>
            <a:pPr algn="ct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FINANCIAL</a:t>
            </a:r>
          </a:p>
          <a:p>
            <a:pPr algn="ct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 ACCESS</a:t>
            </a:r>
            <a:endParaRPr lang="fr-FR" sz="1600" b="1" dirty="0">
              <a:solidFill>
                <a:schemeClr val="bg1"/>
              </a:solidFill>
              <a:latin typeface="Arial" pitchFamily="34" charset="0"/>
              <a:ea typeface="宋体" pitchFamily="2" charset="-122"/>
              <a:cs typeface="Times New Roman" pitchFamily="18" charset="0"/>
            </a:endParaRPr>
          </a:p>
        </p:txBody>
      </p:sp>
      <p:sp>
        <p:nvSpPr>
          <p:cNvPr id="141" name="Rectangle 17"/>
          <p:cNvSpPr>
            <a:spLocks noChangeArrowheads="1"/>
          </p:cNvSpPr>
          <p:nvPr/>
        </p:nvSpPr>
        <p:spPr bwMode="auto">
          <a:xfrm flipV="1">
            <a:off x="5158996" y="4838844"/>
            <a:ext cx="1708518" cy="358775"/>
          </a:xfrm>
          <a:prstGeom prst="rect">
            <a:avLst/>
          </a:prstGeom>
          <a:solidFill>
            <a:srgbClr val="D60093"/>
          </a:solidFill>
          <a:ln w="57150" cmpd="thinThick">
            <a:noFill/>
            <a:miter lim="800000"/>
            <a:headEnd/>
            <a:tailEnd/>
          </a:ln>
          <a:effectLst/>
        </p:spPr>
        <p:txBody>
          <a:bodyPr rot="10800000" wrap="none" anchor="ctr"/>
          <a:lstStyle/>
          <a:p>
            <a:pPr algn="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SUPPLIES</a:t>
            </a:r>
            <a:endParaRPr lang="fr-FR" sz="1600" b="1" dirty="0">
              <a:solidFill>
                <a:schemeClr val="bg1"/>
              </a:solidFill>
              <a:latin typeface="Arial" pitchFamily="34" charset="0"/>
              <a:ea typeface="宋体" pitchFamily="2" charset="-122"/>
              <a:cs typeface="Times New Roman" pitchFamily="18" charset="0"/>
            </a:endParaRPr>
          </a:p>
        </p:txBody>
      </p:sp>
      <p:sp>
        <p:nvSpPr>
          <p:cNvPr id="142" name="Rectangle 16"/>
          <p:cNvSpPr>
            <a:spLocks noChangeArrowheads="1"/>
          </p:cNvSpPr>
          <p:nvPr/>
        </p:nvSpPr>
        <p:spPr bwMode="auto">
          <a:xfrm>
            <a:off x="1790876" y="3952498"/>
            <a:ext cx="1746470" cy="536298"/>
          </a:xfrm>
          <a:prstGeom prst="rect">
            <a:avLst/>
          </a:prstGeom>
          <a:solidFill>
            <a:srgbClr val="891763"/>
          </a:solidFill>
          <a:ln w="57150" cmpd="thinThick">
            <a:noFill/>
            <a:miter lim="800000"/>
            <a:headEnd/>
            <a:tailEnd/>
          </a:ln>
          <a:effectLst/>
        </p:spPr>
        <p:txBody>
          <a:bodyPr wrap="none" anchor="ctr"/>
          <a:lstStyle/>
          <a:p>
            <a:pPr algn="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SOCIO/CULT.</a:t>
            </a:r>
          </a:p>
          <a:p>
            <a:pPr algn="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 ACCEPTABILITY</a:t>
            </a:r>
            <a:endParaRPr lang="fr-FR" sz="1600" b="1" dirty="0">
              <a:solidFill>
                <a:schemeClr val="bg1"/>
              </a:solidFill>
              <a:latin typeface="Arial" pitchFamily="34" charset="0"/>
              <a:ea typeface="宋体" pitchFamily="2" charset="-122"/>
              <a:cs typeface="Times New Roman" pitchFamily="18" charset="0"/>
            </a:endParaRPr>
          </a:p>
        </p:txBody>
      </p:sp>
      <p:sp>
        <p:nvSpPr>
          <p:cNvPr id="143" name="Rectangle 18"/>
          <p:cNvSpPr>
            <a:spLocks noChangeArrowheads="1"/>
          </p:cNvSpPr>
          <p:nvPr/>
        </p:nvSpPr>
        <p:spPr bwMode="auto">
          <a:xfrm flipV="1">
            <a:off x="2843214" y="6324598"/>
            <a:ext cx="2566986" cy="377825"/>
          </a:xfrm>
          <a:prstGeom prst="rect">
            <a:avLst/>
          </a:prstGeom>
          <a:solidFill>
            <a:srgbClr val="333399"/>
          </a:solidFill>
          <a:ln w="57150" cmpd="thinThick">
            <a:noFill/>
            <a:miter lim="800000"/>
            <a:headEnd/>
            <a:tailEnd/>
          </a:ln>
          <a:effectLst/>
        </p:spPr>
        <p:txBody>
          <a:bodyPr rot="10800000" wrap="none" anchor="ctr"/>
          <a:lstStyle/>
          <a:p>
            <a:pPr algn="ctr" eaLnBrk="1" hangingPunct="1">
              <a:spcBef>
                <a:spcPct val="0"/>
              </a:spcBef>
              <a:buFontTx/>
              <a:buNone/>
            </a:pPr>
            <a:r>
              <a:rPr lang="fr-FR" sz="1600" b="1" dirty="0">
                <a:solidFill>
                  <a:schemeClr val="bg1"/>
                </a:solidFill>
                <a:latin typeface="Arial" pitchFamily="34" charset="0"/>
                <a:ea typeface="宋体" pitchFamily="2" charset="-122"/>
                <a:cs typeface="Times New Roman" pitchFamily="18" charset="0"/>
              </a:rPr>
              <a:t>QUALITY</a:t>
            </a:r>
          </a:p>
        </p:txBody>
      </p:sp>
      <p:sp>
        <p:nvSpPr>
          <p:cNvPr id="144" name="Rectangle 19"/>
          <p:cNvSpPr>
            <a:spLocks noChangeArrowheads="1"/>
          </p:cNvSpPr>
          <p:nvPr/>
        </p:nvSpPr>
        <p:spPr bwMode="auto">
          <a:xfrm flipV="1">
            <a:off x="5208581" y="3607120"/>
            <a:ext cx="1651703" cy="391367"/>
          </a:xfrm>
          <a:prstGeom prst="rect">
            <a:avLst/>
          </a:prstGeom>
          <a:solidFill>
            <a:srgbClr val="43BE06"/>
          </a:solidFill>
          <a:ln w="57150" cmpd="thinThick">
            <a:noFill/>
            <a:miter lim="800000"/>
            <a:headEnd/>
            <a:tailEnd/>
          </a:ln>
          <a:effectLst/>
        </p:spPr>
        <p:txBody>
          <a:bodyPr rot="10800000" wrap="none" anchor="ctr"/>
          <a:lstStyle/>
          <a:p>
            <a:pPr algn="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INFORMATION</a:t>
            </a:r>
            <a:endParaRPr lang="fr-FR" sz="1600" b="1" dirty="0">
              <a:solidFill>
                <a:schemeClr val="bg1"/>
              </a:solidFill>
              <a:latin typeface="Arial" pitchFamily="34" charset="0"/>
              <a:ea typeface="宋体" pitchFamily="2" charset="-122"/>
              <a:cs typeface="Times New Roman" pitchFamily="18" charset="0"/>
            </a:endParaRPr>
          </a:p>
        </p:txBody>
      </p:sp>
      <p:sp>
        <p:nvSpPr>
          <p:cNvPr id="146" name="Oval 11"/>
          <p:cNvSpPr>
            <a:spLocks noChangeArrowheads="1"/>
          </p:cNvSpPr>
          <p:nvPr/>
        </p:nvSpPr>
        <p:spPr bwMode="auto">
          <a:xfrm>
            <a:off x="3265134" y="3257862"/>
            <a:ext cx="1505891" cy="743967"/>
          </a:xfrm>
          <a:prstGeom prst="ellipse">
            <a:avLst/>
          </a:prstGeom>
          <a:solidFill>
            <a:schemeClr val="bg1"/>
          </a:solidFill>
          <a:ln w="57150" cmpd="thinThick">
            <a:noFill/>
            <a:round/>
            <a:headEnd/>
            <a:tailEnd/>
          </a:ln>
          <a:effectLst/>
        </p:spPr>
        <p:txBody>
          <a:bodyPr wrap="none" anchor="ctr"/>
          <a:lstStyle/>
          <a:p>
            <a:pPr algn="ctr" eaLnBrk="1" hangingPunct="1">
              <a:spcBef>
                <a:spcPct val="30000"/>
              </a:spcBef>
              <a:buFontTx/>
              <a:buNone/>
            </a:pPr>
            <a:r>
              <a:rPr lang="en-US" sz="1600" b="1" dirty="0" smtClean="0">
                <a:latin typeface="Arial" pitchFamily="34" charset="0"/>
                <a:ea typeface="宋体" pitchFamily="2" charset="-122"/>
                <a:cs typeface="Times New Roman" pitchFamily="18" charset="0"/>
              </a:rPr>
              <a:t>PROMOTION</a:t>
            </a:r>
            <a:endParaRPr lang="en-US" sz="1600" b="1" dirty="0">
              <a:latin typeface="Arial" pitchFamily="34" charset="0"/>
              <a:ea typeface="宋体" pitchFamily="2" charset="-122"/>
              <a:cs typeface="Times New Roman" pitchFamily="18" charset="0"/>
            </a:endParaRPr>
          </a:p>
        </p:txBody>
      </p:sp>
      <p:sp>
        <p:nvSpPr>
          <p:cNvPr id="147" name="Rectangle 13"/>
          <p:cNvSpPr>
            <a:spLocks noChangeArrowheads="1"/>
          </p:cNvSpPr>
          <p:nvPr/>
        </p:nvSpPr>
        <p:spPr bwMode="auto">
          <a:xfrm>
            <a:off x="3082191" y="2077188"/>
            <a:ext cx="4259224" cy="397690"/>
          </a:xfrm>
          <a:prstGeom prst="rect">
            <a:avLst/>
          </a:prstGeom>
          <a:solidFill>
            <a:schemeClr val="accent3">
              <a:lumMod val="75000"/>
            </a:schemeClr>
          </a:solidFill>
          <a:ln w="57150" cmpd="thinThick">
            <a:noFill/>
            <a:miter lim="800000"/>
            <a:headEnd/>
            <a:tailEnd/>
          </a:ln>
          <a:effectLst/>
        </p:spPr>
        <p:txBody>
          <a:bodyPr wrap="none" anchor="ctr"/>
          <a:lstStyle/>
          <a:p>
            <a:pPr eaLnBrk="1" hangingPunct="1">
              <a:spcBef>
                <a:spcPct val="30000"/>
              </a:spcBef>
              <a:buFontTx/>
              <a:buNone/>
            </a:pPr>
            <a:r>
              <a:rPr lang="en-US" sz="1600" b="1" dirty="0" smtClean="0">
                <a:solidFill>
                  <a:schemeClr val="bg1"/>
                </a:solidFill>
                <a:ea typeface="宋体" pitchFamily="2" charset="-122"/>
                <a:cs typeface="Times New Roman" pitchFamily="18" charset="0"/>
              </a:rPr>
              <a:t>Enabling environment </a:t>
            </a:r>
            <a:r>
              <a:rPr lang="en-US" sz="1600" b="1" dirty="0">
                <a:solidFill>
                  <a:schemeClr val="bg1"/>
                </a:solidFill>
                <a:ea typeface="宋体" pitchFamily="2" charset="-122"/>
                <a:cs typeface="Times New Roman" pitchFamily="18" charset="0"/>
              </a:rPr>
              <a:t> </a:t>
            </a:r>
            <a:r>
              <a:rPr lang="en-US" sz="1600" b="1" dirty="0" smtClean="0">
                <a:solidFill>
                  <a:schemeClr val="bg1"/>
                </a:solidFill>
                <a:ea typeface="宋体" pitchFamily="2" charset="-122"/>
                <a:cs typeface="Times New Roman" pitchFamily="18" charset="0"/>
              </a:rPr>
              <a:t>for positive   behaviors        </a:t>
            </a:r>
            <a:r>
              <a:rPr lang="en-US" sz="2400" b="1" dirty="0" smtClean="0">
                <a:ea typeface="宋体" pitchFamily="2" charset="-122"/>
                <a:cs typeface="Times New Roman" pitchFamily="18" charset="0"/>
              </a:rPr>
              <a:t>Social  norms </a:t>
            </a:r>
            <a:endParaRPr lang="en-US" sz="2400" b="1" dirty="0">
              <a:ea typeface="宋体" pitchFamily="2" charset="-122"/>
              <a:cs typeface="Times New Roman" pitchFamily="18" charset="0"/>
            </a:endParaRPr>
          </a:p>
        </p:txBody>
      </p:sp>
      <p:sp>
        <p:nvSpPr>
          <p:cNvPr id="148" name="Oval 12"/>
          <p:cNvSpPr>
            <a:spLocks noChangeArrowheads="1"/>
          </p:cNvSpPr>
          <p:nvPr/>
        </p:nvSpPr>
        <p:spPr bwMode="auto">
          <a:xfrm>
            <a:off x="3528771" y="4375073"/>
            <a:ext cx="1600201" cy="837423"/>
          </a:xfrm>
          <a:prstGeom prst="ellipse">
            <a:avLst/>
          </a:prstGeom>
          <a:solidFill>
            <a:schemeClr val="bg1"/>
          </a:solidFill>
          <a:ln w="57150" cmpd="thinThick">
            <a:noFill/>
            <a:round/>
            <a:headEnd/>
            <a:tailEnd/>
          </a:ln>
          <a:effectLst/>
        </p:spPr>
        <p:txBody>
          <a:bodyPr wrap="none" anchor="ctr"/>
          <a:lstStyle/>
          <a:p>
            <a:pPr algn="ctr" eaLnBrk="1" hangingPunct="1">
              <a:spcBef>
                <a:spcPct val="30000"/>
              </a:spcBef>
              <a:buFontTx/>
              <a:buNone/>
            </a:pPr>
            <a:r>
              <a:rPr lang="en-US" sz="1600" b="1" dirty="0" smtClean="0">
                <a:latin typeface="Arial" pitchFamily="34" charset="0"/>
                <a:ea typeface="宋体" pitchFamily="2" charset="-122"/>
                <a:cs typeface="Times New Roman" pitchFamily="18" charset="0"/>
              </a:rPr>
              <a:t>PREVENTION</a:t>
            </a:r>
            <a:endParaRPr lang="en-US" sz="1600" b="1" dirty="0">
              <a:latin typeface="Arial" pitchFamily="34" charset="0"/>
              <a:ea typeface="宋体" pitchFamily="2" charset="-122"/>
              <a:cs typeface="Times New Roman" pitchFamily="18" charset="0"/>
            </a:endParaRPr>
          </a:p>
        </p:txBody>
      </p:sp>
      <p:sp>
        <p:nvSpPr>
          <p:cNvPr id="149" name="Oval 48"/>
          <p:cNvSpPr>
            <a:spLocks noChangeArrowheads="1"/>
          </p:cNvSpPr>
          <p:nvPr/>
        </p:nvSpPr>
        <p:spPr bwMode="auto">
          <a:xfrm>
            <a:off x="3170500" y="5537942"/>
            <a:ext cx="1446858" cy="700796"/>
          </a:xfrm>
          <a:prstGeom prst="ellipse">
            <a:avLst/>
          </a:prstGeom>
          <a:solidFill>
            <a:schemeClr val="bg1"/>
          </a:solidFill>
          <a:ln w="57150" cmpd="thinThick">
            <a:noFill/>
            <a:round/>
            <a:headEnd/>
            <a:tailEnd/>
          </a:ln>
          <a:effectLst/>
        </p:spPr>
        <p:txBody>
          <a:bodyPr wrap="none" anchor="ctr"/>
          <a:lstStyle/>
          <a:p>
            <a:pPr algn="ctr" eaLnBrk="1" hangingPunct="1">
              <a:spcBef>
                <a:spcPct val="30000"/>
              </a:spcBef>
              <a:buFontTx/>
              <a:buNone/>
            </a:pPr>
            <a:r>
              <a:rPr lang="en-US" sz="1600" b="1" dirty="0" smtClean="0">
                <a:latin typeface="Arial" pitchFamily="34" charset="0"/>
                <a:ea typeface="宋体" pitchFamily="2" charset="-122"/>
                <a:cs typeface="Times New Roman" pitchFamily="18" charset="0"/>
              </a:rPr>
              <a:t>TREATMENT</a:t>
            </a:r>
            <a:endParaRPr lang="en-US" sz="1600" b="1" dirty="0">
              <a:latin typeface="Arial" pitchFamily="34" charset="0"/>
              <a:ea typeface="宋体" pitchFamily="2" charset="-122"/>
              <a:cs typeface="Times New Roman" pitchFamily="18" charset="0"/>
            </a:endParaRPr>
          </a:p>
        </p:txBody>
      </p:sp>
      <p:sp>
        <p:nvSpPr>
          <p:cNvPr id="60" name="Rectangle 16"/>
          <p:cNvSpPr>
            <a:spLocks noChangeArrowheads="1"/>
          </p:cNvSpPr>
          <p:nvPr/>
        </p:nvSpPr>
        <p:spPr bwMode="auto">
          <a:xfrm>
            <a:off x="5099569" y="5759398"/>
            <a:ext cx="1964151" cy="441488"/>
          </a:xfrm>
          <a:prstGeom prst="rect">
            <a:avLst/>
          </a:prstGeom>
          <a:solidFill>
            <a:srgbClr val="0099FF"/>
          </a:solidFill>
          <a:ln w="57150" cmpd="thinThick">
            <a:noFill/>
            <a:miter lim="800000"/>
            <a:headEnd/>
            <a:tailEnd/>
          </a:ln>
          <a:effectLst/>
        </p:spPr>
        <p:txBody>
          <a:bodyPr wrap="none" anchor="ctr"/>
          <a:lstStyle/>
          <a:p>
            <a:pPr algn="ct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FINANCING</a:t>
            </a:r>
            <a:endParaRPr lang="fr-FR" sz="1600" b="1" dirty="0">
              <a:solidFill>
                <a:schemeClr val="bg1"/>
              </a:solidFill>
              <a:latin typeface="Arial" pitchFamily="34" charset="0"/>
              <a:ea typeface="宋体" pitchFamily="2" charset="-122"/>
              <a:cs typeface="Times New Roman" pitchFamily="18" charset="0"/>
            </a:endParaRPr>
          </a:p>
        </p:txBody>
      </p:sp>
      <p:sp>
        <p:nvSpPr>
          <p:cNvPr id="62" name="Rectangle 19"/>
          <p:cNvSpPr>
            <a:spLocks noChangeArrowheads="1"/>
          </p:cNvSpPr>
          <p:nvPr/>
        </p:nvSpPr>
        <p:spPr bwMode="auto">
          <a:xfrm flipV="1">
            <a:off x="1740385" y="5292673"/>
            <a:ext cx="1524494" cy="360362"/>
          </a:xfrm>
          <a:prstGeom prst="rect">
            <a:avLst/>
          </a:prstGeom>
          <a:solidFill>
            <a:srgbClr val="43BE06"/>
          </a:solidFill>
          <a:ln w="57150" cmpd="thinThick">
            <a:noFill/>
            <a:miter lim="800000"/>
            <a:headEnd/>
            <a:tailEnd/>
          </a:ln>
          <a:effectLst/>
        </p:spPr>
        <p:txBody>
          <a:bodyPr rot="10800000" wrap="none" anchor="ctr"/>
          <a:lstStyle/>
          <a:p>
            <a:pPr algn="r" eaLnBrk="1" hangingPunct="1">
              <a:spcBef>
                <a:spcPct val="0"/>
              </a:spcBef>
              <a:buFontTx/>
              <a:buNone/>
            </a:pPr>
            <a:r>
              <a:rPr lang="fr-FR" sz="1600" b="1" dirty="0" smtClean="0">
                <a:solidFill>
                  <a:schemeClr val="bg1"/>
                </a:solidFill>
                <a:latin typeface="Arial" pitchFamily="34" charset="0"/>
                <a:ea typeface="宋体" pitchFamily="2" charset="-122"/>
                <a:cs typeface="Times New Roman" pitchFamily="18" charset="0"/>
              </a:rPr>
              <a:t>COMPLIANCE</a:t>
            </a:r>
            <a:endParaRPr lang="fr-FR" sz="1600" b="1" dirty="0">
              <a:solidFill>
                <a:schemeClr val="bg1"/>
              </a:solidFill>
              <a:latin typeface="Arial" pitchFamily="34" charset="0"/>
              <a:ea typeface="宋体" pitchFamily="2" charset="-122"/>
              <a:cs typeface="Times New Roman" pitchFamily="18" charset="0"/>
            </a:endParaRPr>
          </a:p>
        </p:txBody>
      </p:sp>
      <p:sp>
        <p:nvSpPr>
          <p:cNvPr id="3" name="Rounded Rectangle 2"/>
          <p:cNvSpPr/>
          <p:nvPr/>
        </p:nvSpPr>
        <p:spPr>
          <a:xfrm>
            <a:off x="1669258" y="2335926"/>
            <a:ext cx="1804765" cy="16483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 </a:t>
            </a:r>
            <a:r>
              <a:rPr lang="en-US" sz="2400" b="1" dirty="0" smtClean="0">
                <a:solidFill>
                  <a:schemeClr val="tx1"/>
                </a:solidFill>
              </a:rPr>
              <a:t>Family care practices &amp; service use</a:t>
            </a:r>
            <a:endParaRPr lang="en-US" sz="2400" b="1" dirty="0">
              <a:solidFill>
                <a:schemeClr val="tx1"/>
              </a:solidFill>
            </a:endParaRPr>
          </a:p>
        </p:txBody>
      </p:sp>
      <p:sp>
        <p:nvSpPr>
          <p:cNvPr id="63" name="Rectangle 8"/>
          <p:cNvSpPr>
            <a:spLocks noChangeArrowheads="1"/>
          </p:cNvSpPr>
          <p:nvPr/>
        </p:nvSpPr>
        <p:spPr bwMode="auto">
          <a:xfrm>
            <a:off x="1706476" y="2061920"/>
            <a:ext cx="18067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0" hangingPunct="0"/>
            <a:r>
              <a:rPr lang="en-US" sz="2200" b="1" dirty="0" smtClean="0">
                <a:solidFill>
                  <a:schemeClr val="tx2"/>
                </a:solidFill>
                <a:latin typeface="Calibri" pitchFamily="34" charset="0"/>
              </a:rPr>
              <a:t> </a:t>
            </a:r>
          </a:p>
        </p:txBody>
      </p:sp>
      <p:sp>
        <p:nvSpPr>
          <p:cNvPr id="64" name="Rounded Rectangle 63"/>
          <p:cNvSpPr/>
          <p:nvPr/>
        </p:nvSpPr>
        <p:spPr>
          <a:xfrm>
            <a:off x="3157859" y="2412599"/>
            <a:ext cx="1804765" cy="8775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 </a:t>
            </a:r>
            <a:r>
              <a:rPr lang="en-US" sz="2400" b="1" dirty="0" smtClean="0">
                <a:solidFill>
                  <a:schemeClr val="tx1"/>
                </a:solidFill>
              </a:rPr>
              <a:t>Service Delivery</a:t>
            </a:r>
            <a:endParaRPr lang="en-US" sz="2400" b="1" dirty="0">
              <a:solidFill>
                <a:schemeClr val="tx1"/>
              </a:solidFill>
            </a:endParaRPr>
          </a:p>
        </p:txBody>
      </p:sp>
      <p:sp>
        <p:nvSpPr>
          <p:cNvPr id="65" name="Rounded Rectangle 64"/>
          <p:cNvSpPr/>
          <p:nvPr/>
        </p:nvSpPr>
        <p:spPr>
          <a:xfrm>
            <a:off x="5062749" y="2531736"/>
            <a:ext cx="1804765" cy="1042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 </a:t>
            </a:r>
            <a:r>
              <a:rPr lang="en-US" sz="2400" b="1" dirty="0" smtClean="0">
                <a:solidFill>
                  <a:schemeClr val="tx1"/>
                </a:solidFill>
              </a:rPr>
              <a:t>System Building Blocks </a:t>
            </a:r>
            <a:endParaRPr lang="en-US" sz="2400" b="1" dirty="0">
              <a:solidFill>
                <a:schemeClr val="tx1"/>
              </a:solidFill>
            </a:endParaRPr>
          </a:p>
        </p:txBody>
      </p:sp>
    </p:spTree>
    <p:extLst>
      <p:ext uri="{BB962C8B-B14F-4D97-AF65-F5344CB8AC3E}">
        <p14:creationId xmlns:p14="http://schemas.microsoft.com/office/powerpoint/2010/main" val="1612467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144000" cy="838200"/>
          </a:xfrm>
        </p:spPr>
        <p:txBody>
          <a:bodyPr>
            <a:noAutofit/>
          </a:bodyPr>
          <a:lstStyle/>
          <a:p>
            <a:r>
              <a:rPr lang="en-US" sz="3000" b="1" dirty="0" smtClean="0">
                <a:solidFill>
                  <a:schemeClr val="tx2"/>
                </a:solidFill>
              </a:rPr>
              <a:t>Seven steps for level </a:t>
            </a:r>
            <a:r>
              <a:rPr lang="en-US" sz="3000" b="1" dirty="0">
                <a:solidFill>
                  <a:schemeClr val="tx2"/>
                </a:solidFill>
              </a:rPr>
              <a:t>3 </a:t>
            </a:r>
            <a:r>
              <a:rPr lang="en-US" sz="3000" b="1" dirty="0" smtClean="0">
                <a:solidFill>
                  <a:schemeClr val="tx2"/>
                </a:solidFill>
              </a:rPr>
              <a:t>monitoring of bottlenecks</a:t>
            </a:r>
            <a:endParaRPr lang="en-US" sz="3000" b="1" dirty="0">
              <a:solidFill>
                <a:schemeClr val="tx2"/>
              </a:solidFill>
            </a:endParaRPr>
          </a:p>
        </p:txBody>
      </p:sp>
      <p:graphicFrame>
        <p:nvGraphicFramePr>
          <p:cNvPr id="3" name="Diagram 2"/>
          <p:cNvGraphicFramePr/>
          <p:nvPr>
            <p:extLst>
              <p:ext uri="{D42A27DB-BD31-4B8C-83A1-F6EECF244321}">
                <p14:modId xmlns:p14="http://schemas.microsoft.com/office/powerpoint/2010/main" val="737016907"/>
              </p:ext>
            </p:extLst>
          </p:nvPr>
        </p:nvGraphicFramePr>
        <p:xfrm>
          <a:off x="0" y="838200"/>
          <a:ext cx="91440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9736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0" y="914400"/>
            <a:ext cx="2811439" cy="5256726"/>
          </a:xfrm>
          <a:prstGeom prst="rect">
            <a:avLst/>
          </a:prstGeom>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Aggregate of 7 indicators:</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Percentage of U5 not stunted </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Primary net attendance rate </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 Children 12-23 months who received DPT3  </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 Deliveries assisted by (aux-nurse) midwife or physician </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effectLst/>
                <a:uLnTx/>
                <a:uFillTx/>
                <a:latin typeface="+mn-lt"/>
                <a:ea typeface="ＭＳ Ｐゴシック" pitchFamily="-65" charset="-128"/>
                <a:cs typeface="+mn-cs"/>
              </a:rPr>
              <a:t>Knowledge of HIV/AIDS prevention (women) </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effectLst/>
                <a:uLnTx/>
                <a:uFillTx/>
                <a:latin typeface="+mn-lt"/>
                <a:ea typeface="ＭＳ Ｐゴシック" pitchFamily="-65" charset="-128"/>
                <a:cs typeface="+mn-cs"/>
              </a:rPr>
              <a:t>% Population using improved sanitation </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chemeClr val="tx1"/>
                </a:solidFill>
                <a:effectLst/>
                <a:uLnTx/>
                <a:uFillTx/>
                <a:latin typeface="+mn-lt"/>
                <a:ea typeface="ＭＳ Ｐゴシック" pitchFamily="-65" charset="-128"/>
                <a:cs typeface="+mn-cs"/>
              </a:rPr>
              <a:t>Birth registration </a:t>
            </a:r>
          </a:p>
        </p:txBody>
      </p:sp>
      <p:graphicFrame>
        <p:nvGraphicFramePr>
          <p:cNvPr id="5" name="Chart 4"/>
          <p:cNvGraphicFramePr>
            <a:graphicFrameLocks/>
          </p:cNvGraphicFramePr>
          <p:nvPr>
            <p:extLst>
              <p:ext uri="{D42A27DB-BD31-4B8C-83A1-F6EECF244321}">
                <p14:modId xmlns:p14="http://schemas.microsoft.com/office/powerpoint/2010/main" val="829353895"/>
              </p:ext>
            </p:extLst>
          </p:nvPr>
        </p:nvGraphicFramePr>
        <p:xfrm>
          <a:off x="2743200" y="1083154"/>
          <a:ext cx="6400800" cy="55777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3198126" y="16354"/>
            <a:ext cx="5951561" cy="1066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3200" dirty="0" smtClean="0">
                <a:solidFill>
                  <a:schemeClr val="tx2"/>
                </a:solidFill>
              </a:rPr>
              <a:t>Step 1: Assessing </a:t>
            </a:r>
            <a:r>
              <a:rPr lang="en-US" sz="3200" dirty="0">
                <a:solidFill>
                  <a:schemeClr val="tx2"/>
                </a:solidFill>
              </a:rPr>
              <a:t>c</a:t>
            </a:r>
            <a:r>
              <a:rPr lang="en-US" sz="3200" dirty="0" smtClean="0">
                <a:solidFill>
                  <a:schemeClr val="tx2"/>
                </a:solidFill>
              </a:rPr>
              <a:t>hild </a:t>
            </a:r>
            <a:r>
              <a:rPr lang="en-US" sz="3200" dirty="0">
                <a:solidFill>
                  <a:schemeClr val="tx2"/>
                </a:solidFill>
              </a:rPr>
              <a:t>d</a:t>
            </a:r>
            <a:r>
              <a:rPr lang="en-US" sz="3200" dirty="0" smtClean="0">
                <a:solidFill>
                  <a:schemeClr val="tx2"/>
                </a:solidFill>
              </a:rPr>
              <a:t>eprivation through Coverage Deficit Scores</a:t>
            </a:r>
          </a:p>
          <a:p>
            <a:endParaRPr lang="en-US" sz="3200" dirty="0">
              <a:solidFill>
                <a:schemeClr val="tx2"/>
              </a:solidFill>
            </a:endParaRPr>
          </a:p>
        </p:txBody>
      </p:sp>
    </p:spTree>
    <p:extLst>
      <p:ext uri="{BB962C8B-B14F-4D97-AF65-F5344CB8AC3E}">
        <p14:creationId xmlns:p14="http://schemas.microsoft.com/office/powerpoint/2010/main" val="34088948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0" y="0"/>
            <a:ext cx="8991600" cy="990600"/>
          </a:xfrm>
        </p:spPr>
        <p:txBody>
          <a:bodyPr>
            <a:noAutofit/>
          </a:bodyPr>
          <a:lstStyle/>
          <a:p>
            <a:r>
              <a:rPr lang="en-US" sz="3200" b="1" dirty="0">
                <a:solidFill>
                  <a:schemeClr val="tx2"/>
                </a:solidFill>
                <a:latin typeface="Calibri" pitchFamily="34" charset="0"/>
                <a:ea typeface="+mn-ea"/>
                <a:cs typeface="+mn-cs"/>
              </a:rPr>
              <a:t>Step 2</a:t>
            </a:r>
            <a:r>
              <a:rPr lang="en-US" sz="3200" b="1" dirty="0" smtClean="0">
                <a:solidFill>
                  <a:schemeClr val="tx2"/>
                </a:solidFill>
                <a:latin typeface="Calibri" pitchFamily="34" charset="0"/>
                <a:ea typeface="+mn-ea"/>
                <a:cs typeface="+mn-cs"/>
              </a:rPr>
              <a:t>. Examples of country specific indicators </a:t>
            </a:r>
            <a:r>
              <a:rPr lang="en-US" sz="3200" b="1" dirty="0" smtClean="0">
                <a:solidFill>
                  <a:schemeClr val="tx2"/>
                </a:solidFill>
                <a:latin typeface="Calibri" pitchFamily="34" charset="0"/>
                <a:ea typeface="+mn-ea"/>
                <a:cs typeface="+mn-cs"/>
              </a:rPr>
              <a:t> </a:t>
            </a:r>
            <a:r>
              <a:rPr lang="en-US" sz="3200" b="1" dirty="0" smtClean="0">
                <a:solidFill>
                  <a:schemeClr val="tx2"/>
                </a:solidFill>
                <a:latin typeface="Calibri" pitchFamily="34" charset="0"/>
                <a:ea typeface="+mn-ea"/>
                <a:cs typeface="+mn-cs"/>
              </a:rPr>
              <a:t>complementary feeding</a:t>
            </a:r>
            <a:endParaRPr lang="en-US" sz="3200" b="1" dirty="0">
              <a:solidFill>
                <a:schemeClr val="tx2"/>
              </a:solidFill>
              <a:latin typeface="Calibri" pitchFamily="34" charset="0"/>
              <a:ea typeface="+mn-ea"/>
              <a:cs typeface="+mn-cs"/>
            </a:endParaRP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2144979056"/>
              </p:ext>
            </p:extLst>
          </p:nvPr>
        </p:nvGraphicFramePr>
        <p:xfrm>
          <a:off x="0" y="533398"/>
          <a:ext cx="9144000" cy="6995716"/>
        </p:xfrm>
        <a:graphic>
          <a:graphicData uri="http://schemas.openxmlformats.org/drawingml/2006/table">
            <a:tbl>
              <a:tblPr/>
              <a:tblGrid>
                <a:gridCol w="323497"/>
                <a:gridCol w="3867505"/>
                <a:gridCol w="4952998"/>
              </a:tblGrid>
              <a:tr h="437854">
                <a:tc>
                  <a:txBody>
                    <a:bodyPr/>
                    <a:lstStyle/>
                    <a:p>
                      <a:pPr algn="l" fontAlgn="b"/>
                      <a:r>
                        <a:rPr lang="en-US" sz="1300" b="0" i="0" u="none" strike="noStrike" dirty="0">
                          <a:solidFill>
                            <a:srgbClr val="000000"/>
                          </a:solidFill>
                          <a:effectLst/>
                          <a:latin typeface="+mn-lt"/>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800" b="1" i="0" u="none" strike="noStrike" baseline="0" dirty="0" smtClean="0">
                          <a:solidFill>
                            <a:srgbClr val="000000"/>
                          </a:solidFill>
                          <a:effectLst/>
                          <a:latin typeface="+mn-lt"/>
                        </a:rPr>
                        <a:t>Determinants of complementary feeding</a:t>
                      </a:r>
                      <a:endParaRPr lang="en-US" sz="18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400" b="1" i="0" u="none" strike="noStrike" dirty="0" smtClean="0">
                          <a:solidFill>
                            <a:srgbClr val="000000"/>
                          </a:solidFill>
                          <a:effectLst/>
                          <a:latin typeface="+mn-lt"/>
                        </a:rPr>
                        <a:t>Example of country specific indicators for complementary feeding</a:t>
                      </a:r>
                      <a:endParaRPr lang="en-US" sz="1400" b="1"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74683">
                <a:tc rowSpan="4">
                  <a:txBody>
                    <a:bodyPr/>
                    <a:lstStyle/>
                    <a:p>
                      <a:pPr algn="ctr" fontAlgn="ctr"/>
                      <a:r>
                        <a:rPr lang="en-US" sz="1300" b="1" i="0" u="none" strike="noStrike" dirty="0">
                          <a:solidFill>
                            <a:srgbClr val="000000"/>
                          </a:solidFill>
                          <a:effectLst/>
                          <a:latin typeface="+mn-lt"/>
                        </a:rPr>
                        <a:t>Enabling </a:t>
                      </a:r>
                      <a:r>
                        <a:rPr lang="en-US" sz="1300" b="1" i="0" u="none" strike="noStrike" dirty="0" smtClean="0">
                          <a:solidFill>
                            <a:srgbClr val="000000"/>
                          </a:solidFill>
                          <a:effectLst/>
                          <a:latin typeface="+mn-lt"/>
                        </a:rPr>
                        <a:t>Environment</a:t>
                      </a:r>
                      <a:endParaRPr lang="en-US" sz="1300" b="1" i="0" u="none" strike="noStrike" dirty="0">
                        <a:solidFill>
                          <a:srgbClr val="000000"/>
                        </a:solidFill>
                        <a:effectLst/>
                        <a:latin typeface="+mn-lt"/>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lvl="1" algn="l" fontAlgn="t"/>
                      <a:r>
                        <a:rPr lang="en-US" sz="1600" b="1" i="1" u="none" strike="noStrike" dirty="0" smtClean="0">
                          <a:solidFill>
                            <a:srgbClr val="000000"/>
                          </a:solidFill>
                          <a:effectLst/>
                          <a:latin typeface="+mn-lt"/>
                        </a:rPr>
                        <a:t>Social Norms</a:t>
                      </a:r>
                      <a:r>
                        <a:rPr lang="en-US" sz="1600" b="1" i="1" u="none" strike="noStrike" baseline="0" dirty="0" smtClean="0">
                          <a:solidFill>
                            <a:srgbClr val="000000"/>
                          </a:solidFill>
                          <a:effectLst/>
                          <a:latin typeface="+mn-lt"/>
                        </a:rPr>
                        <a:t>  </a:t>
                      </a:r>
                      <a:r>
                        <a:rPr lang="en-US" sz="1600" b="0" i="0" u="none" strike="noStrike" baseline="0" dirty="0" smtClean="0">
                          <a:solidFill>
                            <a:srgbClr val="000000"/>
                          </a:solidFill>
                          <a:effectLst/>
                          <a:latin typeface="+mn-lt"/>
                        </a:rPr>
                        <a:t>supportive of good feeding practices for children</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t"/>
                      <a:r>
                        <a:rPr lang="en-US" sz="1300" b="0" i="0" u="none" strike="noStrike" dirty="0" smtClean="0">
                          <a:solidFill>
                            <a:srgbClr val="000000"/>
                          </a:solidFill>
                          <a:effectLst/>
                          <a:latin typeface="+mn-lt"/>
                        </a:rPr>
                        <a:t>Key influencers</a:t>
                      </a:r>
                      <a:r>
                        <a:rPr lang="en-US" sz="1300" b="0" i="0" u="none" strike="noStrike" baseline="0" dirty="0" smtClean="0">
                          <a:solidFill>
                            <a:srgbClr val="000000"/>
                          </a:solidFill>
                          <a:effectLst/>
                          <a:latin typeface="+mn-lt"/>
                        </a:rPr>
                        <a:t> for complementary feeding (i.e. pediatricians) that support importance of a minimum acceptable diet for children</a:t>
                      </a:r>
                      <a:endParaRPr lang="en-US" sz="13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1456">
                <a:tc vMerge="1">
                  <a:txBody>
                    <a:bodyPr/>
                    <a:lstStyle/>
                    <a:p>
                      <a:endParaRPr lang="en-US"/>
                    </a:p>
                  </a:txBody>
                  <a:tcPr/>
                </a:tc>
                <a:tc>
                  <a:txBody>
                    <a:bodyPr/>
                    <a:lstStyle/>
                    <a:p>
                      <a:pPr lvl="1" algn="l" fontAlgn="ctr"/>
                      <a:r>
                        <a:rPr lang="en-US" sz="1600" b="1" i="0" u="none" strike="noStrike" dirty="0" smtClean="0">
                          <a:solidFill>
                            <a:srgbClr val="000000"/>
                          </a:solidFill>
                          <a:effectLst/>
                          <a:latin typeface="+mn-lt"/>
                        </a:rPr>
                        <a:t>Legislation/Policy  </a:t>
                      </a:r>
                      <a:r>
                        <a:rPr lang="en-US" sz="1600" b="0" i="0" u="none" strike="noStrike" dirty="0" smtClean="0">
                          <a:solidFill>
                            <a:srgbClr val="000000"/>
                          </a:solidFill>
                          <a:effectLst/>
                          <a:latin typeface="+mn-lt"/>
                        </a:rPr>
                        <a:t>supportive of good feeding practices</a:t>
                      </a:r>
                      <a:r>
                        <a:rPr lang="en-US" sz="1600" b="0" i="0" u="none" strike="noStrike" baseline="0" dirty="0" smtClean="0">
                          <a:solidFill>
                            <a:srgbClr val="000000"/>
                          </a:solidFill>
                          <a:effectLst/>
                          <a:latin typeface="+mn-lt"/>
                        </a:rPr>
                        <a:t> for children</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t"/>
                      <a:r>
                        <a:rPr lang="en-US" sz="1300" b="0" i="0" u="none" strike="noStrike" dirty="0" smtClean="0">
                          <a:solidFill>
                            <a:srgbClr val="000000"/>
                          </a:solidFill>
                          <a:effectLst/>
                          <a:latin typeface="+mn-lt"/>
                        </a:rPr>
                        <a:t>Comprehensive, multi-sectorial national stunting reduction strategy (including</a:t>
                      </a:r>
                      <a:r>
                        <a:rPr lang="en-US" sz="1300" b="0" i="0" u="none" strike="noStrike" baseline="0" dirty="0" smtClean="0">
                          <a:solidFill>
                            <a:srgbClr val="000000"/>
                          </a:solidFill>
                          <a:effectLst/>
                          <a:latin typeface="+mn-lt"/>
                        </a:rPr>
                        <a:t> </a:t>
                      </a:r>
                      <a:r>
                        <a:rPr lang="en-US" sz="1300" b="0" i="0" u="none" strike="noStrike" dirty="0" smtClean="0">
                          <a:solidFill>
                            <a:srgbClr val="000000"/>
                          </a:solidFill>
                          <a:effectLst/>
                          <a:latin typeface="+mn-lt"/>
                        </a:rPr>
                        <a:t>complementary feeding)</a:t>
                      </a:r>
                      <a:r>
                        <a:rPr lang="en-US" sz="1300" b="0" i="0" u="none" strike="noStrike" baseline="0" dirty="0" smtClean="0">
                          <a:solidFill>
                            <a:srgbClr val="000000"/>
                          </a:solidFill>
                          <a:effectLst/>
                          <a:latin typeface="+mn-lt"/>
                        </a:rPr>
                        <a:t> integrated into 2011-2015 PRSP</a:t>
                      </a:r>
                      <a:endParaRPr lang="en-US" sz="13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1456">
                <a:tc vMerge="1">
                  <a:txBody>
                    <a:bodyPr/>
                    <a:lstStyle/>
                    <a:p>
                      <a:pPr algn="ctr" fontAlgn="ctr"/>
                      <a:endParaRPr lang="en-US" sz="1400" b="1" i="0" u="none" strike="noStrike" dirty="0">
                        <a:solidFill>
                          <a:srgbClr val="000000"/>
                        </a:solidFill>
                        <a:effectLst/>
                        <a:latin typeface="Times New Roman"/>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lvl="1" algn="l" fontAlgn="ctr"/>
                      <a:r>
                        <a:rPr lang="en-US" sz="1600" b="0" i="0" u="none" strike="noStrike" dirty="0" smtClean="0">
                          <a:solidFill>
                            <a:srgbClr val="000000"/>
                          </a:solidFill>
                          <a:effectLst/>
                          <a:latin typeface="+mn-lt"/>
                        </a:rPr>
                        <a:t>Adequate</a:t>
                      </a:r>
                      <a:r>
                        <a:rPr lang="en-US" sz="1600" b="1" i="0" u="none" strike="noStrike" dirty="0" smtClean="0">
                          <a:solidFill>
                            <a:srgbClr val="000000"/>
                          </a:solidFill>
                          <a:effectLst/>
                          <a:latin typeface="+mn-lt"/>
                        </a:rPr>
                        <a:t> </a:t>
                      </a:r>
                      <a:r>
                        <a:rPr lang="en-US" sz="1600" b="1" i="1" u="none" strike="noStrike" dirty="0" smtClean="0">
                          <a:solidFill>
                            <a:srgbClr val="000000"/>
                          </a:solidFill>
                          <a:effectLst/>
                          <a:latin typeface="+mn-lt"/>
                        </a:rPr>
                        <a:t>Budget/ expenditure  </a:t>
                      </a:r>
                      <a:r>
                        <a:rPr lang="en-US" sz="1600" b="0" i="0" u="none" strike="noStrike" dirty="0" smtClean="0">
                          <a:solidFill>
                            <a:srgbClr val="000000"/>
                          </a:solidFill>
                          <a:effectLst/>
                          <a:latin typeface="+mn-lt"/>
                        </a:rPr>
                        <a:t>for programmes to support complementary feeding </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457200" marR="0" lvl="1" indent="0" algn="l" defTabSz="914400" rtl="0" eaLnBrk="1" fontAlgn="t" latinLnBrk="0" hangingPunct="1">
                        <a:lnSpc>
                          <a:spcPct val="100000"/>
                        </a:lnSpc>
                        <a:spcBef>
                          <a:spcPts val="0"/>
                        </a:spcBef>
                        <a:spcAft>
                          <a:spcPts val="0"/>
                        </a:spcAft>
                        <a:buClrTx/>
                        <a:buSzTx/>
                        <a:buFontTx/>
                        <a:buNone/>
                        <a:tabLst/>
                        <a:defRPr/>
                      </a:pPr>
                      <a:r>
                        <a:rPr lang="en-US" sz="1300" b="0" i="0" u="none" strike="noStrike" dirty="0" smtClean="0">
                          <a:solidFill>
                            <a:schemeClr val="tx1"/>
                          </a:solidFill>
                          <a:effectLst/>
                          <a:latin typeface="+mn-lt"/>
                        </a:rPr>
                        <a:t>% of districts with adequate budget allocation &amp; utilization </a:t>
                      </a:r>
                      <a:r>
                        <a:rPr lang="en-US" sz="1300" b="0" i="0" u="none" strike="noStrike" baseline="0" dirty="0" smtClean="0">
                          <a:solidFill>
                            <a:schemeClr val="tx1"/>
                          </a:solidFill>
                          <a:effectLst/>
                          <a:latin typeface="+mn-lt"/>
                        </a:rPr>
                        <a:t>for infant and young child feeding </a:t>
                      </a:r>
                      <a:r>
                        <a:rPr lang="en-US" sz="1300" b="0" i="0" u="none" strike="noStrike" baseline="0" dirty="0" err="1" smtClean="0">
                          <a:solidFill>
                            <a:schemeClr val="tx1"/>
                          </a:solidFill>
                          <a:effectLst/>
                          <a:latin typeface="+mn-lt"/>
                        </a:rPr>
                        <a:t>programmes</a:t>
                      </a:r>
                      <a:r>
                        <a:rPr lang="en-US" sz="1300" b="0" i="0" u="none" strike="noStrike" baseline="0" dirty="0" smtClean="0">
                          <a:solidFill>
                            <a:schemeClr val="tx1"/>
                          </a:solidFill>
                          <a:effectLst/>
                          <a:latin typeface="+mn-lt"/>
                        </a:rPr>
                        <a:t> included in 2011-2013 </a:t>
                      </a:r>
                      <a:r>
                        <a:rPr lang="en-US" sz="1300" b="0" i="0" u="none" strike="noStrike" dirty="0" smtClean="0">
                          <a:solidFill>
                            <a:schemeClr val="tx1"/>
                          </a:solidFill>
                          <a:effectLst/>
                          <a:latin typeface="+mn-lt"/>
                        </a:rPr>
                        <a:t>MTEF</a:t>
                      </a:r>
                      <a:endParaRPr lang="en-US" sz="13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3567">
                <a:tc vMerge="1">
                  <a:txBody>
                    <a:bodyPr/>
                    <a:lstStyle/>
                    <a:p>
                      <a:pPr algn="ctr" fontAlgn="ctr"/>
                      <a:endParaRPr lang="en-US" sz="1400" b="1" i="0" u="none" strike="noStrike" dirty="0">
                        <a:solidFill>
                          <a:srgbClr val="000000"/>
                        </a:solidFill>
                        <a:effectLst/>
                        <a:latin typeface="Times New Roman"/>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8CCE4"/>
                    </a:solidFill>
                  </a:tcPr>
                </a:tc>
                <a:tc>
                  <a:txBody>
                    <a:bodyPr/>
                    <a:lstStyle/>
                    <a:p>
                      <a:pPr lvl="1" algn="l" fontAlgn="ctr"/>
                      <a:r>
                        <a:rPr lang="en-US" sz="1600" b="1" i="1" u="none" strike="noStrike" dirty="0" smtClean="0">
                          <a:solidFill>
                            <a:srgbClr val="000000"/>
                          </a:solidFill>
                          <a:effectLst/>
                          <a:latin typeface="+mn-lt"/>
                        </a:rPr>
                        <a:t>Management/ Coordination  </a:t>
                      </a:r>
                      <a:r>
                        <a:rPr lang="en-US" sz="1600" b="0" i="0" u="none" strike="noStrike" dirty="0" smtClean="0">
                          <a:solidFill>
                            <a:srgbClr val="000000"/>
                          </a:solidFill>
                          <a:effectLst/>
                          <a:latin typeface="+mn-lt"/>
                        </a:rPr>
                        <a:t>mechanisms</a:t>
                      </a:r>
                      <a:r>
                        <a:rPr lang="en-US" sz="1600" b="0" i="0" u="none" strike="noStrike" baseline="0" dirty="0" smtClean="0">
                          <a:solidFill>
                            <a:srgbClr val="000000"/>
                          </a:solidFill>
                          <a:effectLst/>
                          <a:latin typeface="+mn-lt"/>
                        </a:rPr>
                        <a:t> in place for comp. feeding programmes</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t"/>
                      <a:r>
                        <a:rPr lang="en-US" sz="1300" b="0" i="0" u="none" strike="noStrike" dirty="0" smtClean="0">
                          <a:solidFill>
                            <a:srgbClr val="000000"/>
                          </a:solidFill>
                          <a:effectLst/>
                          <a:latin typeface="+mn-lt"/>
                        </a:rPr>
                        <a:t>District level mechanism in place for local coordination of the implementation</a:t>
                      </a:r>
                      <a:r>
                        <a:rPr lang="en-US" sz="1300" b="0" i="0" u="none" strike="noStrike" baseline="0" dirty="0" smtClean="0">
                          <a:solidFill>
                            <a:srgbClr val="000000"/>
                          </a:solidFill>
                          <a:effectLst/>
                          <a:latin typeface="+mn-lt"/>
                        </a:rPr>
                        <a:t> of the n</a:t>
                      </a:r>
                      <a:r>
                        <a:rPr lang="en-US" sz="1300" b="0" i="0" u="none" strike="noStrike" dirty="0" smtClean="0">
                          <a:solidFill>
                            <a:srgbClr val="000000"/>
                          </a:solidFill>
                          <a:effectLst/>
                          <a:latin typeface="+mn-lt"/>
                        </a:rPr>
                        <a:t>ational </a:t>
                      </a:r>
                      <a:r>
                        <a:rPr lang="en-US" sz="1300" b="0" i="0" u="none" strike="noStrike" dirty="0" err="1" smtClean="0">
                          <a:solidFill>
                            <a:srgbClr val="000000"/>
                          </a:solidFill>
                          <a:effectLst/>
                          <a:latin typeface="+mn-lt"/>
                        </a:rPr>
                        <a:t>SWaP</a:t>
                      </a:r>
                      <a:r>
                        <a:rPr lang="en-US" sz="1300" b="0" i="0" u="none" strike="noStrike" baseline="0" dirty="0" smtClean="0">
                          <a:solidFill>
                            <a:srgbClr val="000000"/>
                          </a:solidFill>
                          <a:effectLst/>
                          <a:latin typeface="+mn-lt"/>
                        </a:rPr>
                        <a:t> on nutrition</a:t>
                      </a:r>
                      <a:endParaRPr lang="en-US" sz="13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1456">
                <a:tc rowSpan="2">
                  <a:txBody>
                    <a:bodyPr/>
                    <a:lstStyle/>
                    <a:p>
                      <a:pPr algn="ctr" fontAlgn="ctr"/>
                      <a:r>
                        <a:rPr lang="en-US" sz="1300" b="1" i="0" u="none" strike="noStrike" dirty="0">
                          <a:solidFill>
                            <a:srgbClr val="000000"/>
                          </a:solidFill>
                          <a:effectLst/>
                          <a:latin typeface="+mn-lt"/>
                        </a:rPr>
                        <a:t>Supply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marL="457200" marR="0" lvl="1" indent="0" algn="l" defTabSz="914400" rtl="0" eaLnBrk="1" fontAlgn="t" latinLnBrk="0" hangingPunct="1">
                        <a:lnSpc>
                          <a:spcPct val="100000"/>
                        </a:lnSpc>
                        <a:spcBef>
                          <a:spcPts val="0"/>
                        </a:spcBef>
                        <a:spcAft>
                          <a:spcPts val="0"/>
                        </a:spcAft>
                        <a:buClrTx/>
                        <a:buSzTx/>
                        <a:buFontTx/>
                        <a:buNone/>
                        <a:tabLst/>
                        <a:defRPr/>
                      </a:pPr>
                      <a:r>
                        <a:rPr lang="en-US" sz="1600" b="1" i="1" u="none" strike="noStrike" dirty="0">
                          <a:solidFill>
                            <a:srgbClr val="000000"/>
                          </a:solidFill>
                          <a:effectLst/>
                          <a:latin typeface="+mn-lt"/>
                        </a:rPr>
                        <a:t>Availability </a:t>
                      </a:r>
                      <a:r>
                        <a:rPr lang="en-US" sz="1600" b="0" i="1" u="none" strike="noStrike" dirty="0">
                          <a:solidFill>
                            <a:srgbClr val="000000"/>
                          </a:solidFill>
                          <a:effectLst/>
                          <a:latin typeface="+mn-lt"/>
                        </a:rPr>
                        <a:t>of essential </a:t>
                      </a:r>
                      <a:r>
                        <a:rPr lang="en-US" sz="1600" b="1" i="1" u="none" strike="noStrike" dirty="0" smtClean="0">
                          <a:solidFill>
                            <a:srgbClr val="000000"/>
                          </a:solidFill>
                          <a:effectLst/>
                          <a:latin typeface="+mn-lt"/>
                        </a:rPr>
                        <a:t>commodities/inputs</a:t>
                      </a:r>
                      <a:r>
                        <a:rPr lang="en-US" sz="1600" b="0" i="1" u="none" strike="noStrike" dirty="0" smtClean="0">
                          <a:solidFill>
                            <a:srgbClr val="000000"/>
                          </a:solidFill>
                          <a:effectLst/>
                          <a:latin typeface="+mn-lt"/>
                        </a:rPr>
                        <a:t> </a:t>
                      </a:r>
                      <a:r>
                        <a:rPr lang="en-US" sz="1600" b="0" i="0" u="none" strike="noStrike" dirty="0" smtClean="0">
                          <a:solidFill>
                            <a:srgbClr val="000000"/>
                          </a:solidFill>
                          <a:effectLst/>
                          <a:latin typeface="+mn-lt"/>
                        </a:rPr>
                        <a:t>for </a:t>
                      </a:r>
                      <a:r>
                        <a:rPr lang="en-US" sz="1600" b="0" i="0" u="none" strike="noStrike" baseline="0" dirty="0" smtClean="0">
                          <a:solidFill>
                            <a:srgbClr val="000000"/>
                          </a:solidFill>
                          <a:effectLst/>
                          <a:latin typeface="+mn-lt"/>
                        </a:rPr>
                        <a:t>comp. feeding</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t"/>
                      <a:r>
                        <a:rPr lang="en-US" sz="1300" b="0" i="0" u="none" strike="noStrike" dirty="0" smtClean="0">
                          <a:solidFill>
                            <a:schemeClr val="tx1"/>
                          </a:solidFill>
                          <a:effectLst/>
                          <a:latin typeface="+mn-lt"/>
                        </a:rPr>
                        <a:t>% of health</a:t>
                      </a:r>
                      <a:r>
                        <a:rPr lang="en-US" sz="1300" b="0" i="0" u="none" strike="noStrike" baseline="0" dirty="0" smtClean="0">
                          <a:solidFill>
                            <a:schemeClr val="tx1"/>
                          </a:solidFill>
                          <a:effectLst/>
                          <a:latin typeface="+mn-lt"/>
                        </a:rPr>
                        <a:t> facilities </a:t>
                      </a:r>
                      <a:r>
                        <a:rPr lang="en-US" sz="1300" b="0" i="0" u="none" strike="noStrike" dirty="0" smtClean="0">
                          <a:solidFill>
                            <a:schemeClr val="tx1"/>
                          </a:solidFill>
                          <a:effectLst/>
                          <a:latin typeface="+mn-lt"/>
                        </a:rPr>
                        <a:t>with adequate availability of infant</a:t>
                      </a:r>
                      <a:r>
                        <a:rPr lang="en-US" sz="1300" b="0" i="0" u="none" strike="noStrike" baseline="0" dirty="0" smtClean="0">
                          <a:solidFill>
                            <a:schemeClr val="tx1"/>
                          </a:solidFill>
                          <a:effectLst/>
                          <a:latin typeface="+mn-lt"/>
                        </a:rPr>
                        <a:t> and young child feeding counseling tools and lipid based nutrient supplements</a:t>
                      </a:r>
                      <a:endParaRPr lang="en-US" sz="13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0970">
                <a:tc vMerge="1">
                  <a:txBody>
                    <a:bodyPr/>
                    <a:lstStyle/>
                    <a:p>
                      <a:endParaRPr lang="en-US"/>
                    </a:p>
                  </a:txBody>
                  <a:tcPr/>
                </a:tc>
                <a:tc>
                  <a:txBody>
                    <a:bodyPr/>
                    <a:lstStyle/>
                    <a:p>
                      <a:pPr marL="457200" marR="0" lvl="1" indent="0" algn="l" defTabSz="914400" rtl="0" eaLnBrk="1" fontAlgn="t" latinLnBrk="0" hangingPunct="1">
                        <a:lnSpc>
                          <a:spcPct val="100000"/>
                        </a:lnSpc>
                        <a:spcBef>
                          <a:spcPts val="0"/>
                        </a:spcBef>
                        <a:spcAft>
                          <a:spcPts val="0"/>
                        </a:spcAft>
                        <a:buClrTx/>
                        <a:buSzTx/>
                        <a:buFontTx/>
                        <a:buNone/>
                        <a:tabLst/>
                        <a:defRPr/>
                      </a:pPr>
                      <a:r>
                        <a:rPr lang="en-US" sz="1600" b="1" i="1" u="none" strike="noStrike" dirty="0">
                          <a:solidFill>
                            <a:srgbClr val="000000"/>
                          </a:solidFill>
                          <a:effectLst/>
                          <a:latin typeface="+mn-lt"/>
                        </a:rPr>
                        <a:t>Access to </a:t>
                      </a:r>
                      <a:r>
                        <a:rPr lang="en-US" sz="1600" b="1" i="1" u="none" strike="noStrike" dirty="0" smtClean="0">
                          <a:solidFill>
                            <a:srgbClr val="000000"/>
                          </a:solidFill>
                          <a:effectLst/>
                          <a:latin typeface="+mn-lt"/>
                        </a:rPr>
                        <a:t>adequate</a:t>
                      </a:r>
                      <a:r>
                        <a:rPr lang="en-US" sz="1600" b="1" i="1" u="none" strike="noStrike" baseline="0" dirty="0" smtClean="0">
                          <a:solidFill>
                            <a:srgbClr val="000000"/>
                          </a:solidFill>
                          <a:effectLst/>
                          <a:latin typeface="+mn-lt"/>
                        </a:rPr>
                        <a:t> </a:t>
                      </a:r>
                      <a:r>
                        <a:rPr lang="en-US" sz="1600" b="1" i="1" u="none" strike="noStrike" dirty="0" smtClean="0">
                          <a:solidFill>
                            <a:schemeClr val="tx1"/>
                          </a:solidFill>
                          <a:effectLst/>
                          <a:latin typeface="+mn-lt"/>
                        </a:rPr>
                        <a:t>services</a:t>
                      </a:r>
                      <a:r>
                        <a:rPr lang="en-US" sz="1600" b="1" i="1" u="none" strike="noStrike" baseline="0" dirty="0" smtClean="0">
                          <a:solidFill>
                            <a:schemeClr val="tx1"/>
                          </a:solidFill>
                          <a:effectLst/>
                          <a:latin typeface="+mn-lt"/>
                        </a:rPr>
                        <a:t> </a:t>
                      </a:r>
                      <a:r>
                        <a:rPr lang="en-US" sz="1600" b="1" i="1" u="none" strike="noStrike" dirty="0" smtClean="0">
                          <a:solidFill>
                            <a:schemeClr val="tx1"/>
                          </a:solidFill>
                          <a:effectLst/>
                          <a:latin typeface="+mn-lt"/>
                        </a:rPr>
                        <a:t>and information </a:t>
                      </a:r>
                      <a:r>
                        <a:rPr lang="en-US" sz="1600" b="1" i="0" u="none" strike="noStrike" dirty="0" smtClean="0">
                          <a:solidFill>
                            <a:schemeClr val="tx1"/>
                          </a:solidFill>
                          <a:effectLst/>
                          <a:latin typeface="+mn-lt"/>
                        </a:rPr>
                        <a:t> </a:t>
                      </a:r>
                      <a:r>
                        <a:rPr lang="en-US" sz="1600" b="0" i="0" u="none" strike="noStrike" dirty="0" smtClean="0">
                          <a:solidFill>
                            <a:srgbClr val="000000"/>
                          </a:solidFill>
                          <a:effectLst/>
                          <a:latin typeface="+mn-lt"/>
                        </a:rPr>
                        <a:t>on </a:t>
                      </a:r>
                      <a:r>
                        <a:rPr lang="en-US" sz="1600" b="0" i="0" u="none" strike="noStrike" baseline="0" dirty="0" smtClean="0">
                          <a:solidFill>
                            <a:srgbClr val="000000"/>
                          </a:solidFill>
                          <a:effectLst/>
                          <a:latin typeface="+mn-lt"/>
                        </a:rPr>
                        <a:t>comp. feeding</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lvl="1" algn="l" fontAlgn="t"/>
                      <a:r>
                        <a:rPr lang="en-US" sz="1300" b="0" i="0" u="none" strike="noStrike" baseline="0" dirty="0" smtClean="0">
                          <a:solidFill>
                            <a:schemeClr val="tx1"/>
                          </a:solidFill>
                          <a:effectLst/>
                          <a:latin typeface="+mn-lt"/>
                        </a:rPr>
                        <a:t>% of villages with community health worker trained on infant and young child feeding counseling</a:t>
                      </a:r>
                      <a:endParaRPr lang="en-US" sz="13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87755">
                <a:tc rowSpan="3">
                  <a:txBody>
                    <a:bodyPr/>
                    <a:lstStyle/>
                    <a:p>
                      <a:pPr algn="ctr" fontAlgn="ctr"/>
                      <a:r>
                        <a:rPr lang="en-US" sz="1300" b="1" i="0" u="none" strike="noStrike" dirty="0" smtClean="0">
                          <a:solidFill>
                            <a:srgbClr val="000000"/>
                          </a:solidFill>
                          <a:effectLst/>
                          <a:latin typeface="+mn-lt"/>
                        </a:rPr>
                        <a:t>Demand</a:t>
                      </a:r>
                      <a:endParaRPr lang="en-US" sz="1300" b="1" i="0" u="none" strike="noStrike" dirty="0">
                        <a:solidFill>
                          <a:srgbClr val="000000"/>
                        </a:solidFill>
                        <a:effectLst/>
                        <a:latin typeface="+mn-lt"/>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a:txBody>
                    <a:bodyPr/>
                    <a:lstStyle/>
                    <a:p>
                      <a:pPr lvl="1" algn="l" fontAlgn="ctr"/>
                      <a:r>
                        <a:rPr lang="en-US" sz="1600" b="1" i="1" u="none" strike="noStrike" dirty="0">
                          <a:solidFill>
                            <a:srgbClr val="000000"/>
                          </a:solidFill>
                          <a:effectLst/>
                          <a:latin typeface="+mn-lt"/>
                        </a:rPr>
                        <a:t>Financial </a:t>
                      </a:r>
                      <a:r>
                        <a:rPr lang="en-US" sz="1600" b="1" i="1" u="none" strike="noStrike" dirty="0" smtClean="0">
                          <a:solidFill>
                            <a:srgbClr val="000000"/>
                          </a:solidFill>
                          <a:effectLst/>
                          <a:latin typeface="+mn-lt"/>
                        </a:rPr>
                        <a:t>access </a:t>
                      </a:r>
                      <a:r>
                        <a:rPr lang="en-US" sz="1600" b="0" i="0" u="none" strike="noStrike" dirty="0" smtClean="0">
                          <a:solidFill>
                            <a:srgbClr val="000000"/>
                          </a:solidFill>
                          <a:effectLst/>
                          <a:latin typeface="+mn-lt"/>
                        </a:rPr>
                        <a:t>to adequate complementary  foods </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0" i="0" u="none" strike="noStrike" kern="1200" baseline="0" dirty="0">
                          <a:solidFill>
                            <a:schemeClr val="tx1"/>
                          </a:solidFill>
                          <a:effectLst/>
                          <a:latin typeface="+mn-lt"/>
                          <a:ea typeface="+mn-ea"/>
                          <a:cs typeface="+mn-cs"/>
                        </a:rPr>
                        <a:t>Proportion of households (some, most, all) visited with caretaker reporting the availability of an animal food and cooking oil for feeding a 6-23 month old child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69438">
                <a:tc vMerge="1">
                  <a:txBody>
                    <a:bodyPr/>
                    <a:lstStyle/>
                    <a:p>
                      <a:endParaRPr lang="en-US"/>
                    </a:p>
                  </a:txBody>
                  <a:tcP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mn-lt"/>
                        </a:rPr>
                        <a:t>Social and cultural practices and beliefs </a:t>
                      </a:r>
                      <a:r>
                        <a:rPr lang="en-US" sz="1600" b="0" i="0" u="none" strike="noStrike" dirty="0" smtClean="0">
                          <a:solidFill>
                            <a:srgbClr val="000000"/>
                          </a:solidFill>
                          <a:effectLst/>
                          <a:latin typeface="+mn-lt"/>
                        </a:rPr>
                        <a:t>supportive to</a:t>
                      </a:r>
                      <a:r>
                        <a:rPr lang="en-US" sz="1600" b="0" i="0" u="none" strike="noStrike" baseline="0" dirty="0" smtClean="0">
                          <a:solidFill>
                            <a:srgbClr val="000000"/>
                          </a:solidFill>
                          <a:effectLst/>
                          <a:latin typeface="+mn-lt"/>
                        </a:rPr>
                        <a:t> </a:t>
                      </a:r>
                      <a:r>
                        <a:rPr lang="en-US" sz="1600" b="0" i="0" u="none" strike="noStrike" dirty="0" smtClean="0">
                          <a:solidFill>
                            <a:srgbClr val="000000"/>
                          </a:solidFill>
                          <a:effectLst/>
                          <a:latin typeface="+mn-lt"/>
                        </a:rPr>
                        <a:t>adequate</a:t>
                      </a:r>
                      <a:r>
                        <a:rPr lang="en-US" sz="1600" b="0" i="0" u="none" strike="noStrike" baseline="0" dirty="0" smtClean="0">
                          <a:solidFill>
                            <a:srgbClr val="000000"/>
                          </a:solidFill>
                          <a:effectLst/>
                          <a:latin typeface="+mn-lt"/>
                        </a:rPr>
                        <a:t> nutrition of mothers and children &lt;2</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0" i="0" u="none" strike="noStrike" kern="1200" baseline="0" dirty="0">
                          <a:solidFill>
                            <a:schemeClr val="tx1"/>
                          </a:solidFill>
                          <a:effectLst/>
                          <a:latin typeface="+mn-lt"/>
                          <a:ea typeface="+mn-ea"/>
                          <a:cs typeface="+mn-cs"/>
                        </a:rPr>
                        <a:t>Proportion of households (some, most , all) visited with caregivers of children aged 6-23 months reporting that an infant can be fed eggs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87755">
                <a:tc vMerge="1">
                  <a:txBody>
                    <a:bodyPr/>
                    <a:lstStyle/>
                    <a:p>
                      <a:endParaRPr lang="en-US"/>
                    </a:p>
                  </a:txBody>
                  <a:tcPr/>
                </a:tc>
                <a:tc>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600" b="1" i="1" u="none" strike="noStrike" dirty="0" smtClean="0">
                          <a:solidFill>
                            <a:srgbClr val="000000"/>
                          </a:solidFill>
                          <a:effectLst/>
                          <a:latin typeface="+mn-lt"/>
                        </a:rPr>
                        <a:t>Continuity</a:t>
                      </a:r>
                      <a:r>
                        <a:rPr lang="en-US" sz="1600" b="1" i="1" u="none" strike="noStrike" baseline="0" dirty="0" smtClean="0">
                          <a:solidFill>
                            <a:srgbClr val="000000"/>
                          </a:solidFill>
                          <a:effectLst/>
                          <a:latin typeface="+mn-lt"/>
                        </a:rPr>
                        <a:t> </a:t>
                      </a:r>
                      <a:r>
                        <a:rPr lang="en-US" sz="1600" b="1" i="0" u="none" strike="noStrike" baseline="0" dirty="0" smtClean="0">
                          <a:solidFill>
                            <a:srgbClr val="000000"/>
                          </a:solidFill>
                          <a:effectLst/>
                          <a:latin typeface="+mn-lt"/>
                        </a:rPr>
                        <a:t> </a:t>
                      </a:r>
                      <a:r>
                        <a:rPr lang="en-US" sz="1600" b="0" i="0" u="none" strike="noStrike" baseline="0" dirty="0" smtClean="0">
                          <a:solidFill>
                            <a:srgbClr val="000000"/>
                          </a:solidFill>
                          <a:effectLst/>
                          <a:latin typeface="+mn-lt"/>
                        </a:rPr>
                        <a:t>of </a:t>
                      </a:r>
                      <a:r>
                        <a:rPr lang="en-US" sz="1600" b="0" i="0" u="none" strike="noStrike" baseline="0" dirty="0" smtClean="0">
                          <a:solidFill>
                            <a:srgbClr val="000000"/>
                          </a:solidFill>
                          <a:effectLst/>
                          <a:latin typeface="+mn-lt"/>
                        </a:rPr>
                        <a:t> improved comp</a:t>
                      </a:r>
                      <a:r>
                        <a:rPr lang="en-US" sz="1600" b="0" i="0" u="none" strike="noStrike" baseline="0" dirty="0" smtClean="0">
                          <a:solidFill>
                            <a:srgbClr val="000000"/>
                          </a:solidFill>
                          <a:effectLst/>
                          <a:latin typeface="+mn-lt"/>
                        </a:rPr>
                        <a:t>. feeding </a:t>
                      </a:r>
                      <a:r>
                        <a:rPr lang="en-US" sz="1600" b="0" i="0" u="none" strike="noStrike" baseline="0" dirty="0" smtClean="0">
                          <a:solidFill>
                            <a:srgbClr val="000000"/>
                          </a:solidFill>
                          <a:effectLst/>
                          <a:latin typeface="+mn-lt"/>
                        </a:rPr>
                        <a:t> practices</a:t>
                      </a:r>
                      <a:endParaRPr lang="en-US" sz="16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0" i="0" u="none" strike="noStrike" kern="1200" baseline="0" dirty="0">
                          <a:solidFill>
                            <a:schemeClr val="tx1"/>
                          </a:solidFill>
                          <a:effectLst/>
                          <a:latin typeface="+mn-lt"/>
                          <a:ea typeface="+mn-ea"/>
                          <a:cs typeface="+mn-cs"/>
                        </a:rPr>
                        <a:t>Proportion of households (some, most, all) visited with care giver reporting that their children aged 6-23m  received lipid based nutrient supplements at least 3 times a week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22517">
                <a:tc>
                  <a:txBody>
                    <a:bodyPr/>
                    <a:lstStyle/>
                    <a:p>
                      <a:pPr algn="ctr" fontAlgn="ctr"/>
                      <a:r>
                        <a:rPr lang="en-US" sz="1300" b="1" i="0" u="none" strike="noStrike" dirty="0" smtClean="0">
                          <a:solidFill>
                            <a:srgbClr val="000000"/>
                          </a:solidFill>
                          <a:effectLst/>
                          <a:latin typeface="+mn-lt"/>
                        </a:rPr>
                        <a:t>Qty </a:t>
                      </a:r>
                      <a:endParaRPr lang="en-US" sz="1300" b="1" i="0" u="none" strike="noStrike" dirty="0">
                        <a:solidFill>
                          <a:srgbClr val="000000"/>
                        </a:solidFill>
                        <a:effectLst/>
                        <a:latin typeface="+mn-lt"/>
                      </a:endParaRP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lvl="1" algn="l" fontAlgn="ctr"/>
                      <a:r>
                        <a:rPr lang="en-US" sz="1600" b="1" i="1" u="none" strike="noStrike" dirty="0" smtClean="0">
                          <a:solidFill>
                            <a:srgbClr val="000000"/>
                          </a:solidFill>
                          <a:effectLst/>
                          <a:latin typeface="+mn-lt"/>
                        </a:rPr>
                        <a:t>Quality</a:t>
                      </a:r>
                      <a:r>
                        <a:rPr lang="en-US" sz="1600" b="1" i="0" u="none" strike="noStrike" dirty="0" smtClean="0">
                          <a:solidFill>
                            <a:srgbClr val="000000"/>
                          </a:solidFill>
                          <a:effectLst/>
                          <a:latin typeface="+mn-lt"/>
                        </a:rPr>
                        <a:t> </a:t>
                      </a:r>
                      <a:r>
                        <a:rPr lang="en-US" sz="1600" b="0" i="0" u="none" strike="noStrike" dirty="0" smtClean="0">
                          <a:solidFill>
                            <a:srgbClr val="000000"/>
                          </a:solidFill>
                          <a:effectLst/>
                          <a:latin typeface="+mn-lt"/>
                        </a:rPr>
                        <a:t>of complementary feeding practices according to standards</a:t>
                      </a:r>
                      <a:endParaRPr lang="en-US" sz="1600" b="0" i="0" u="none" strike="noStrike" dirty="0">
                        <a:solidFill>
                          <a:srgbClr val="000000"/>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a:lnSpc>
                          <a:spcPct val="115000"/>
                        </a:lnSpc>
                        <a:spcBef>
                          <a:spcPts val="0"/>
                        </a:spcBef>
                        <a:spcAft>
                          <a:spcPts val="0"/>
                        </a:spcAft>
                      </a:pPr>
                      <a:r>
                        <a:rPr lang="en-US" sz="1300" b="0" i="0" u="none" strike="noStrike" kern="1200" baseline="0" dirty="0">
                          <a:solidFill>
                            <a:schemeClr val="tx1"/>
                          </a:solidFill>
                          <a:effectLst/>
                          <a:latin typeface="+mn-lt"/>
                          <a:ea typeface="+mn-ea"/>
                          <a:cs typeface="+mn-cs"/>
                        </a:rPr>
                        <a:t>Proportion of households (some, most, all) visited with caretaker reporting that their children  aged 6-23 m did consume oil, an animal food, and a vegetable/fruit yesterday.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3203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357D2F-6373-436E-816F-503D9BDBC76A}" type="slidenum">
              <a:rPr lang="en-US" smtClean="0"/>
              <a:pPr/>
              <a:t>7</a:t>
            </a:fld>
            <a:endParaRPr lang="en-US"/>
          </a:p>
        </p:txBody>
      </p:sp>
      <p:sp>
        <p:nvSpPr>
          <p:cNvPr id="5" name="Title 1"/>
          <p:cNvSpPr>
            <a:spLocks noGrp="1"/>
          </p:cNvSpPr>
          <p:nvPr>
            <p:ph type="title"/>
          </p:nvPr>
        </p:nvSpPr>
        <p:spPr>
          <a:xfrm>
            <a:off x="381000" y="7883"/>
            <a:ext cx="8229600" cy="792162"/>
          </a:xfrm>
        </p:spPr>
        <p:txBody>
          <a:bodyPr/>
          <a:lstStyle/>
          <a:p>
            <a:r>
              <a:rPr lang="en-US" b="1" dirty="0" smtClean="0"/>
              <a:t>Step 3: Information Sources</a:t>
            </a:r>
            <a:endParaRPr lang="en-US" sz="2000" dirty="0"/>
          </a:p>
        </p:txBody>
      </p:sp>
      <p:sp>
        <p:nvSpPr>
          <p:cNvPr id="6" name="Content Placeholder 2"/>
          <p:cNvSpPr>
            <a:spLocks noGrp="1"/>
          </p:cNvSpPr>
          <p:nvPr>
            <p:ph idx="1"/>
          </p:nvPr>
        </p:nvSpPr>
        <p:spPr>
          <a:xfrm>
            <a:off x="152400" y="914400"/>
            <a:ext cx="8839200" cy="5715000"/>
          </a:xfrm>
        </p:spPr>
        <p:txBody>
          <a:bodyPr>
            <a:noAutofit/>
          </a:bodyPr>
          <a:lstStyle/>
          <a:p>
            <a:pPr>
              <a:buFont typeface="Arial" pitchFamily="34" charset="0"/>
              <a:buChar char="•"/>
              <a:defRPr/>
            </a:pPr>
            <a:r>
              <a:rPr lang="en-AU" sz="2200" dirty="0" smtClean="0"/>
              <a:t>“Mixed </a:t>
            </a:r>
            <a:r>
              <a:rPr lang="en-AU" sz="2200" dirty="0"/>
              <a:t>methods approach” that </a:t>
            </a:r>
            <a:r>
              <a:rPr lang="en-AU" sz="2200" b="1" dirty="0"/>
              <a:t>combines quantitative and qualitative research </a:t>
            </a:r>
            <a:r>
              <a:rPr lang="en-AU" sz="2200" b="1" dirty="0" smtClean="0"/>
              <a:t>methods </a:t>
            </a:r>
            <a:r>
              <a:rPr lang="en-AU" sz="2200" dirty="0"/>
              <a:t>best suited to answer questions </a:t>
            </a:r>
            <a:r>
              <a:rPr lang="en-AU" sz="2200" dirty="0" smtClean="0"/>
              <a:t>on </a:t>
            </a:r>
            <a:r>
              <a:rPr lang="en-AU" sz="2200" dirty="0"/>
              <a:t>bottlenecks and barriers to achieving programme </a:t>
            </a:r>
            <a:r>
              <a:rPr lang="en-AU" sz="2200" dirty="0" smtClean="0"/>
              <a:t>goals and </a:t>
            </a:r>
            <a:r>
              <a:rPr lang="en-AU" sz="2200" dirty="0" smtClean="0"/>
              <a:t>to </a:t>
            </a:r>
            <a:r>
              <a:rPr lang="en-AU" sz="2200" dirty="0" smtClean="0"/>
              <a:t>validate/triangulate </a:t>
            </a:r>
            <a:r>
              <a:rPr lang="en-AU" sz="2200" dirty="0" smtClean="0"/>
              <a:t>routine information &amp; monitoring systems  </a:t>
            </a:r>
          </a:p>
          <a:p>
            <a:pPr marL="457200" indent="-457200">
              <a:buFont typeface="Arial" pitchFamily="34" charset="0"/>
              <a:buChar char="•"/>
              <a:defRPr/>
            </a:pPr>
            <a:r>
              <a:rPr lang="en-AU" sz="2200" dirty="0"/>
              <a:t>I</a:t>
            </a:r>
            <a:r>
              <a:rPr lang="en-AU" sz="2200" dirty="0" smtClean="0"/>
              <a:t>ntended to </a:t>
            </a:r>
            <a:r>
              <a:rPr lang="en-AU" sz="2200" b="1" dirty="0" smtClean="0"/>
              <a:t>trigger action to remove bottlenecks </a:t>
            </a:r>
            <a:r>
              <a:rPr lang="en-AU" sz="2200" dirty="0" smtClean="0"/>
              <a:t>at </a:t>
            </a:r>
            <a:r>
              <a:rPr lang="en-AU" sz="2200" dirty="0" smtClean="0"/>
              <a:t>decentralised levels</a:t>
            </a:r>
            <a:endParaRPr lang="en-AU" sz="2200" dirty="0"/>
          </a:p>
          <a:p>
            <a:pPr marL="457200" indent="-457200">
              <a:buFont typeface="Arial" pitchFamily="34" charset="0"/>
              <a:buChar char="•"/>
              <a:defRPr/>
            </a:pPr>
            <a:r>
              <a:rPr lang="en-AU" sz="2200" dirty="0"/>
              <a:t>A</a:t>
            </a:r>
            <a:r>
              <a:rPr lang="en-AU" sz="2200" dirty="0" smtClean="0"/>
              <a:t>pproach </a:t>
            </a:r>
            <a:r>
              <a:rPr lang="en-AU" sz="2200" dirty="0"/>
              <a:t>draws on quantitative research and the </a:t>
            </a:r>
            <a:r>
              <a:rPr lang="en-AU" sz="2200" b="1" dirty="0"/>
              <a:t>power of statistical analysis with the </a:t>
            </a:r>
            <a:r>
              <a:rPr lang="en-AU" sz="2200" b="1" dirty="0" smtClean="0"/>
              <a:t>insight </a:t>
            </a:r>
            <a:r>
              <a:rPr lang="en-AU" sz="2200" b="1" dirty="0"/>
              <a:t>that qualitative assessment </a:t>
            </a:r>
            <a:r>
              <a:rPr lang="en-AU" sz="2200" dirty="0"/>
              <a:t>can offer into programme processes and complex situations. </a:t>
            </a:r>
            <a:endParaRPr lang="en-AU" sz="2200" dirty="0" smtClean="0"/>
          </a:p>
          <a:p>
            <a:pPr marL="457200" indent="-457200">
              <a:buFont typeface="Arial" pitchFamily="34" charset="0"/>
              <a:buChar char="•"/>
              <a:defRPr/>
            </a:pPr>
            <a:r>
              <a:rPr lang="en-AU" sz="2200" dirty="0"/>
              <a:t>Builds on and </a:t>
            </a:r>
            <a:r>
              <a:rPr lang="en-AU" sz="2200" b="1" dirty="0"/>
              <a:t>strengthens existing data collection systems and fills gaps </a:t>
            </a:r>
            <a:r>
              <a:rPr lang="en-AU" sz="2200" dirty="0"/>
              <a:t>on bottlenecks and/or causes of bottlenecks where appropriate </a:t>
            </a:r>
          </a:p>
          <a:p>
            <a:pPr marL="457200" indent="-457200">
              <a:buFont typeface="Arial" pitchFamily="34" charset="0"/>
              <a:buChar char="•"/>
              <a:defRPr/>
            </a:pPr>
            <a:r>
              <a:rPr lang="en-AU" sz="2200" dirty="0"/>
              <a:t>A</a:t>
            </a:r>
            <a:r>
              <a:rPr lang="en-AU" sz="2200" dirty="0" smtClean="0"/>
              <a:t>ssessments </a:t>
            </a:r>
            <a:r>
              <a:rPr lang="en-AU" sz="2200" dirty="0"/>
              <a:t>through a mutually reinforcing data collection and analysis </a:t>
            </a:r>
            <a:r>
              <a:rPr lang="en-AU" sz="2200" dirty="0" smtClean="0"/>
              <a:t>process strengthens programming, as well as </a:t>
            </a:r>
            <a:r>
              <a:rPr lang="en-AU" sz="2200" b="1" dirty="0" smtClean="0"/>
              <a:t>enables involvement of key stakeholders</a:t>
            </a:r>
            <a:r>
              <a:rPr lang="en-AU" sz="2200" dirty="0" smtClean="0"/>
              <a:t>.</a:t>
            </a:r>
            <a:endParaRPr lang="en-US" sz="2200" dirty="0"/>
          </a:p>
          <a:p>
            <a:pPr marL="457200" indent="-457200">
              <a:buFont typeface="Arial" pitchFamily="34" charset="0"/>
              <a:buChar char="•"/>
              <a:defRPr/>
            </a:pPr>
            <a:r>
              <a:rPr lang="en-AU" sz="2200" dirty="0"/>
              <a:t>Validity of qualitative data can be </a:t>
            </a:r>
            <a:r>
              <a:rPr lang="en-AU" sz="2200" b="1" dirty="0"/>
              <a:t>enhanced through triangulation </a:t>
            </a:r>
            <a:r>
              <a:rPr lang="en-AU" sz="2200" dirty="0"/>
              <a:t>with other sources of </a:t>
            </a:r>
            <a:r>
              <a:rPr lang="en-AU" sz="2200" dirty="0" smtClean="0"/>
              <a:t>information. </a:t>
            </a:r>
            <a:endParaRPr lang="en-US" sz="2200" dirty="0"/>
          </a:p>
        </p:txBody>
      </p:sp>
    </p:spTree>
    <p:extLst>
      <p:ext uri="{BB962C8B-B14F-4D97-AF65-F5344CB8AC3E}">
        <p14:creationId xmlns:p14="http://schemas.microsoft.com/office/powerpoint/2010/main" val="206315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124895236"/>
              </p:ext>
            </p:extLst>
          </p:nvPr>
        </p:nvGraphicFramePr>
        <p:xfrm>
          <a:off x="0" y="1105934"/>
          <a:ext cx="8991600" cy="575206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0" y="-112139"/>
            <a:ext cx="9024261" cy="757079"/>
          </a:xfrm>
        </p:spPr>
        <p:txBody>
          <a:bodyPr>
            <a:noAutofit/>
          </a:bodyPr>
          <a:lstStyle/>
          <a:p>
            <a:r>
              <a:rPr lang="en-US" sz="2400" b="1" dirty="0" smtClean="0">
                <a:solidFill>
                  <a:schemeClr val="tx2"/>
                </a:solidFill>
              </a:rPr>
              <a:t>Step 4- 6: Identify bottlenecks, </a:t>
            </a:r>
            <a:r>
              <a:rPr lang="en-US" sz="2400" b="1" dirty="0" err="1" smtClean="0">
                <a:solidFill>
                  <a:schemeClr val="tx2"/>
                </a:solidFill>
              </a:rPr>
              <a:t>analyse</a:t>
            </a:r>
            <a:r>
              <a:rPr lang="en-US" sz="2400" b="1" dirty="0" smtClean="0">
                <a:solidFill>
                  <a:schemeClr val="tx2"/>
                </a:solidFill>
              </a:rPr>
              <a:t> causes and correct actions</a:t>
            </a:r>
            <a:endParaRPr lang="en-US" sz="2400" b="1" dirty="0">
              <a:solidFill>
                <a:schemeClr val="tx2"/>
              </a:solidFill>
            </a:endParaRPr>
          </a:p>
        </p:txBody>
      </p:sp>
      <p:sp>
        <p:nvSpPr>
          <p:cNvPr id="5" name="TextBox 7"/>
          <p:cNvSpPr txBox="1"/>
          <p:nvPr/>
        </p:nvSpPr>
        <p:spPr>
          <a:xfrm>
            <a:off x="853265" y="1105935"/>
            <a:ext cx="2781315" cy="630910"/>
          </a:xfrm>
          <a:prstGeom prst="rect">
            <a:avLst/>
          </a:prstGeom>
          <a:solidFill>
            <a:sysClr val="window" lastClr="FFFFFF"/>
          </a:solidFill>
          <a:ln cap="rnd">
            <a:solidFill>
              <a:srgbClr val="1F497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Supply Bottlenecks </a:t>
            </a:r>
          </a:p>
          <a:p>
            <a:r>
              <a:rPr lang="en-US" dirty="0" smtClean="0">
                <a:solidFill>
                  <a:srgbClr val="1F497D"/>
                </a:solidFill>
              </a:rPr>
              <a:t>40%  difference in food security </a:t>
            </a:r>
            <a:endParaRPr lang="en-US" dirty="0"/>
          </a:p>
        </p:txBody>
      </p:sp>
      <p:sp>
        <p:nvSpPr>
          <p:cNvPr id="6" name="TextBox 7"/>
          <p:cNvSpPr txBox="1"/>
          <p:nvPr/>
        </p:nvSpPr>
        <p:spPr>
          <a:xfrm>
            <a:off x="5214231" y="1181261"/>
            <a:ext cx="3810030" cy="800219"/>
          </a:xfrm>
          <a:prstGeom prst="rect">
            <a:avLst/>
          </a:prstGeom>
          <a:solidFill>
            <a:sysClr val="window" lastClr="FFFFFF"/>
          </a:solidFill>
          <a:ln cap="rnd">
            <a:solidFill>
              <a:srgbClr val="1F497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solidFill>
                  <a:srgbClr val="FF0000"/>
                </a:solidFill>
              </a:rPr>
              <a:t>Demand bottlenecks</a:t>
            </a:r>
          </a:p>
          <a:p>
            <a:r>
              <a:rPr lang="en-US" b="1" dirty="0" err="1" smtClean="0">
                <a:solidFill>
                  <a:schemeClr val="accent1">
                    <a:lumMod val="75000"/>
                  </a:schemeClr>
                </a:solidFill>
              </a:rPr>
              <a:t>Utilisation</a:t>
            </a:r>
            <a:r>
              <a:rPr lang="en-US" b="1" dirty="0" smtClean="0">
                <a:solidFill>
                  <a:schemeClr val="accent1">
                    <a:lumMod val="75000"/>
                  </a:schemeClr>
                </a:solidFill>
              </a:rPr>
              <a:t> limited by  food availability</a:t>
            </a:r>
          </a:p>
          <a:p>
            <a:r>
              <a:rPr lang="en-US" b="1" dirty="0" smtClean="0">
                <a:solidFill>
                  <a:schemeClr val="accent1">
                    <a:lumMod val="75000"/>
                  </a:schemeClr>
                </a:solidFill>
              </a:rPr>
              <a:t>&amp; additional continuity and quality bottlenecks</a:t>
            </a:r>
          </a:p>
        </p:txBody>
      </p:sp>
      <p:sp>
        <p:nvSpPr>
          <p:cNvPr id="8" name="TextBox 7"/>
          <p:cNvSpPr txBox="1"/>
          <p:nvPr/>
        </p:nvSpPr>
        <p:spPr>
          <a:xfrm>
            <a:off x="2362200" y="4419600"/>
            <a:ext cx="2667030" cy="584741"/>
          </a:xfrm>
          <a:prstGeom prst="rect">
            <a:avLst/>
          </a:prstGeom>
          <a:solidFill>
            <a:sysClr val="window" lastClr="FFFFFF"/>
          </a:solidFill>
          <a:ln cap="rnd">
            <a:solidFill>
              <a:srgbClr val="1F497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dirty="0" smtClean="0">
                <a:solidFill>
                  <a:schemeClr val="accent1">
                    <a:lumMod val="75000"/>
                  </a:schemeClr>
                </a:solidFill>
              </a:rPr>
              <a:t>Similar accessibility to CHW &amp; education</a:t>
            </a:r>
          </a:p>
        </p:txBody>
      </p:sp>
      <p:sp>
        <p:nvSpPr>
          <p:cNvPr id="12" name="TextBox 11"/>
          <p:cNvSpPr txBox="1"/>
          <p:nvPr/>
        </p:nvSpPr>
        <p:spPr>
          <a:xfrm>
            <a:off x="4267200" y="403433"/>
            <a:ext cx="4876800" cy="1846659"/>
          </a:xfrm>
          <a:prstGeom prst="rect">
            <a:avLst/>
          </a:prstGeom>
          <a:solidFill>
            <a:srgbClr val="00B050"/>
          </a:solidFill>
        </p:spPr>
        <p:txBody>
          <a:bodyPr wrap="square" rtlCol="0">
            <a:spAutoFit/>
          </a:bodyPr>
          <a:lstStyle/>
          <a:p>
            <a:r>
              <a:rPr lang="en-US" sz="1900" dirty="0" smtClean="0">
                <a:solidFill>
                  <a:schemeClr val="bg1"/>
                </a:solidFill>
              </a:rPr>
              <a:t>Community participation / dialogue</a:t>
            </a:r>
            <a:r>
              <a:rPr lang="fr-CH" sz="1900" dirty="0" smtClean="0">
                <a:solidFill>
                  <a:schemeClr val="bg1"/>
                </a:solidFill>
              </a:rPr>
              <a:t>; </a:t>
            </a:r>
            <a:r>
              <a:rPr lang="en-US" sz="1900" dirty="0" smtClean="0">
                <a:solidFill>
                  <a:schemeClr val="bg1"/>
                </a:solidFill>
              </a:rPr>
              <a:t>Strengthened partnerships btw community &amp; services; Refresher </a:t>
            </a:r>
            <a:r>
              <a:rPr lang="en-US" sz="1900" dirty="0">
                <a:solidFill>
                  <a:schemeClr val="bg1"/>
                </a:solidFill>
              </a:rPr>
              <a:t>training of </a:t>
            </a:r>
            <a:r>
              <a:rPr lang="en-US" sz="1900" dirty="0" smtClean="0">
                <a:solidFill>
                  <a:schemeClr val="bg1"/>
                </a:solidFill>
              </a:rPr>
              <a:t>CHW; </a:t>
            </a:r>
            <a:r>
              <a:rPr lang="en-US" sz="1900" dirty="0">
                <a:solidFill>
                  <a:schemeClr val="bg1"/>
                </a:solidFill>
              </a:rPr>
              <a:t>performance incentives for </a:t>
            </a:r>
            <a:r>
              <a:rPr lang="en-US" sz="1900" dirty="0" smtClean="0">
                <a:solidFill>
                  <a:schemeClr val="bg1"/>
                </a:solidFill>
              </a:rPr>
              <a:t>quality IPC / counseling  </a:t>
            </a:r>
            <a:r>
              <a:rPr lang="en-US" sz="1900" dirty="0">
                <a:solidFill>
                  <a:schemeClr val="bg1"/>
                </a:solidFill>
              </a:rPr>
              <a:t>on </a:t>
            </a:r>
            <a:r>
              <a:rPr lang="en-US" sz="1900" dirty="0" smtClean="0">
                <a:solidFill>
                  <a:schemeClr val="bg1"/>
                </a:solidFill>
              </a:rPr>
              <a:t>feeding </a:t>
            </a:r>
            <a:r>
              <a:rPr lang="en-US" sz="1900" dirty="0">
                <a:solidFill>
                  <a:schemeClr val="bg1"/>
                </a:solidFill>
              </a:rPr>
              <a:t>practices to </a:t>
            </a:r>
            <a:r>
              <a:rPr lang="en-US" sz="1900" dirty="0" smtClean="0">
                <a:solidFill>
                  <a:schemeClr val="bg1"/>
                </a:solidFill>
              </a:rPr>
              <a:t>most deprived </a:t>
            </a:r>
            <a:r>
              <a:rPr lang="en-US" sz="1900" dirty="0">
                <a:solidFill>
                  <a:schemeClr val="bg1"/>
                </a:solidFill>
              </a:rPr>
              <a:t>mothers and monitoring</a:t>
            </a:r>
          </a:p>
        </p:txBody>
      </p:sp>
      <p:sp>
        <p:nvSpPr>
          <p:cNvPr id="14" name="Up Arrow 13"/>
          <p:cNvSpPr/>
          <p:nvPr/>
        </p:nvSpPr>
        <p:spPr>
          <a:xfrm>
            <a:off x="7492769" y="2845297"/>
            <a:ext cx="675439" cy="11136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2000" y="644940"/>
            <a:ext cx="3200400" cy="1200329"/>
          </a:xfrm>
          <a:prstGeom prst="rect">
            <a:avLst/>
          </a:prstGeom>
          <a:solidFill>
            <a:srgbClr val="00B050"/>
          </a:solidFill>
        </p:spPr>
        <p:txBody>
          <a:bodyPr wrap="square" rtlCol="0">
            <a:spAutoFit/>
          </a:bodyPr>
          <a:lstStyle/>
          <a:p>
            <a:r>
              <a:rPr lang="en-US" sz="2400" dirty="0" smtClean="0">
                <a:solidFill>
                  <a:schemeClr val="bg1"/>
                </a:solidFill>
              </a:rPr>
              <a:t>General Food Distribution to targeted deprived districts</a:t>
            </a:r>
            <a:endParaRPr lang="en-US" sz="2400" dirty="0">
              <a:solidFill>
                <a:schemeClr val="bg1"/>
              </a:solidFill>
            </a:endParaRPr>
          </a:p>
        </p:txBody>
      </p:sp>
      <p:sp>
        <p:nvSpPr>
          <p:cNvPr id="16" name="Up Arrow 15"/>
          <p:cNvSpPr/>
          <p:nvPr/>
        </p:nvSpPr>
        <p:spPr>
          <a:xfrm>
            <a:off x="1026457" y="2214601"/>
            <a:ext cx="533400" cy="136415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rved Down Arrow 16"/>
          <p:cNvSpPr/>
          <p:nvPr/>
        </p:nvSpPr>
        <p:spPr>
          <a:xfrm rot="21229388">
            <a:off x="1166002" y="2006729"/>
            <a:ext cx="3943840" cy="984353"/>
          </a:xfrm>
          <a:prstGeom prst="curvedDownArrow">
            <a:avLst>
              <a:gd name="adj1" fmla="val 24521"/>
              <a:gd name="adj2" fmla="val 50000"/>
              <a:gd name="adj3" fmla="val 25000"/>
            </a:avLst>
          </a:prstGeom>
          <a:solidFill>
            <a:srgbClr val="C00000">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Up Arrow 17"/>
          <p:cNvSpPr/>
          <p:nvPr/>
        </p:nvSpPr>
        <p:spPr>
          <a:xfrm>
            <a:off x="4921445" y="2466725"/>
            <a:ext cx="675439" cy="946101"/>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a:off x="6236768" y="2570091"/>
            <a:ext cx="675439" cy="1220454"/>
          </a:xfrm>
          <a:prstGeom prst="up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a:off x="6236768" y="3103086"/>
            <a:ext cx="675439" cy="89859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urved Down Arrow 20"/>
          <p:cNvSpPr/>
          <p:nvPr/>
        </p:nvSpPr>
        <p:spPr>
          <a:xfrm rot="20829932">
            <a:off x="5094961" y="2231201"/>
            <a:ext cx="1732221" cy="786632"/>
          </a:xfrm>
          <a:prstGeom prst="curvedDownArrow">
            <a:avLst>
              <a:gd name="adj1" fmla="val 24521"/>
              <a:gd name="adj2" fmla="val 50000"/>
              <a:gd name="adj3" fmla="val 25000"/>
            </a:avLst>
          </a:prstGeom>
          <a:solidFill>
            <a:srgbClr val="C00000">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Down Arrow 21"/>
          <p:cNvSpPr/>
          <p:nvPr/>
        </p:nvSpPr>
        <p:spPr>
          <a:xfrm rot="20829932">
            <a:off x="6433194" y="2429382"/>
            <a:ext cx="1711581" cy="865504"/>
          </a:xfrm>
          <a:prstGeom prst="curvedDownArrow">
            <a:avLst>
              <a:gd name="adj1" fmla="val 24521"/>
              <a:gd name="adj2" fmla="val 50000"/>
              <a:gd name="adj3" fmla="val 25000"/>
            </a:avLst>
          </a:prstGeom>
          <a:solidFill>
            <a:srgbClr val="C00000">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Up Arrow 22"/>
          <p:cNvSpPr/>
          <p:nvPr/>
        </p:nvSpPr>
        <p:spPr>
          <a:xfrm>
            <a:off x="7492769" y="3474174"/>
            <a:ext cx="675439" cy="921335"/>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71284" y="6488668"/>
            <a:ext cx="3501984" cy="369332"/>
          </a:xfrm>
          <a:prstGeom prst="rect">
            <a:avLst/>
          </a:prstGeom>
          <a:noFill/>
        </p:spPr>
        <p:txBody>
          <a:bodyPr wrap="none" rtlCol="0">
            <a:spAutoFit/>
          </a:bodyPr>
          <a:lstStyle/>
          <a:p>
            <a:r>
              <a:rPr lang="en-US" i="1" dirty="0" smtClean="0">
                <a:solidFill>
                  <a:schemeClr val="tx2"/>
                </a:solidFill>
              </a:rPr>
              <a:t>Source Bangladesh, Nepal, Pakistan</a:t>
            </a:r>
            <a:endParaRPr lang="en-US" i="1" dirty="0">
              <a:solidFill>
                <a:schemeClr val="tx2"/>
              </a:solidFill>
            </a:endParaRPr>
          </a:p>
        </p:txBody>
      </p:sp>
      <p:sp>
        <p:nvSpPr>
          <p:cNvPr id="2" name="TextBox 1"/>
          <p:cNvSpPr txBox="1"/>
          <p:nvPr/>
        </p:nvSpPr>
        <p:spPr>
          <a:xfrm>
            <a:off x="1004367" y="1845269"/>
            <a:ext cx="628027" cy="369332"/>
          </a:xfrm>
          <a:prstGeom prst="rect">
            <a:avLst/>
          </a:prstGeom>
          <a:noFill/>
        </p:spPr>
        <p:txBody>
          <a:bodyPr wrap="square" rtlCol="0">
            <a:spAutoFit/>
          </a:bodyPr>
          <a:lstStyle/>
          <a:p>
            <a:r>
              <a:rPr lang="en-US" dirty="0" smtClean="0"/>
              <a:t>80%</a:t>
            </a:r>
            <a:endParaRPr lang="en-US" dirty="0"/>
          </a:p>
        </p:txBody>
      </p:sp>
      <p:sp>
        <p:nvSpPr>
          <p:cNvPr id="25" name="TextBox 24"/>
          <p:cNvSpPr txBox="1"/>
          <p:nvPr/>
        </p:nvSpPr>
        <p:spPr>
          <a:xfrm>
            <a:off x="4945152" y="2040624"/>
            <a:ext cx="628027" cy="369332"/>
          </a:xfrm>
          <a:prstGeom prst="rect">
            <a:avLst/>
          </a:prstGeom>
          <a:noFill/>
        </p:spPr>
        <p:txBody>
          <a:bodyPr wrap="square" rtlCol="0">
            <a:spAutoFit/>
          </a:bodyPr>
          <a:lstStyle/>
          <a:p>
            <a:r>
              <a:rPr lang="en-US" dirty="0" smtClean="0"/>
              <a:t>72%</a:t>
            </a:r>
            <a:endParaRPr lang="en-US" dirty="0"/>
          </a:p>
        </p:txBody>
      </p:sp>
      <p:sp>
        <p:nvSpPr>
          <p:cNvPr id="26" name="TextBox 25"/>
          <p:cNvSpPr txBox="1"/>
          <p:nvPr/>
        </p:nvSpPr>
        <p:spPr>
          <a:xfrm>
            <a:off x="6301651" y="2918420"/>
            <a:ext cx="628027" cy="369332"/>
          </a:xfrm>
          <a:prstGeom prst="rect">
            <a:avLst/>
          </a:prstGeom>
          <a:noFill/>
        </p:spPr>
        <p:txBody>
          <a:bodyPr wrap="square" rtlCol="0">
            <a:spAutoFit/>
          </a:bodyPr>
          <a:lstStyle/>
          <a:p>
            <a:r>
              <a:rPr lang="en-US" dirty="0" smtClean="0"/>
              <a:t>54%</a:t>
            </a:r>
            <a:endParaRPr lang="en-US" dirty="0"/>
          </a:p>
        </p:txBody>
      </p:sp>
      <p:sp>
        <p:nvSpPr>
          <p:cNvPr id="27" name="TextBox 26"/>
          <p:cNvSpPr txBox="1"/>
          <p:nvPr/>
        </p:nvSpPr>
        <p:spPr>
          <a:xfrm>
            <a:off x="7492769" y="3133682"/>
            <a:ext cx="628027" cy="369332"/>
          </a:xfrm>
          <a:prstGeom prst="rect">
            <a:avLst/>
          </a:prstGeom>
          <a:noFill/>
        </p:spPr>
        <p:txBody>
          <a:bodyPr wrap="square" rtlCol="0">
            <a:spAutoFit/>
          </a:bodyPr>
          <a:lstStyle/>
          <a:p>
            <a:r>
              <a:rPr lang="en-US" dirty="0" smtClean="0"/>
              <a:t>43%</a:t>
            </a:r>
            <a:endParaRPr lang="en-US" dirty="0"/>
          </a:p>
        </p:txBody>
      </p:sp>
      <p:sp>
        <p:nvSpPr>
          <p:cNvPr id="28" name="TextBox 27"/>
          <p:cNvSpPr txBox="1"/>
          <p:nvPr/>
        </p:nvSpPr>
        <p:spPr>
          <a:xfrm>
            <a:off x="6264886" y="2236998"/>
            <a:ext cx="628027" cy="369332"/>
          </a:xfrm>
          <a:prstGeom prst="rect">
            <a:avLst/>
          </a:prstGeom>
          <a:noFill/>
        </p:spPr>
        <p:txBody>
          <a:bodyPr wrap="square" rtlCol="0">
            <a:spAutoFit/>
          </a:bodyPr>
          <a:lstStyle/>
          <a:p>
            <a:r>
              <a:rPr lang="en-US" dirty="0" smtClean="0"/>
              <a:t>63%</a:t>
            </a:r>
            <a:endParaRPr lang="en-US" dirty="0"/>
          </a:p>
        </p:txBody>
      </p:sp>
      <p:sp>
        <p:nvSpPr>
          <p:cNvPr id="29" name="TextBox 28"/>
          <p:cNvSpPr txBox="1"/>
          <p:nvPr/>
        </p:nvSpPr>
        <p:spPr>
          <a:xfrm>
            <a:off x="7563437" y="2475965"/>
            <a:ext cx="628027" cy="369332"/>
          </a:xfrm>
          <a:prstGeom prst="rect">
            <a:avLst/>
          </a:prstGeom>
          <a:noFill/>
        </p:spPr>
        <p:txBody>
          <a:bodyPr wrap="square" rtlCol="0">
            <a:spAutoFit/>
          </a:bodyPr>
          <a:lstStyle/>
          <a:p>
            <a:r>
              <a:rPr lang="en-US" dirty="0" smtClean="0"/>
              <a:t>59%</a:t>
            </a:r>
            <a:endParaRPr lang="en-US" dirty="0"/>
          </a:p>
        </p:txBody>
      </p:sp>
    </p:spTree>
    <p:extLst>
      <p:ext uri="{BB962C8B-B14F-4D97-AF65-F5344CB8AC3E}">
        <p14:creationId xmlns:p14="http://schemas.microsoft.com/office/powerpoint/2010/main" val="172306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1" presetClass="entr" presetSubtype="0" fill="hold" grpId="1" nodeType="with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par>
                                <p:cTn id="34" presetID="42"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15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1" presetClass="entr" presetSubtype="0" fill="hold" grpId="1" nodeType="withEffect">
                                  <p:stCondLst>
                                    <p:cond delay="0"/>
                                  </p:stCondLst>
                                  <p:childTnLst>
                                    <p:set>
                                      <p:cBhvr>
                                        <p:cTn id="51" dur="1" fill="hold">
                                          <p:stCondLst>
                                            <p:cond delay="0"/>
                                          </p:stCondLst>
                                        </p:cTn>
                                        <p:tgtEl>
                                          <p:spTgt spid="18"/>
                                        </p:tgtEl>
                                        <p:attrNameLst>
                                          <p:attrName>style.visibility</p:attrName>
                                        </p:attrNameLst>
                                      </p:cBhvr>
                                      <p:to>
                                        <p:strVal val="visible"/>
                                      </p:to>
                                    </p:set>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2" presetClass="entr" presetSubtype="4"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par>
                                <p:cTn id="68" presetID="1" presetClass="entr" presetSubtype="0" fill="hold" grpId="1" nodeType="with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42" presetClass="entr" presetSubtype="0" fill="hold" grpId="0"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4000"/>
                            </p:stCondLst>
                            <p:childTnLst>
                              <p:par>
                                <p:cTn id="76" presetID="2" presetClass="entr" presetSubtype="4" fill="hold" grpId="0" nodeType="afterEffect">
                                  <p:stCondLst>
                                    <p:cond delay="0"/>
                                  </p:stCondLst>
                                  <p:childTnLst>
                                    <p:set>
                                      <p:cBhvr>
                                        <p:cTn id="77" dur="1" fill="hold">
                                          <p:stCondLst>
                                            <p:cond delay="0"/>
                                          </p:stCondLst>
                                        </p:cTn>
                                        <p:tgtEl>
                                          <p:spTgt spid="22"/>
                                        </p:tgtEl>
                                        <p:attrNameLst>
                                          <p:attrName>style.visibility</p:attrName>
                                        </p:attrNameLst>
                                      </p:cBhvr>
                                      <p:to>
                                        <p:strVal val="visible"/>
                                      </p:to>
                                    </p:set>
                                    <p:anim calcmode="lin" valueType="num">
                                      <p:cBhvr additive="base">
                                        <p:cTn id="78" dur="500" fill="hold"/>
                                        <p:tgtEl>
                                          <p:spTgt spid="22"/>
                                        </p:tgtEl>
                                        <p:attrNameLst>
                                          <p:attrName>ppt_x</p:attrName>
                                        </p:attrNameLst>
                                      </p:cBhvr>
                                      <p:tavLst>
                                        <p:tav tm="0">
                                          <p:val>
                                            <p:strVal val="#ppt_x"/>
                                          </p:val>
                                        </p:tav>
                                        <p:tav tm="100000">
                                          <p:val>
                                            <p:strVal val="#ppt_x"/>
                                          </p:val>
                                        </p:tav>
                                      </p:tavLst>
                                    </p:anim>
                                    <p:anim calcmode="lin" valueType="num">
                                      <p:cBhvr additive="base">
                                        <p:cTn id="79" dur="500" fill="hold"/>
                                        <p:tgtEl>
                                          <p:spTgt spid="22"/>
                                        </p:tgtEl>
                                        <p:attrNameLst>
                                          <p:attrName>ppt_y</p:attrName>
                                        </p:attrNameLst>
                                      </p:cBhvr>
                                      <p:tavLst>
                                        <p:tav tm="0">
                                          <p:val>
                                            <p:strVal val="1+#ppt_h/2"/>
                                          </p:val>
                                        </p:tav>
                                        <p:tav tm="100000">
                                          <p:val>
                                            <p:strVal val="#ppt_y"/>
                                          </p:val>
                                        </p:tav>
                                      </p:tavLst>
                                    </p:anim>
                                  </p:childTnLst>
                                </p:cTn>
                              </p:par>
                            </p:childTnLst>
                          </p:cTn>
                        </p:par>
                        <p:par>
                          <p:cTn id="80" fill="hold">
                            <p:stCondLst>
                              <p:cond delay="4500"/>
                            </p:stCondLst>
                            <p:childTnLst>
                              <p:par>
                                <p:cTn id="81" presetID="42"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par>
                                <p:cTn id="86" presetID="1" presetClass="entr" presetSubtype="0" fill="hold" grpId="1" nodeType="withEffect">
                                  <p:stCondLst>
                                    <p:cond delay="0"/>
                                  </p:stCondLst>
                                  <p:childTnLst>
                                    <p:set>
                                      <p:cBhvr>
                                        <p:cTn id="87" dur="1" fill="hold">
                                          <p:stCondLst>
                                            <p:cond delay="0"/>
                                          </p:stCondLst>
                                        </p:cTn>
                                        <p:tgtEl>
                                          <p:spTgt spid="23"/>
                                        </p:tgtEl>
                                        <p:attrNameLst>
                                          <p:attrName>style.visibility</p:attrName>
                                        </p:attrNameLst>
                                      </p:cBhvr>
                                      <p:to>
                                        <p:strVal val="visible"/>
                                      </p:to>
                                    </p:set>
                                  </p:childTnLst>
                                </p:cTn>
                              </p:par>
                              <p:par>
                                <p:cTn id="88" presetID="42" presetClass="entr" presetSubtype="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ppt_x"/>
                                          </p:val>
                                        </p:tav>
                                        <p:tav tm="100000">
                                          <p:val>
                                            <p:strVal val="#ppt_x"/>
                                          </p:val>
                                        </p:tav>
                                      </p:tavLst>
                                    </p:anim>
                                    <p:anim calcmode="lin" valueType="num">
                                      <p:cBhvr additive="base">
                                        <p:cTn id="98" dur="500" fill="hold"/>
                                        <p:tgtEl>
                                          <p:spTgt spid="12"/>
                                        </p:tgtEl>
                                        <p:attrNameLst>
                                          <p:attrName>ppt_y</p:attrName>
                                        </p:attrNameLst>
                                      </p:cBhvr>
                                      <p:tavLst>
                                        <p:tav tm="0">
                                          <p:val>
                                            <p:strVal val="1+#ppt_h/2"/>
                                          </p:val>
                                        </p:tav>
                                        <p:tav tm="100000">
                                          <p:val>
                                            <p:strVal val="#ppt_y"/>
                                          </p:val>
                                        </p:tav>
                                      </p:tavLst>
                                    </p:anim>
                                  </p:childTnLst>
                                </p:cTn>
                              </p:par>
                            </p:childTnLst>
                          </p:cTn>
                        </p:par>
                        <p:par>
                          <p:cTn id="99" fill="hold">
                            <p:stCondLst>
                              <p:cond delay="500"/>
                            </p:stCondLst>
                            <p:childTnLst>
                              <p:par>
                                <p:cTn id="100" presetID="42" presetClass="entr" presetSubtype="0" fill="hold" grpId="0" nodeType="after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fade">
                                      <p:cBhvr>
                                        <p:cTn id="102" dur="1000"/>
                                        <p:tgtEl>
                                          <p:spTgt spid="19"/>
                                        </p:tgtEl>
                                      </p:cBhvr>
                                    </p:animEffect>
                                    <p:anim calcmode="lin" valueType="num">
                                      <p:cBhvr>
                                        <p:cTn id="103" dur="1000" fill="hold"/>
                                        <p:tgtEl>
                                          <p:spTgt spid="19"/>
                                        </p:tgtEl>
                                        <p:attrNameLst>
                                          <p:attrName>ppt_x</p:attrName>
                                        </p:attrNameLst>
                                      </p:cBhvr>
                                      <p:tavLst>
                                        <p:tav tm="0">
                                          <p:val>
                                            <p:strVal val="#ppt_x"/>
                                          </p:val>
                                        </p:tav>
                                        <p:tav tm="100000">
                                          <p:val>
                                            <p:strVal val="#ppt_x"/>
                                          </p:val>
                                        </p:tav>
                                      </p:tavLst>
                                    </p:anim>
                                    <p:anim calcmode="lin" valueType="num">
                                      <p:cBhvr>
                                        <p:cTn id="104" dur="1000" fill="hold"/>
                                        <p:tgtEl>
                                          <p:spTgt spid="19"/>
                                        </p:tgtEl>
                                        <p:attrNameLst>
                                          <p:attrName>ppt_y</p:attrName>
                                        </p:attrNameLst>
                                      </p:cBhvr>
                                      <p:tavLst>
                                        <p:tav tm="0">
                                          <p:val>
                                            <p:strVal val="#ppt_y+.1"/>
                                          </p:val>
                                        </p:tav>
                                        <p:tav tm="100000">
                                          <p:val>
                                            <p:strVal val="#ppt_y"/>
                                          </p:val>
                                        </p:tav>
                                      </p:tavLst>
                                    </p:anim>
                                  </p:childTnLst>
                                </p:cTn>
                              </p:par>
                              <p:par>
                                <p:cTn id="105" presetID="1" presetClass="entr" presetSubtype="0" fill="hold" grpId="1" nodeType="withEffect">
                                  <p:stCondLst>
                                    <p:cond delay="0"/>
                                  </p:stCondLst>
                                  <p:childTnLst>
                                    <p:set>
                                      <p:cBhvr>
                                        <p:cTn id="106" dur="1" fill="hold">
                                          <p:stCondLst>
                                            <p:cond delay="0"/>
                                          </p:stCondLst>
                                        </p:cTn>
                                        <p:tgtEl>
                                          <p:spTgt spid="19"/>
                                        </p:tgtEl>
                                        <p:attrNameLst>
                                          <p:attrName>style.visibility</p:attrName>
                                        </p:attrNameLst>
                                      </p:cBhvr>
                                      <p:to>
                                        <p:strVal val="visible"/>
                                      </p:to>
                                    </p:set>
                                  </p:childTnLst>
                                </p:cTn>
                              </p:par>
                              <p:par>
                                <p:cTn id="107" presetID="42" presetClass="entr" presetSubtype="0" fill="hold" grpId="0" nodeType="with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1000"/>
                                        <p:tgtEl>
                                          <p:spTgt spid="28"/>
                                        </p:tgtEl>
                                      </p:cBhvr>
                                    </p:animEffect>
                                    <p:anim calcmode="lin" valueType="num">
                                      <p:cBhvr>
                                        <p:cTn id="110" dur="1000" fill="hold"/>
                                        <p:tgtEl>
                                          <p:spTgt spid="28"/>
                                        </p:tgtEl>
                                        <p:attrNameLst>
                                          <p:attrName>ppt_x</p:attrName>
                                        </p:attrNameLst>
                                      </p:cBhvr>
                                      <p:tavLst>
                                        <p:tav tm="0">
                                          <p:val>
                                            <p:strVal val="#ppt_x"/>
                                          </p:val>
                                        </p:tav>
                                        <p:tav tm="100000">
                                          <p:val>
                                            <p:strVal val="#ppt_x"/>
                                          </p:val>
                                        </p:tav>
                                      </p:tavLst>
                                    </p:anim>
                                    <p:anim calcmode="lin" valueType="num">
                                      <p:cBhvr>
                                        <p:cTn id="111" dur="1000" fill="hold"/>
                                        <p:tgtEl>
                                          <p:spTgt spid="28"/>
                                        </p:tgtEl>
                                        <p:attrNameLst>
                                          <p:attrName>ppt_y</p:attrName>
                                        </p:attrNameLst>
                                      </p:cBhvr>
                                      <p:tavLst>
                                        <p:tav tm="0">
                                          <p:val>
                                            <p:strVal val="#ppt_y+.1"/>
                                          </p:val>
                                        </p:tav>
                                        <p:tav tm="100000">
                                          <p:val>
                                            <p:strVal val="#ppt_y"/>
                                          </p:val>
                                        </p:tav>
                                      </p:tavLst>
                                    </p:anim>
                                  </p:childTnLst>
                                </p:cTn>
                              </p:par>
                              <p:par>
                                <p:cTn id="112" presetID="10" presetClass="exit" presetSubtype="0" fill="hold" grpId="1" nodeType="withEffect">
                                  <p:stCondLst>
                                    <p:cond delay="0"/>
                                  </p:stCondLst>
                                  <p:childTnLst>
                                    <p:animEffect transition="out" filter="fade">
                                      <p:cBhvr>
                                        <p:cTn id="113" dur="500"/>
                                        <p:tgtEl>
                                          <p:spTgt spid="26"/>
                                        </p:tgtEl>
                                      </p:cBhvr>
                                    </p:animEffect>
                                    <p:set>
                                      <p:cBhvr>
                                        <p:cTn id="114" dur="1" fill="hold">
                                          <p:stCondLst>
                                            <p:cond delay="499"/>
                                          </p:stCondLst>
                                        </p:cTn>
                                        <p:tgtEl>
                                          <p:spTgt spid="26"/>
                                        </p:tgtEl>
                                        <p:attrNameLst>
                                          <p:attrName>style.visibility</p:attrName>
                                        </p:attrNameLst>
                                      </p:cBhvr>
                                      <p:to>
                                        <p:strVal val="hidden"/>
                                      </p:to>
                                    </p:set>
                                  </p:childTnLst>
                                </p:cTn>
                              </p:par>
                            </p:childTnLst>
                          </p:cTn>
                        </p:par>
                        <p:par>
                          <p:cTn id="115" fill="hold">
                            <p:stCondLst>
                              <p:cond delay="1500"/>
                            </p:stCondLst>
                            <p:childTnLst>
                              <p:par>
                                <p:cTn id="116" presetID="42" presetClass="entr" presetSubtype="0" fill="hold" grpId="0" nodeType="after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1000"/>
                                        <p:tgtEl>
                                          <p:spTgt spid="14"/>
                                        </p:tgtEl>
                                      </p:cBhvr>
                                    </p:animEffect>
                                    <p:anim calcmode="lin" valueType="num">
                                      <p:cBhvr>
                                        <p:cTn id="119" dur="1000" fill="hold"/>
                                        <p:tgtEl>
                                          <p:spTgt spid="14"/>
                                        </p:tgtEl>
                                        <p:attrNameLst>
                                          <p:attrName>ppt_x</p:attrName>
                                        </p:attrNameLst>
                                      </p:cBhvr>
                                      <p:tavLst>
                                        <p:tav tm="0">
                                          <p:val>
                                            <p:strVal val="#ppt_x"/>
                                          </p:val>
                                        </p:tav>
                                        <p:tav tm="100000">
                                          <p:val>
                                            <p:strVal val="#ppt_x"/>
                                          </p:val>
                                        </p:tav>
                                      </p:tavLst>
                                    </p:anim>
                                    <p:anim calcmode="lin" valueType="num">
                                      <p:cBhvr>
                                        <p:cTn id="120" dur="1000" fill="hold"/>
                                        <p:tgtEl>
                                          <p:spTgt spid="14"/>
                                        </p:tgtEl>
                                        <p:attrNameLst>
                                          <p:attrName>ppt_y</p:attrName>
                                        </p:attrNameLst>
                                      </p:cBhvr>
                                      <p:tavLst>
                                        <p:tav tm="0">
                                          <p:val>
                                            <p:strVal val="#ppt_y+.1"/>
                                          </p:val>
                                        </p:tav>
                                        <p:tav tm="100000">
                                          <p:val>
                                            <p:strVal val="#ppt_y"/>
                                          </p:val>
                                        </p:tav>
                                      </p:tavLst>
                                    </p:anim>
                                  </p:childTnLst>
                                </p:cTn>
                              </p:par>
                              <p:par>
                                <p:cTn id="121" presetID="1" presetClass="entr" presetSubtype="0" fill="hold" grpId="1" nodeType="withEffect">
                                  <p:stCondLst>
                                    <p:cond delay="0"/>
                                  </p:stCondLst>
                                  <p:childTnLst>
                                    <p:set>
                                      <p:cBhvr>
                                        <p:cTn id="122" dur="1" fill="hold">
                                          <p:stCondLst>
                                            <p:cond delay="0"/>
                                          </p:stCondLst>
                                        </p:cTn>
                                        <p:tgtEl>
                                          <p:spTgt spid="14"/>
                                        </p:tgtEl>
                                        <p:attrNameLst>
                                          <p:attrName>style.visibility</p:attrName>
                                        </p:attrNameLst>
                                      </p:cBhvr>
                                      <p:to>
                                        <p:strVal val="visible"/>
                                      </p:to>
                                    </p:set>
                                  </p:childTnLst>
                                </p:cTn>
                              </p:par>
                              <p:par>
                                <p:cTn id="123" presetID="42" presetClass="entr" presetSubtype="0" fill="hold" grpId="0" nodeType="with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1000"/>
                                        <p:tgtEl>
                                          <p:spTgt spid="29"/>
                                        </p:tgtEl>
                                      </p:cBhvr>
                                    </p:animEffect>
                                    <p:anim calcmode="lin" valueType="num">
                                      <p:cBhvr>
                                        <p:cTn id="126" dur="1000" fill="hold"/>
                                        <p:tgtEl>
                                          <p:spTgt spid="29"/>
                                        </p:tgtEl>
                                        <p:attrNameLst>
                                          <p:attrName>ppt_x</p:attrName>
                                        </p:attrNameLst>
                                      </p:cBhvr>
                                      <p:tavLst>
                                        <p:tav tm="0">
                                          <p:val>
                                            <p:strVal val="#ppt_x"/>
                                          </p:val>
                                        </p:tav>
                                        <p:tav tm="100000">
                                          <p:val>
                                            <p:strVal val="#ppt_x"/>
                                          </p:val>
                                        </p:tav>
                                      </p:tavLst>
                                    </p:anim>
                                    <p:anim calcmode="lin" valueType="num">
                                      <p:cBhvr>
                                        <p:cTn id="127" dur="1000" fill="hold"/>
                                        <p:tgtEl>
                                          <p:spTgt spid="29"/>
                                        </p:tgtEl>
                                        <p:attrNameLst>
                                          <p:attrName>ppt_y</p:attrName>
                                        </p:attrNameLst>
                                      </p:cBhvr>
                                      <p:tavLst>
                                        <p:tav tm="0">
                                          <p:val>
                                            <p:strVal val="#ppt_y+.1"/>
                                          </p:val>
                                        </p:tav>
                                        <p:tav tm="100000">
                                          <p:val>
                                            <p:strVal val="#ppt_y"/>
                                          </p:val>
                                        </p:tav>
                                      </p:tavLst>
                                    </p:anim>
                                  </p:childTnLst>
                                </p:cTn>
                              </p:par>
                              <p:par>
                                <p:cTn id="128" presetID="10" presetClass="exit" presetSubtype="0" fill="hold" grpId="1" nodeType="withEffect">
                                  <p:stCondLst>
                                    <p:cond delay="0"/>
                                  </p:stCondLst>
                                  <p:childTnLst>
                                    <p:animEffect transition="out" filter="fade">
                                      <p:cBhvr>
                                        <p:cTn id="129" dur="500"/>
                                        <p:tgtEl>
                                          <p:spTgt spid="27"/>
                                        </p:tgtEl>
                                      </p:cBhvr>
                                    </p:animEffect>
                                    <p:set>
                                      <p:cBhvr>
                                        <p:cTn id="130"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2" grpId="0" animBg="1"/>
      <p:bldP spid="14" grpId="0" animBg="1"/>
      <p:bldP spid="14" grpId="1" animBg="1"/>
      <p:bldP spid="15" grpId="0" animBg="1"/>
      <p:bldP spid="16" grpId="0" animBg="1"/>
      <p:bldP spid="16" grpId="1" animBg="1"/>
      <p:bldP spid="17" grpId="0" animBg="1"/>
      <p:bldP spid="18" grpId="0" animBg="1"/>
      <p:bldP spid="18" grpId="1" animBg="1"/>
      <p:bldP spid="19" grpId="0" animBg="1"/>
      <p:bldP spid="19" grpId="1" animBg="1"/>
      <p:bldP spid="20" grpId="0" animBg="1"/>
      <p:bldP spid="20" grpId="1" animBg="1"/>
      <p:bldP spid="21" grpId="0" animBg="1"/>
      <p:bldP spid="22" grpId="0" animBg="1"/>
      <p:bldP spid="23" grpId="0" animBg="1"/>
      <p:bldP spid="23" grpId="1" animBg="1"/>
      <p:bldP spid="2" grpId="0"/>
      <p:bldP spid="25" grpId="0"/>
      <p:bldP spid="26" grpId="0"/>
      <p:bldP spid="26" grpId="1"/>
      <p:bldP spid="27" grpId="0"/>
      <p:bldP spid="27" grpId="1"/>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914400"/>
          </a:xfrm>
        </p:spPr>
        <p:txBody>
          <a:bodyPr>
            <a:noAutofit/>
          </a:bodyPr>
          <a:lstStyle/>
          <a:p>
            <a:r>
              <a:rPr lang="en-US" sz="3600" b="1" dirty="0" smtClean="0">
                <a:solidFill>
                  <a:schemeClr val="tx2"/>
                </a:solidFill>
              </a:rPr>
              <a:t> Step 7: Reporting of changes in bottlenecks at country and inter-country levels </a:t>
            </a:r>
            <a:endParaRPr lang="en-US" sz="3600" b="1" dirty="0">
              <a:solidFill>
                <a:schemeClr val="tx2"/>
              </a:solidFill>
            </a:endParaRPr>
          </a:p>
        </p:txBody>
      </p:sp>
      <p:sp>
        <p:nvSpPr>
          <p:cNvPr id="3" name="Content Placeholder 2"/>
          <p:cNvSpPr>
            <a:spLocks noGrp="1"/>
          </p:cNvSpPr>
          <p:nvPr>
            <p:ph idx="1"/>
          </p:nvPr>
        </p:nvSpPr>
        <p:spPr>
          <a:xfrm>
            <a:off x="22485" y="1143000"/>
            <a:ext cx="9098478" cy="5715000"/>
          </a:xfrm>
        </p:spPr>
        <p:txBody>
          <a:bodyPr>
            <a:noAutofit/>
          </a:bodyPr>
          <a:lstStyle/>
          <a:p>
            <a:pPr marL="0" indent="0"/>
            <a:r>
              <a:rPr lang="en-US" sz="2600" dirty="0" smtClean="0"/>
              <a:t>Of 30 countries which selected to monitor reduction in stunting </a:t>
            </a:r>
          </a:p>
          <a:p>
            <a:pPr marL="285750" indent="-285750">
              <a:buFont typeface="Arial" pitchFamily="34" charset="0"/>
              <a:buChar char="•"/>
            </a:pPr>
            <a:r>
              <a:rPr lang="en-US" sz="2600" u="sng" dirty="0" smtClean="0"/>
              <a:t>Reporting start date</a:t>
            </a:r>
            <a:r>
              <a:rPr lang="en-US" sz="2600" dirty="0" smtClean="0"/>
              <a:t>: 20 countries identified “availability of complementary foods” as their critical bottleneck</a:t>
            </a:r>
          </a:p>
          <a:p>
            <a:pPr marL="285750" indent="-285750">
              <a:buFont typeface="Arial" pitchFamily="34" charset="0"/>
              <a:buChar char="•"/>
            </a:pPr>
            <a:r>
              <a:rPr lang="en-US" sz="2600" u="sng" dirty="0" smtClean="0"/>
              <a:t>By Period 1: </a:t>
            </a:r>
          </a:p>
          <a:p>
            <a:pPr marL="685800" lvl="1">
              <a:buFont typeface="Arial" pitchFamily="34" charset="0"/>
              <a:buChar char="•"/>
            </a:pPr>
            <a:r>
              <a:rPr lang="en-US" sz="2600" dirty="0" smtClean="0"/>
              <a:t>Of these 20 countries,12 countries reported that they removed this bottleneck by mobilizing/leveraging other partners; </a:t>
            </a:r>
          </a:p>
          <a:p>
            <a:pPr marL="685800" lvl="1">
              <a:buFont typeface="Arial" pitchFamily="34" charset="0"/>
              <a:buChar char="•"/>
            </a:pPr>
            <a:r>
              <a:rPr lang="en-US" sz="2600" dirty="0" smtClean="0"/>
              <a:t>In 7 of these 12 countries, socio-cultural barriers to complementary feeding were then reported as the major bottlenecks</a:t>
            </a:r>
          </a:p>
          <a:p>
            <a:pPr marL="285750" indent="-285750">
              <a:buFont typeface="Arial" pitchFamily="34" charset="0"/>
              <a:buChar char="•"/>
            </a:pPr>
            <a:r>
              <a:rPr lang="en-US" sz="2600" u="sng" dirty="0" smtClean="0"/>
              <a:t>By Period 2:</a:t>
            </a:r>
            <a:r>
              <a:rPr lang="en-US" sz="2600" dirty="0" smtClean="0"/>
              <a:t> Socio-cultural barriers were reported to be lifted by mobilizing key influencers</a:t>
            </a:r>
          </a:p>
          <a:p>
            <a:endParaRPr lang="en-US" sz="2600" dirty="0"/>
          </a:p>
        </p:txBody>
      </p:sp>
    </p:spTree>
    <p:extLst>
      <p:ext uri="{BB962C8B-B14F-4D97-AF65-F5344CB8AC3E}">
        <p14:creationId xmlns:p14="http://schemas.microsoft.com/office/powerpoint/2010/main" val="4031289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16726</TotalTime>
  <Words>3092</Words>
  <Application>Microsoft Office PowerPoint</Application>
  <PresentationFormat>On-screen Show (4:3)</PresentationFormat>
  <Paragraphs>305</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blank</vt:lpstr>
      <vt:lpstr>PowerPoint Presentation</vt:lpstr>
      <vt:lpstr>PowerPoint Presentation</vt:lpstr>
      <vt:lpstr>PowerPoint Presentation</vt:lpstr>
      <vt:lpstr>Seven steps for level 3 monitoring of bottlenecks</vt:lpstr>
      <vt:lpstr>PowerPoint Presentation</vt:lpstr>
      <vt:lpstr>Step 2. Examples of country specific indicators  complementary feeding</vt:lpstr>
      <vt:lpstr>Step 3: Information Sources</vt:lpstr>
      <vt:lpstr>Step 4- 6: Identify bottlenecks, analyse causes and correct actions</vt:lpstr>
      <vt:lpstr> Step 7: Reporting of changes in bottlenecks at country and inter-country levels </vt:lpstr>
      <vt:lpstr>  INITIAL IMPLEMENTATION IN 26 COUNTRIES  </vt:lpstr>
      <vt:lpstr>Lessons Learned in first wave countries</vt:lpstr>
      <vt:lpstr>MORES IN HUMANITARIAN CONTEXTS Monitoring of Results for Equity System (MoRES)  adapted in Emergencies ( = Humanitarian PM)</vt:lpstr>
    </vt:vector>
  </TitlesOfParts>
  <Company>UNICEF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UNICEF</dc:creator>
  <cp:lastModifiedBy>Rudolf Knippenberg</cp:lastModifiedBy>
  <cp:revision>1026</cp:revision>
  <cp:lastPrinted>2012-05-08T23:41:36Z</cp:lastPrinted>
  <dcterms:created xsi:type="dcterms:W3CDTF">2011-02-07T23:04:25Z</dcterms:created>
  <dcterms:modified xsi:type="dcterms:W3CDTF">2012-05-08T23:47:29Z</dcterms:modified>
</cp:coreProperties>
</file>