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4074" r:id="rId3"/>
  </p:sldMasterIdLst>
  <p:notesMasterIdLst>
    <p:notesMasterId r:id="rId20"/>
  </p:notesMasterIdLst>
  <p:handoutMasterIdLst>
    <p:handoutMasterId r:id="rId21"/>
  </p:handoutMasterIdLst>
  <p:sldIdLst>
    <p:sldId id="790" r:id="rId4"/>
    <p:sldId id="847" r:id="rId5"/>
    <p:sldId id="824" r:id="rId6"/>
    <p:sldId id="840" r:id="rId7"/>
    <p:sldId id="838" r:id="rId8"/>
    <p:sldId id="841" r:id="rId9"/>
    <p:sldId id="846" r:id="rId10"/>
    <p:sldId id="826" r:id="rId11"/>
    <p:sldId id="828" r:id="rId12"/>
    <p:sldId id="827" r:id="rId13"/>
    <p:sldId id="844" r:id="rId14"/>
    <p:sldId id="833" r:id="rId15"/>
    <p:sldId id="834" r:id="rId16"/>
    <p:sldId id="835" r:id="rId17"/>
    <p:sldId id="845" r:id="rId18"/>
    <p:sldId id="814" r:id="rId19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0FA"/>
    <a:srgbClr val="10244A"/>
    <a:srgbClr val="000066"/>
    <a:srgbClr val="040000"/>
    <a:srgbClr val="399CC3"/>
    <a:srgbClr val="000099"/>
    <a:srgbClr val="666666"/>
    <a:srgbClr val="66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45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894" y="-270"/>
      </p:cViewPr>
      <p:guideLst>
        <p:guide orient="horz" pos="3862"/>
        <p:guide orient="horz" pos="883"/>
        <p:guide pos="292"/>
        <p:guide pos="5460"/>
      </p:guideLst>
    </p:cSldViewPr>
  </p:slideViewPr>
  <p:outlineViewPr>
    <p:cViewPr>
      <p:scale>
        <a:sx n="33" d="100"/>
        <a:sy n="33" d="100"/>
      </p:scale>
      <p:origin x="0" y="1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04" y="-72"/>
      </p:cViewPr>
      <p:guideLst>
        <p:guide orient="horz" pos="2928"/>
        <p:guide pos="44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t" anchorCtr="0" compatLnSpc="1">
            <a:prstTxWarp prst="textNoShape">
              <a:avLst/>
            </a:prstTxWarp>
          </a:bodyPr>
          <a:lstStyle>
            <a:lvl1pPr defTabSz="890588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t" anchorCtr="0" compatLnSpc="1">
            <a:prstTxWarp prst="textNoShape">
              <a:avLst/>
            </a:prstTxWarp>
          </a:bodyPr>
          <a:lstStyle>
            <a:lvl1pPr algn="r" defTabSz="890588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DB47E0-1A53-4745-8290-8F6EE7C24A3A}" type="datetimeFigureOut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b" anchorCtr="0" compatLnSpc="1">
            <a:prstTxWarp prst="textNoShape">
              <a:avLst/>
            </a:prstTxWarp>
          </a:bodyPr>
          <a:lstStyle>
            <a:lvl1pPr defTabSz="890588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b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fld id="{5D8C1977-54A4-4BE4-8461-5F907259D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9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t" anchorCtr="0" compatLnSpc="1">
            <a:prstTxWarp prst="textNoShape">
              <a:avLst/>
            </a:prstTxWarp>
          </a:bodyPr>
          <a:lstStyle>
            <a:lvl1pPr defTabSz="890588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t" anchorCtr="0" compatLnSpc="1">
            <a:prstTxWarp prst="textNoShape">
              <a:avLst/>
            </a:prstTxWarp>
          </a:bodyPr>
          <a:lstStyle>
            <a:lvl1pPr algn="r" defTabSz="890588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394DED-88C1-452F-A195-769A58664001}" type="datetimeFigureOut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b" anchorCtr="0" compatLnSpc="1">
            <a:prstTxWarp prst="textNoShape">
              <a:avLst/>
            </a:prstTxWarp>
          </a:bodyPr>
          <a:lstStyle>
            <a:lvl1pPr defTabSz="890588"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134" tIns="44566" rIns="89134" bIns="4456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b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fld id="{7F1E00FD-AC32-432B-BB59-49EA785148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4363"/>
            <a:ext cx="5140325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z="1400" dirty="0" smtClean="0">
                <a:latin typeface="Times New Roman" pitchFamily="18" charset="0"/>
                <a:ea typeface="ＭＳ Ｐゴシック" pitchFamily="34" charset="-128"/>
              </a:rPr>
              <a:t>Glede å være førstemann ut på dette seminaret</a:t>
            </a:r>
          </a:p>
          <a:p>
            <a:r>
              <a:rPr lang="nb-NO" sz="1400" dirty="0" smtClean="0">
                <a:latin typeface="Times New Roman" pitchFamily="18" charset="0"/>
                <a:ea typeface="ＭＳ Ｐゴシック" pitchFamily="34" charset="-128"/>
              </a:rPr>
              <a:t>Vi er glad for et det er stor interesse, og økende interesse for hvert år.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2663" y="1055688"/>
            <a:ext cx="5053012" cy="3789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471508" y="5007241"/>
            <a:ext cx="6067385" cy="3236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F34E66A-DB68-48FA-A3E8-A8A120460F5D}" type="slidenum">
              <a:rPr lang="en-GB" sz="11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sz="11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Times New Roman" pitchFamily="18" charset="0"/>
                <a:ea typeface="ＭＳ Ｐゴシック" pitchFamily="34" charset="-128"/>
              </a:rPr>
              <a:t>Feeding is normally to tables (all feed companies use same recommendations)</a:t>
            </a:r>
          </a:p>
          <a:p>
            <a:r>
              <a:rPr lang="en-GB" smtClean="0">
                <a:latin typeface="Times New Roman" pitchFamily="18" charset="0"/>
                <a:ea typeface="ＭＳ Ｐゴシック" pitchFamily="34" charset="-128"/>
              </a:rPr>
              <a:t>Can be from one point (top left) from a boat (top right) or from a barge (bottom left) which moves slowly through the pond</a:t>
            </a:r>
          </a:p>
          <a:p>
            <a:r>
              <a:rPr lang="en-GB" smtClean="0">
                <a:latin typeface="Times New Roman" pitchFamily="18" charset="0"/>
                <a:ea typeface="ＭＳ Ｐゴシック" pitchFamily="34" charset="-128"/>
              </a:rPr>
              <a:t>Generally dispersal is poor and so expect many fish not to eat in each meal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Plassholder for nota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0588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814F76E-F9EC-4947-9E73-C0ECF5F831E2}" type="slidenum">
              <a:rPr lang="en-GB" sz="11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en-GB" sz="11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ront_Cermaq_Q_rep_PowerPoint_qualit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113"/>
            <a:ext cx="9144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0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000" y="2448000"/>
            <a:ext cx="8208000" cy="1828800"/>
          </a:xfrm>
        </p:spPr>
        <p:txBody>
          <a:bodyPr/>
          <a:lstStyle>
            <a:lvl1pPr marL="0" indent="0" algn="ctr">
              <a:buFont typeface="Wingdings" charset="0"/>
              <a:buNone/>
              <a:defRPr sz="2200">
                <a:solidFill>
                  <a:srgbClr val="10244A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subtitle</a:t>
            </a:r>
            <a:r>
              <a:rPr lang="nb-NO" noProof="0" dirty="0" smtClean="0"/>
              <a:t> style</a:t>
            </a:r>
          </a:p>
        </p:txBody>
      </p:sp>
      <p:sp>
        <p:nvSpPr>
          <p:cNvPr id="530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000" y="1314000"/>
            <a:ext cx="8208000" cy="1188000"/>
          </a:xfrm>
          <a:extLst/>
        </p:spPr>
        <p:txBody>
          <a:bodyPr/>
          <a:lstStyle>
            <a:lvl1pPr algn="ctr">
              <a:defRPr sz="8800">
                <a:solidFill>
                  <a:srgbClr val="10244A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655577763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57200"/>
            <a:ext cx="8208000" cy="45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468000" y="3823200"/>
            <a:ext cx="3960000" cy="2304000"/>
          </a:xfrm>
        </p:spPr>
        <p:txBody>
          <a:bodyPr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68000" y="1404000"/>
            <a:ext cx="3960000" cy="23040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404000"/>
            <a:ext cx="3960000" cy="4724400"/>
          </a:xfrm>
        </p:spPr>
        <p:txBody>
          <a:bodyPr t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4599589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57200"/>
            <a:ext cx="8208000" cy="45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000" y="1404000"/>
            <a:ext cx="3960000" cy="47244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16000" y="1404000"/>
            <a:ext cx="3960000" cy="230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tIns="0" bIns="0"/>
          <a:lstStyle>
            <a:lvl1pPr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716000" y="3823200"/>
            <a:ext cx="3960000" cy="230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tIns="0" bIns="0"/>
          <a:lstStyle>
            <a:lvl1pPr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58428755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57200"/>
            <a:ext cx="8208000" cy="45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000" y="1404000"/>
            <a:ext cx="3960000" cy="47244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16000" y="1404000"/>
            <a:ext cx="3960000" cy="472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tIns="0" bIns="0"/>
          <a:lstStyle>
            <a:lvl1pPr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21161641"/>
      </p:ext>
    </p:extLst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60680"/>
      </p:ext>
    </p:extLst>
  </p:cSld>
  <p:clrMapOvr>
    <a:masterClrMapping/>
  </p:clrMapOvr>
  <p:transition spd="med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ont_Cermaq_Q_VARIATION1_PowerPoint_qualit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1950"/>
            <a:ext cx="91440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3816000"/>
            <a:ext cx="2196000" cy="158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tIns="0" bIns="0"/>
          <a:lstStyle>
            <a:lvl1pPr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000" y="2016000"/>
            <a:ext cx="8208000" cy="18288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0"/>
              <a:buNone/>
              <a:defRPr sz="2200">
                <a:solidFill>
                  <a:srgbClr val="10244A"/>
                </a:solidFill>
              </a:defRPr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000" y="1314000"/>
            <a:ext cx="8208000" cy="6949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1A3E1"/>
                    </a:gs>
                    <a:gs pos="100000">
                      <a:srgbClr val="47C0EB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>
            <a:lvl1pPr algn="ctr">
              <a:defRPr sz="4800">
                <a:solidFill>
                  <a:srgbClr val="10244A"/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1614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770255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BAF1-B2DD-433E-88A4-7D8C1D43988B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F089-B0C1-4047-A94B-525C8D33A8A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726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770255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3699-D99F-437C-98DC-6E6E5E33E9F6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9201-E714-464D-8680-BC0C97730AB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73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770255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8A5BB-1A55-4789-A7EA-F8DB0F398D72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72D5-D17F-416A-836F-A64801390F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91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81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73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5107009"/>
      </p:ext>
    </p:extLst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72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523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9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71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201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630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9" descr="Ewos_h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6129338"/>
            <a:ext cx="19161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457201" y="119177"/>
            <a:ext cx="7120467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eks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lvl1pPr>
          </a:lstStyle>
          <a:p>
            <a:pPr lvl="0"/>
            <a:endParaRPr lang="nb-NO" noProof="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1ABC-218C-4A8B-956B-B813487EE835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6C9A-CA50-4A04-8ECD-4CB3DD08BCF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482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770255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4286-4F8B-44D4-98FC-B82DBF8DFB2C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26CF-BDB2-4B0B-9026-2850D80609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2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2" y="1600201"/>
            <a:ext cx="363696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359275" y="1600201"/>
            <a:ext cx="4387850" cy="3196996"/>
          </a:xfrm>
        </p:spPr>
        <p:txBody>
          <a:bodyPr rtlCol="0">
            <a:normAutofit/>
          </a:bodyPr>
          <a:lstStyle/>
          <a:p>
            <a:pPr lvl="0"/>
            <a:endParaRPr lang="nb-NO" noProof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E522-6CD7-4EB7-85D1-BD9D1203997F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D1D3-A4AF-440B-94AC-5DFAD01453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695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18A6-7898-4F2F-A789-6523C67AB3F4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30DA-C484-46D9-9346-4A9FF3C5F79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04000"/>
            <a:ext cx="3960000" cy="4723200"/>
          </a:xfrm>
        </p:spPr>
        <p:txBody>
          <a:bodyPr tIns="0" bIns="0"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404000"/>
            <a:ext cx="3960000" cy="4724400"/>
          </a:xfrm>
        </p:spPr>
        <p:txBody>
          <a:bodyPr tIns="0" bIns="0"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0806285"/>
      </p:ext>
    </p:extLst>
  </p:cSld>
  <p:clrMapOvr>
    <a:masterClrMapping/>
  </p:clrMapOvr>
  <p:transition spd="med"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6FAF-E8F6-4EE1-A1A1-9B5EE7BD76A5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BCC2-BD4D-45B4-9F1C-DA4FF880B5F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475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D304-CFE3-40BE-8E76-238E99EEFCF5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AAB3-3B61-4C9C-AECF-E2C3D72027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512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EFA8-3432-4A6F-A399-20FB68AEF227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A020-ED0F-4C41-AB99-7232D3E66E8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479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119063"/>
            <a:ext cx="711993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0863" y="1600200"/>
            <a:ext cx="8229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3063-33CC-4115-B026-C98BD46B2626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CC0A-C0DC-4FA0-9B8D-7ECBD9370C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595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119063"/>
            <a:ext cx="711993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550863" y="1600200"/>
            <a:ext cx="8229600" cy="4525963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6F71-2332-4AB3-8495-6D6FF85B94B2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45B2-6061-43EE-B938-1B4045554C6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255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119063"/>
            <a:ext cx="711993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550863" y="1600200"/>
            <a:ext cx="8229600" cy="4525963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9BE6-8FDB-4282-B69C-A2FF1AB9BC07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9E0D-B449-4B98-9090-0C918A1A14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605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tel og to innholdsdeler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8000" y="119063"/>
            <a:ext cx="711993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550863" y="1600200"/>
            <a:ext cx="4038600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41863" y="1600200"/>
            <a:ext cx="4038600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550863" y="3938588"/>
            <a:ext cx="8229600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AAA2-3268-4040-8703-7B01155B7551}" type="datetime1">
              <a:rPr lang="nn-NO"/>
              <a:pPr>
                <a:defRPr/>
              </a:pPr>
              <a:t>17.01.2013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ECD0-B3D5-46E0-9418-C2AFA1B121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92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674486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57200"/>
            <a:ext cx="8208000" cy="45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963382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000" y="1404000"/>
            <a:ext cx="3960000" cy="47244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000" y="1404000"/>
            <a:ext cx="3960000" cy="23040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6000" y="3823200"/>
            <a:ext cx="3960000" cy="230400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57200"/>
            <a:ext cx="8208000" cy="45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156796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000" y="1404000"/>
            <a:ext cx="3960000" cy="23040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000" y="1404000"/>
            <a:ext cx="3960000" cy="2304000"/>
          </a:xfrm>
        </p:spPr>
        <p:txBody>
          <a:bodyPr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000" y="3823200"/>
            <a:ext cx="8208000" cy="2304000"/>
          </a:xfrm>
        </p:spPr>
        <p:txBody>
          <a:bodyPr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57200"/>
            <a:ext cx="8208000" cy="45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820092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404000"/>
            <a:ext cx="8208000" cy="23040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00" y="3823200"/>
            <a:ext cx="8208000" cy="23040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57200"/>
            <a:ext cx="8208000" cy="45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611096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000" y="3823200"/>
            <a:ext cx="3960000" cy="2304000"/>
          </a:xfrm>
        </p:spPr>
        <p:txBody>
          <a:bodyPr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57200"/>
            <a:ext cx="8208000" cy="45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"/>
          </p:nvPr>
        </p:nvSpPr>
        <p:spPr>
          <a:xfrm>
            <a:off x="4716000" y="1404000"/>
            <a:ext cx="3960000" cy="23040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0"/>
          </p:nvPr>
        </p:nvSpPr>
        <p:spPr>
          <a:xfrm>
            <a:off x="4716000" y="3823200"/>
            <a:ext cx="3960000" cy="230400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68000" y="1404000"/>
            <a:ext cx="3960000" cy="2304000"/>
          </a:xfrm>
        </p:spPr>
        <p:txBody>
          <a:bodyPr tIns="0" bIns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7293888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eader_Cermaq_Q_rep_PowerPoint_quality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03350"/>
            <a:ext cx="8207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1028" name="AutoShape 37" descr="1A8E5661-E598-4F7E-92C2-2C1F98DEED22@monsen"/>
          <p:cNvSpPr>
            <a:spLocks noChangeAspect="1" noChangeArrowheads="1"/>
          </p:cNvSpPr>
          <p:nvPr/>
        </p:nvSpPr>
        <p:spPr bwMode="auto">
          <a:xfrm>
            <a:off x="169863" y="46038"/>
            <a:ext cx="2952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b-NO"/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7200"/>
            <a:ext cx="8207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cxnSp>
        <p:nvCxnSpPr>
          <p:cNvPr id="1030" name="Straight Arrow Connector 3"/>
          <p:cNvCxnSpPr>
            <a:cxnSpLocks noChangeShapeType="1"/>
          </p:cNvCxnSpPr>
          <p:nvPr userDrawn="1"/>
        </p:nvCxnSpPr>
        <p:spPr bwMode="auto">
          <a:xfrm>
            <a:off x="468313" y="917575"/>
            <a:ext cx="820737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Placeholder 7"/>
          <p:cNvSpPr txBox="1">
            <a:spLocks/>
          </p:cNvSpPr>
          <p:nvPr userDrawn="1"/>
        </p:nvSpPr>
        <p:spPr>
          <a:xfrm>
            <a:off x="8489950" y="6442075"/>
            <a:ext cx="469900" cy="223838"/>
          </a:xfrm>
          <a:prstGeom prst="rect">
            <a:avLst/>
          </a:prstGeom>
        </p:spPr>
        <p:txBody>
          <a:bodyPr lIns="108000" tIns="0" rIns="108000" bIns="0">
            <a:normAutofit/>
          </a:bodyPr>
          <a:lstStyle>
            <a:lvl1pPr marL="342900" indent="-34290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666666"/>
              </a:buClr>
              <a:buFont typeface="Wingdings" pitchFamily="2" charset="2"/>
              <a:buNone/>
              <a:defRPr/>
            </a:pPr>
            <a:r>
              <a:rPr lang="nb-NO" sz="900" b="0" smtClean="0">
                <a:solidFill>
                  <a:srgbClr val="898989"/>
                </a:solidFill>
              </a:rPr>
              <a:t> </a:t>
            </a:r>
            <a:fld id="{A96FF272-3B26-4E4A-B440-549C5FF2FDD0}" type="slidenum">
              <a:rPr lang="nb-NO" sz="900" b="0" smtClean="0">
                <a:solidFill>
                  <a:srgbClr val="898989"/>
                </a:solidFill>
              </a:rPr>
              <a:pPr algn="l">
                <a:spcBef>
                  <a:spcPct val="20000"/>
                </a:spcBef>
                <a:buClr>
                  <a:srgbClr val="666666"/>
                </a:buClr>
                <a:buFont typeface="Wingdings" pitchFamily="2" charset="2"/>
                <a:buNone/>
                <a:defRPr/>
              </a:pPr>
              <a:t>‹#›</a:t>
            </a:fld>
            <a:endParaRPr lang="nb-NO" sz="900" b="0" smtClean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9" r:id="rId14"/>
    <p:sldLayoutId id="2147484071" r:id="rId15"/>
    <p:sldLayoutId id="2147484072" r:id="rId16"/>
    <p:sldLayoutId id="2147484073" r:id="rId17"/>
  </p:sldLayoutIdLst>
  <p:transition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4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44A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44A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44A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244A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666666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666666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666666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66666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2200">
          <a:solidFill>
            <a:srgbClr val="000000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Arial" charset="0"/>
        <a:buChar char="-"/>
        <a:defRPr sz="1600" i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66"/>
          </a:solidFill>
          <a:latin typeface="Verdan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66"/>
          </a:solidFill>
          <a:latin typeface="Verdan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66"/>
          </a:solidFill>
          <a:latin typeface="Verdan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66"/>
          </a:solidFill>
          <a:latin typeface="Verdan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eader_Cermaq_Q_rep_PowerPoint_quality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03350"/>
            <a:ext cx="8207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2052" name="AutoShape 37" descr="1A8E5661-E598-4F7E-92C2-2C1F98DEED22@monsen"/>
          <p:cNvSpPr>
            <a:spLocks noChangeAspect="1" noChangeArrowheads="1"/>
          </p:cNvSpPr>
          <p:nvPr userDrawn="1"/>
        </p:nvSpPr>
        <p:spPr bwMode="auto">
          <a:xfrm>
            <a:off x="169863" y="46038"/>
            <a:ext cx="2952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nb-NO"/>
          </a:p>
        </p:txBody>
      </p:sp>
      <p:sp>
        <p:nvSpPr>
          <p:cNvPr id="205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57200"/>
            <a:ext cx="8207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cxnSp>
        <p:nvCxnSpPr>
          <p:cNvPr id="2054" name="Straight Arrow Connector 11"/>
          <p:cNvCxnSpPr>
            <a:cxnSpLocks noChangeShapeType="1"/>
          </p:cNvCxnSpPr>
          <p:nvPr userDrawn="1"/>
        </p:nvCxnSpPr>
        <p:spPr bwMode="auto">
          <a:xfrm>
            <a:off x="468313" y="917575"/>
            <a:ext cx="820737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Placeholder 7"/>
          <p:cNvSpPr txBox="1">
            <a:spLocks/>
          </p:cNvSpPr>
          <p:nvPr userDrawn="1"/>
        </p:nvSpPr>
        <p:spPr>
          <a:xfrm>
            <a:off x="8604250" y="6402388"/>
            <a:ext cx="433388" cy="223837"/>
          </a:xfrm>
          <a:prstGeom prst="rect">
            <a:avLst/>
          </a:prstGeom>
        </p:spPr>
        <p:txBody>
          <a:bodyPr lIns="108000" tIns="0" rIns="108000" bIns="0">
            <a:normAutofit/>
          </a:bodyPr>
          <a:lstStyle>
            <a:lvl1pPr marL="342900" indent="-34290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666666"/>
              </a:buClr>
              <a:buFont typeface="Wingdings" pitchFamily="2" charset="2"/>
              <a:buNone/>
              <a:defRPr/>
            </a:pPr>
            <a:r>
              <a:rPr lang="nb-NO" sz="900" b="0" smtClean="0">
                <a:solidFill>
                  <a:srgbClr val="898989"/>
                </a:solidFill>
              </a:rPr>
              <a:t> </a:t>
            </a:r>
            <a:fld id="{AFDE6972-9F55-4352-88F7-DAB9EF093282}" type="slidenum">
              <a:rPr lang="nb-NO" sz="900" b="0" smtClean="0">
                <a:solidFill>
                  <a:srgbClr val="898989"/>
                </a:solidFill>
              </a:rPr>
              <a:pPr algn="l">
                <a:spcBef>
                  <a:spcPct val="20000"/>
                </a:spcBef>
                <a:buClr>
                  <a:srgbClr val="666666"/>
                </a:buClr>
                <a:buFont typeface="Wingdings" pitchFamily="2" charset="2"/>
                <a:buNone/>
                <a:defRPr/>
              </a:pPr>
              <a:t>‹#›</a:t>
            </a:fld>
            <a:endParaRPr lang="nb-NO" sz="900" b="0" smtClean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lr>
          <a:srgbClr val="FE33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20000"/>
        </a:spcBef>
        <a:spcAft>
          <a:spcPct val="0"/>
        </a:spcAft>
        <a:buClr>
          <a:srgbClr val="FE3300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9875" algn="l" rtl="0" eaLnBrk="0" fontAlgn="base" hangingPunct="0">
        <a:spcBef>
          <a:spcPct val="20000"/>
        </a:spcBef>
        <a:spcAft>
          <a:spcPct val="0"/>
        </a:spcAft>
        <a:buClr>
          <a:srgbClr val="FE3300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352425" algn="l" rtl="0" eaLnBrk="0" fontAlgn="base" hangingPunct="0">
        <a:spcBef>
          <a:spcPct val="20000"/>
        </a:spcBef>
        <a:spcAft>
          <a:spcPct val="0"/>
        </a:spcAft>
        <a:buClr>
          <a:srgbClr val="FE3300"/>
        </a:buClr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1800" indent="-360363" algn="l" rtl="0" eaLnBrk="0" fontAlgn="base" hangingPunct="0">
        <a:spcBef>
          <a:spcPct val="20000"/>
        </a:spcBef>
        <a:spcAft>
          <a:spcPct val="0"/>
        </a:spcAft>
        <a:buClr>
          <a:srgbClr val="FE3300"/>
        </a:buClr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8" descr="bakgrun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466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508000" y="119063"/>
            <a:ext cx="7119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550863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 defTabSz="457200">
              <a:defRPr/>
            </a:pPr>
            <a:fld id="{8BB87387-6B54-4B3E-837B-5CD385E2EC29}" type="datetime1">
              <a:rPr lang="nn-NO" b="0"/>
              <a:pPr defTabSz="457200">
                <a:defRPr/>
              </a:pPr>
              <a:t>17.01.2013</a:t>
            </a:fld>
            <a:endParaRPr lang="nb-NO" b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nb-NO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 defTabSz="457200">
              <a:defRPr/>
            </a:pPr>
            <a:fld id="{F18AF7E7-5DA4-4ACB-A637-A5CB8740A813}" type="slidenum">
              <a:rPr lang="nb-NO" b="0"/>
              <a:pPr defTabSz="457200">
                <a:defRPr/>
              </a:pPr>
              <a:t>‹#›</a:t>
            </a:fld>
            <a:endParaRPr lang="nb-NO" b="0"/>
          </a:p>
        </p:txBody>
      </p:sp>
      <p:pic>
        <p:nvPicPr>
          <p:cNvPr id="1032" name="Bilde 6" descr="Ewos_grøn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230188"/>
            <a:ext cx="1344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Bilde 9" descr="pil_grønn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52425"/>
            <a:ext cx="37623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0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F7C4D"/>
          </a:solidFill>
          <a:latin typeface="Georgia"/>
          <a:ea typeface="ＭＳ Ｐゴシック" pitchFamily="-109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F7C4D"/>
          </a:solidFill>
          <a:latin typeface="Georgia" pitchFamily="-109" charset="0"/>
          <a:ea typeface="ＭＳ Ｐゴシック" pitchFamily="-109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F7C4D"/>
          </a:solidFill>
          <a:latin typeface="Georgia" pitchFamily="-109" charset="0"/>
          <a:ea typeface="ＭＳ Ｐゴシック" pitchFamily="-109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F7C4D"/>
          </a:solidFill>
          <a:latin typeface="Georgia" pitchFamily="-109" charset="0"/>
          <a:ea typeface="ＭＳ Ｐゴシック" pitchFamily="-109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F7C4D"/>
          </a:solidFill>
          <a:latin typeface="Georgia" pitchFamily="-109" charset="0"/>
          <a:ea typeface="ＭＳ Ｐゴシック" pitchFamily="-109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F7C4D"/>
          </a:solidFill>
          <a:latin typeface="Georgia" pitchFamily="-109" charset="0"/>
          <a:ea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F7C4D"/>
          </a:solidFill>
          <a:latin typeface="Georgia" pitchFamily="-109" charset="0"/>
          <a:ea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F7C4D"/>
          </a:solidFill>
          <a:latin typeface="Georgia" pitchFamily="-109" charset="0"/>
          <a:ea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F7C4D"/>
          </a:solidFill>
          <a:latin typeface="Georgia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2800" kern="1200">
          <a:solidFill>
            <a:schemeClr val="tx1"/>
          </a:solidFill>
          <a:latin typeface="Arial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−"/>
        <a:defRPr sz="20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33388" y="1317625"/>
            <a:ext cx="8207375" cy="118745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EWOS IN VIETNAM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468313" y="2408238"/>
            <a:ext cx="8207375" cy="931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>Managing Director Rune Vamråk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>Bangkok 17 Jan 2013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33388" y="303213"/>
            <a:ext cx="8207375" cy="449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Improvement Program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46175"/>
            <a:ext cx="8661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68313" y="327025"/>
            <a:ext cx="8207375" cy="449263"/>
          </a:xfrm>
        </p:spPr>
        <p:txBody>
          <a:bodyPr/>
          <a:lstStyle/>
          <a:p>
            <a:pPr>
              <a:defRPr/>
            </a:pPr>
            <a:r>
              <a:rPr lang="nb-NO" sz="3200" kern="1200" dirty="0" err="1" smtClean="0"/>
              <a:t>Working</a:t>
            </a:r>
            <a:r>
              <a:rPr lang="nb-NO" sz="3200" kern="1200" dirty="0" smtClean="0"/>
              <a:t> </a:t>
            </a:r>
            <a:r>
              <a:rPr lang="nb-NO" sz="3200" kern="1200" dirty="0" err="1" smtClean="0"/>
              <a:t>conditions</a:t>
            </a:r>
            <a:endParaRPr lang="nb-NO" sz="6000" dirty="0"/>
          </a:p>
        </p:txBody>
      </p:sp>
      <p:sp>
        <p:nvSpPr>
          <p:cNvPr id="21507" name="Plassholder for innhold 3"/>
          <p:cNvSpPr>
            <a:spLocks noGrp="1"/>
          </p:cNvSpPr>
          <p:nvPr>
            <p:ph idx="1"/>
          </p:nvPr>
        </p:nvSpPr>
        <p:spPr>
          <a:xfrm>
            <a:off x="444500" y="1154113"/>
            <a:ext cx="8140700" cy="1114425"/>
          </a:xfrm>
        </p:spPr>
        <p:txBody>
          <a:bodyPr/>
          <a:lstStyle/>
          <a:p>
            <a:pPr marL="0" indent="0" defTabSz="457200" eaLnBrk="1" hangingPunct="1">
              <a:spcBef>
                <a:spcPct val="50000"/>
              </a:spcBef>
              <a:buClrTx/>
              <a:buFont typeface="Arial" charset="0"/>
              <a:buNone/>
            </a:pPr>
            <a:r>
              <a:rPr lang="en-GB" sz="1600" dirty="0" smtClean="0">
                <a:cs typeface="Arial" charset="0"/>
              </a:rPr>
              <a:t>Working conditions – identified as a clear area for improvement and EWOS Vietnam have done this (and more):</a:t>
            </a:r>
          </a:p>
        </p:txBody>
      </p:sp>
      <p:sp>
        <p:nvSpPr>
          <p:cNvPr id="21508" name="Plassholder for innhold 3"/>
          <p:cNvSpPr txBox="1">
            <a:spLocks/>
          </p:cNvSpPr>
          <p:nvPr/>
        </p:nvSpPr>
        <p:spPr bwMode="auto">
          <a:xfrm>
            <a:off x="503238" y="2051050"/>
            <a:ext cx="5137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cs typeface="Arial" charset="0"/>
              </a:rPr>
              <a:t>All workers got personal protection equipment (PPE)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cs typeface="Arial" charset="0"/>
              </a:rPr>
              <a:t>The bonus system secure use of PPE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cs typeface="Arial" charset="0"/>
              </a:rPr>
              <a:t>3 shift – instead of the 2 shift they had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cs typeface="Arial" charset="0"/>
              </a:rPr>
              <a:t>No Saturday working for the office staff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cs typeface="Arial" charset="0"/>
              </a:rPr>
              <a:t>Increased wages, extra allowances for «un-comfortable working conditions (hot!) and a program to keep experienced staff 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cs typeface="Arial" charset="0"/>
              </a:rPr>
              <a:t>Revitalised the Union (Workers Syndicate) to improve the communication’s with our staff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cs typeface="Arial" charset="0"/>
              </a:rPr>
              <a:t>Better food in the canteen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Font typeface="Arial" charset="0"/>
              <a:buChar char="•"/>
            </a:pPr>
            <a:endParaRPr lang="nb-NO" b="0" dirty="0">
              <a:solidFill>
                <a:srgbClr val="000000"/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051050"/>
            <a:ext cx="31051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19100" y="327025"/>
            <a:ext cx="8207375" cy="449263"/>
          </a:xfrm>
        </p:spPr>
        <p:txBody>
          <a:bodyPr/>
          <a:lstStyle/>
          <a:p>
            <a:pPr>
              <a:defRPr/>
            </a:pPr>
            <a:r>
              <a:rPr lang="en-GB" sz="1200" kern="1200" smtClean="0"/>
              <a:t>Aquaculture value chain</a:t>
            </a:r>
            <a:r>
              <a:rPr lang="en-GB" kern="1200" smtClean="0"/>
              <a:t/>
            </a:r>
            <a:br>
              <a:rPr lang="en-GB" kern="1200" smtClean="0"/>
            </a:br>
            <a:r>
              <a:rPr lang="en-GB" kern="1200" smtClean="0"/>
              <a:t>Feeding</a:t>
            </a:r>
            <a:endParaRPr lang="en-GB" kern="1200"/>
          </a:p>
        </p:txBody>
      </p: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1208088" y="1268413"/>
            <a:ext cx="6843712" cy="5222875"/>
            <a:chOff x="158" y="799"/>
            <a:chExt cx="4311" cy="3290"/>
          </a:xfrm>
        </p:grpSpPr>
        <p:pic>
          <p:nvPicPr>
            <p:cNvPr id="25604" name="Picture 3" descr="IMG_04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799"/>
              <a:ext cx="208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4" descr="IMG_31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99"/>
              <a:ext cx="208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5" descr="IMG_31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23"/>
              <a:ext cx="208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6" descr="IMG_31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523"/>
              <a:ext cx="208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68313" y="338138"/>
            <a:ext cx="8207375" cy="449262"/>
          </a:xfrm>
        </p:spPr>
        <p:txBody>
          <a:bodyPr/>
          <a:lstStyle/>
          <a:p>
            <a:pPr>
              <a:defRPr/>
            </a:pPr>
            <a:r>
              <a:rPr lang="en-US" sz="1200" kern="1200" smtClean="0"/>
              <a:t>Aquaculture value chain</a:t>
            </a:r>
            <a:r>
              <a:rPr lang="en-US" kern="1200" smtClean="0"/>
              <a:t/>
            </a:r>
            <a:br>
              <a:rPr lang="en-US" kern="1200" smtClean="0"/>
            </a:br>
            <a:r>
              <a:rPr lang="en-US" kern="1200" smtClean="0"/>
              <a:t>Functional </a:t>
            </a:r>
            <a:r>
              <a:rPr lang="en-US" kern="1200"/>
              <a:t>Feeds</a:t>
            </a:r>
          </a:p>
        </p:txBody>
      </p:sp>
      <p:pic>
        <p:nvPicPr>
          <p:cNvPr id="26627" name="Picture 2" descr="C:\Users\ruvam\AppData\Local\Temp\notes55D58E\Vietfish-2012-Q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9144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17513" y="338138"/>
            <a:ext cx="8207375" cy="449262"/>
          </a:xfrm>
        </p:spPr>
        <p:txBody>
          <a:bodyPr/>
          <a:lstStyle/>
          <a:p>
            <a:pPr>
              <a:defRPr/>
            </a:pPr>
            <a:r>
              <a:rPr lang="en-GB" sz="1200" kern="1200" smtClean="0"/>
              <a:t>Aquaculture value chain</a:t>
            </a:r>
            <a:r>
              <a:rPr lang="en-GB" kern="1200" smtClean="0"/>
              <a:t/>
            </a:r>
            <a:br>
              <a:rPr lang="en-GB" kern="1200" smtClean="0"/>
            </a:br>
            <a:r>
              <a:rPr lang="en-GB" kern="1200" smtClean="0"/>
              <a:t>Harvest</a:t>
            </a:r>
            <a:endParaRPr lang="en-GB" kern="1200"/>
          </a:p>
        </p:txBody>
      </p:sp>
      <p:pic>
        <p:nvPicPr>
          <p:cNvPr id="27651" name="Picture 3" descr="IMG_0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249078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IMG_06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6975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IMG_06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196975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IMG_06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371975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IMG_06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371975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CIMG08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1675"/>
            <a:ext cx="27432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0"/>
          <p:cNvSpPr>
            <a:spLocks/>
          </p:cNvSpPr>
          <p:nvPr/>
        </p:nvSpPr>
        <p:spPr bwMode="auto">
          <a:xfrm>
            <a:off x="3030538" y="3579813"/>
            <a:ext cx="5568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en-GB" sz="2800" dirty="0" smtClean="0">
                <a:solidFill>
                  <a:srgbClr val="10244A"/>
                </a:solidFill>
                <a:latin typeface="+mj-lt"/>
                <a:ea typeface="+mj-ea"/>
                <a:cs typeface="+mj-cs"/>
              </a:rPr>
              <a:t>Some potential – here as well</a:t>
            </a:r>
            <a:endParaRPr lang="en-GB" sz="3200" dirty="0">
              <a:solidFill>
                <a:srgbClr val="0F7C4D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Conclution</a:t>
            </a:r>
            <a:r>
              <a:rPr lang="en-GB" dirty="0" smtClean="0"/>
              <a:t> </a:t>
            </a:r>
          </a:p>
        </p:txBody>
      </p:sp>
      <p:sp>
        <p:nvSpPr>
          <p:cNvPr id="28675" name="Plassholder for innhold 2"/>
          <p:cNvSpPr>
            <a:spLocks noGrp="1"/>
          </p:cNvSpPr>
          <p:nvPr>
            <p:ph idx="1"/>
          </p:nvPr>
        </p:nvSpPr>
        <p:spPr>
          <a:xfrm>
            <a:off x="430213" y="1105470"/>
            <a:ext cx="8207375" cy="1329756"/>
          </a:xfrm>
        </p:spPr>
        <p:txBody>
          <a:bodyPr/>
          <a:lstStyle/>
          <a:p>
            <a:r>
              <a:rPr lang="en-GB" sz="2000" dirty="0" smtClean="0"/>
              <a:t>This is an important step for us</a:t>
            </a:r>
          </a:p>
          <a:p>
            <a:r>
              <a:rPr lang="en-GB" sz="2000" dirty="0" smtClean="0"/>
              <a:t>Lessons learned</a:t>
            </a:r>
          </a:p>
          <a:p>
            <a:r>
              <a:rPr lang="en-GB" sz="2000" dirty="0" smtClean="0"/>
              <a:t>We are not finished – but on schedule</a:t>
            </a:r>
          </a:p>
          <a:p>
            <a:r>
              <a:rPr lang="en-GB" sz="2000" dirty="0" smtClean="0"/>
              <a:t>Continuously focus on CSR, sustainable operations is KEY!</a:t>
            </a:r>
          </a:p>
        </p:txBody>
      </p:sp>
      <p:pic>
        <p:nvPicPr>
          <p:cNvPr id="4" name="Picture 6" descr="CIMG099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3788" y="2747211"/>
            <a:ext cx="6155294" cy="374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tel 2"/>
          <p:cNvSpPr>
            <a:spLocks noGrp="1"/>
          </p:cNvSpPr>
          <p:nvPr>
            <p:ph type="ctrTitle"/>
          </p:nvPr>
        </p:nvSpPr>
        <p:spPr>
          <a:xfrm>
            <a:off x="563563" y="2146300"/>
            <a:ext cx="8207375" cy="1187450"/>
          </a:xfrm>
        </p:spPr>
        <p:txBody>
          <a:bodyPr/>
          <a:lstStyle/>
          <a:p>
            <a:r>
              <a:rPr lang="nb-NO" sz="5400" smtClean="0"/>
              <a:t>Thank you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Bilde 14" descr="verdenskart_dots_ew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8724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EWOS in a Nutshell</a:t>
            </a:r>
          </a:p>
        </p:txBody>
      </p:sp>
      <p:sp>
        <p:nvSpPr>
          <p:cNvPr id="5125" name="Rectangle 3"/>
          <p:cNvSpPr txBox="1">
            <a:spLocks/>
          </p:cNvSpPr>
          <p:nvPr/>
        </p:nvSpPr>
        <p:spPr bwMode="auto">
          <a:xfrm>
            <a:off x="1854200" y="3163950"/>
            <a:ext cx="5676900" cy="2702461"/>
          </a:xfrm>
          <a:prstGeom prst="rect">
            <a:avLst/>
          </a:prstGeom>
          <a:solidFill>
            <a:srgbClr val="127850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defTabSz="457200">
              <a:spcBef>
                <a:spcPct val="20000"/>
              </a:spcBef>
              <a:spcAft>
                <a:spcPts val="600"/>
              </a:spcAft>
              <a:buSzPct val="100000"/>
            </a:pPr>
            <a:r>
              <a:rPr lang="en-US" sz="10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en-US" sz="10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World Leader </a:t>
            </a: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Fish Nutrition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Operations in </a:t>
            </a:r>
            <a:r>
              <a:rPr lang="en-GB" sz="14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Norway, UK, Chile, Canada </a:t>
            </a: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Vietnam</a:t>
            </a:r>
          </a:p>
          <a:p>
            <a:pPr lvl="1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R&amp;D operations in </a:t>
            </a: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Vietnam, Norway </a:t>
            </a: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Chile</a:t>
            </a:r>
            <a:endParaRPr lang="en-GB" sz="14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897 </a:t>
            </a:r>
            <a:r>
              <a:rPr lang="en-GB" sz="14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employees</a:t>
            </a:r>
          </a:p>
          <a:p>
            <a:pPr lvl="1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 factories and 20 </a:t>
            </a:r>
            <a:r>
              <a:rPr lang="en-GB" sz="14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feed production </a:t>
            </a: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lines</a:t>
            </a:r>
            <a:endParaRPr lang="en-GB" sz="14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40% </a:t>
            </a:r>
            <a:r>
              <a:rPr lang="en-GB" sz="14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share of the world salmon feed market </a:t>
            </a:r>
          </a:p>
          <a:p>
            <a:pPr lvl="1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1,207,400 </a:t>
            </a:r>
            <a:r>
              <a:rPr lang="en-GB" sz="14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tonnes feed sales in </a:t>
            </a: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GB" sz="1400" b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defTabSz="457200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100% owned by </a:t>
            </a:r>
            <a:r>
              <a:rPr lang="en-GB" sz="1400" b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Cermaq</a:t>
            </a:r>
            <a:r>
              <a:rPr lang="en-GB" sz="14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ASA (CEQ)</a:t>
            </a:r>
            <a:endParaRPr lang="en-GB" sz="14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Bilde 6" descr="Ewos_grøn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230188"/>
            <a:ext cx="1344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39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508000" y="365125"/>
            <a:ext cx="7119938" cy="631825"/>
          </a:xfrm>
        </p:spPr>
        <p:txBody>
          <a:bodyPr/>
          <a:lstStyle/>
          <a:p>
            <a:r>
              <a:rPr lang="en-US" dirty="0" smtClean="0"/>
              <a:t>Vietnam – and the region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508000" y="1020763"/>
            <a:ext cx="8229600" cy="1674812"/>
          </a:xfrm>
        </p:spPr>
        <p:txBody>
          <a:bodyPr/>
          <a:lstStyle/>
          <a:p>
            <a:r>
              <a:rPr lang="nb-NO" sz="1600" dirty="0" smtClean="0">
                <a:cs typeface="Arial" charset="0"/>
              </a:rPr>
              <a:t>Best </a:t>
            </a:r>
            <a:r>
              <a:rPr lang="nb-NO" sz="1600" dirty="0" err="1" smtClean="0">
                <a:cs typeface="Arial" charset="0"/>
              </a:rPr>
              <a:t>conditions</a:t>
            </a:r>
            <a:r>
              <a:rPr lang="nb-NO" sz="1600" dirty="0" smtClean="0">
                <a:cs typeface="Arial" charset="0"/>
              </a:rPr>
              <a:t> from </a:t>
            </a:r>
            <a:r>
              <a:rPr lang="nb-NO" sz="1600" dirty="0" err="1" smtClean="0">
                <a:cs typeface="Arial" charset="0"/>
              </a:rPr>
              <a:t>Nha</a:t>
            </a:r>
            <a:r>
              <a:rPr lang="nb-NO" sz="1600" dirty="0" smtClean="0">
                <a:cs typeface="Arial" charset="0"/>
              </a:rPr>
              <a:t> Trang – and </a:t>
            </a:r>
            <a:r>
              <a:rPr lang="nb-NO" sz="1600" dirty="0" err="1" smtClean="0">
                <a:cs typeface="Arial" charset="0"/>
              </a:rPr>
              <a:t>south</a:t>
            </a:r>
            <a:endParaRPr lang="nb-NO" sz="1600" dirty="0" smtClean="0">
              <a:cs typeface="Arial" charset="0"/>
            </a:endParaRPr>
          </a:p>
          <a:p>
            <a:pPr lvl="1"/>
            <a:r>
              <a:rPr lang="nb-NO" sz="1600" dirty="0" smtClean="0">
                <a:cs typeface="Arial" charset="0"/>
              </a:rPr>
              <a:t>Water temp (&gt;24°C) – 2 </a:t>
            </a:r>
            <a:r>
              <a:rPr lang="nb-NO" sz="1600" dirty="0" err="1" smtClean="0">
                <a:cs typeface="Arial" charset="0"/>
              </a:rPr>
              <a:t>seasons</a:t>
            </a:r>
            <a:endParaRPr lang="nb-NO" sz="1600" dirty="0" smtClean="0">
              <a:cs typeface="Arial" charset="0"/>
            </a:endParaRPr>
          </a:p>
          <a:p>
            <a:pPr lvl="1"/>
            <a:r>
              <a:rPr lang="nb-NO" sz="1600" dirty="0" err="1" smtClean="0">
                <a:cs typeface="Arial" charset="0"/>
              </a:rPr>
              <a:t>Good</a:t>
            </a:r>
            <a:r>
              <a:rPr lang="nb-NO" sz="1600" dirty="0" smtClean="0">
                <a:cs typeface="Arial" charset="0"/>
              </a:rPr>
              <a:t> water </a:t>
            </a:r>
            <a:r>
              <a:rPr lang="nb-NO" sz="1600" dirty="0" err="1" smtClean="0">
                <a:cs typeface="Arial" charset="0"/>
              </a:rPr>
              <a:t>quantity</a:t>
            </a:r>
            <a:r>
              <a:rPr lang="nb-NO" sz="1600" dirty="0" smtClean="0">
                <a:cs typeface="Arial" charset="0"/>
              </a:rPr>
              <a:t> – </a:t>
            </a:r>
            <a:r>
              <a:rPr lang="nb-NO" sz="1600" dirty="0" err="1" smtClean="0">
                <a:cs typeface="Arial" charset="0"/>
              </a:rPr>
              <a:t>both</a:t>
            </a:r>
            <a:r>
              <a:rPr lang="nb-NO" sz="1600" dirty="0" smtClean="0">
                <a:cs typeface="Arial" charset="0"/>
              </a:rPr>
              <a:t> </a:t>
            </a:r>
            <a:r>
              <a:rPr lang="nb-NO" sz="1600" dirty="0" err="1" smtClean="0">
                <a:cs typeface="Arial" charset="0"/>
              </a:rPr>
              <a:t>fresh</a:t>
            </a:r>
            <a:r>
              <a:rPr lang="nb-NO" sz="1600" dirty="0" smtClean="0">
                <a:cs typeface="Arial" charset="0"/>
              </a:rPr>
              <a:t> and </a:t>
            </a:r>
            <a:r>
              <a:rPr lang="nb-NO" sz="1600" dirty="0" err="1" smtClean="0">
                <a:cs typeface="Arial" charset="0"/>
              </a:rPr>
              <a:t>sea</a:t>
            </a:r>
            <a:r>
              <a:rPr lang="nb-NO" sz="1600" dirty="0" smtClean="0">
                <a:cs typeface="Arial" charset="0"/>
              </a:rPr>
              <a:t> water</a:t>
            </a:r>
          </a:p>
          <a:p>
            <a:pPr lvl="1"/>
            <a:r>
              <a:rPr lang="nb-NO" sz="1600" dirty="0" smtClean="0">
                <a:cs typeface="Arial" charset="0"/>
              </a:rPr>
              <a:t>Still </a:t>
            </a:r>
            <a:r>
              <a:rPr lang="nb-NO" sz="1600" dirty="0" err="1" smtClean="0">
                <a:cs typeface="Arial" charset="0"/>
              </a:rPr>
              <a:t>potential</a:t>
            </a:r>
            <a:r>
              <a:rPr lang="nb-NO" sz="1600" dirty="0" smtClean="0">
                <a:cs typeface="Arial" charset="0"/>
              </a:rPr>
              <a:t> for more </a:t>
            </a:r>
            <a:r>
              <a:rPr lang="nb-NO" sz="1600" dirty="0" err="1" smtClean="0">
                <a:cs typeface="Arial" charset="0"/>
              </a:rPr>
              <a:t>aquaculture</a:t>
            </a:r>
            <a:endParaRPr lang="nb-NO" sz="1600" dirty="0" smtClean="0">
              <a:cs typeface="Arial" charset="0"/>
            </a:endParaRPr>
          </a:p>
          <a:p>
            <a:r>
              <a:rPr lang="nb-NO" sz="1600" dirty="0" err="1" smtClean="0">
                <a:cs typeface="Arial" charset="0"/>
              </a:rPr>
              <a:t>Export</a:t>
            </a:r>
            <a:r>
              <a:rPr lang="nb-NO" sz="1600" dirty="0" smtClean="0">
                <a:cs typeface="Arial" charset="0"/>
              </a:rPr>
              <a:t> – </a:t>
            </a:r>
            <a:r>
              <a:rPr lang="nb-NO" sz="1600" dirty="0" err="1" smtClean="0">
                <a:cs typeface="Arial" charset="0"/>
              </a:rPr>
              <a:t>large</a:t>
            </a:r>
            <a:r>
              <a:rPr lang="nb-NO" sz="1600" dirty="0" smtClean="0">
                <a:cs typeface="Arial" charset="0"/>
              </a:rPr>
              <a:t> </a:t>
            </a:r>
            <a:r>
              <a:rPr lang="nb-NO" sz="1600" dirty="0" err="1" smtClean="0">
                <a:cs typeface="Arial" charset="0"/>
              </a:rPr>
              <a:t>volumes</a:t>
            </a:r>
            <a:r>
              <a:rPr lang="nb-NO" sz="1600" dirty="0" smtClean="0">
                <a:cs typeface="Arial" charset="0"/>
              </a:rPr>
              <a:t> to EU, USA and Latin-Amerika</a:t>
            </a:r>
          </a:p>
          <a:p>
            <a:endParaRPr lang="nb-NO" sz="1600" dirty="0" smtClean="0">
              <a:cs typeface="Arial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827338"/>
            <a:ext cx="58261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7627938" y="1887538"/>
            <a:ext cx="558800" cy="194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989763" y="1508125"/>
            <a:ext cx="1276350" cy="3794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>
                <a:solidFill>
                  <a:schemeClr val="tx1"/>
                </a:solidFill>
              </a:rPr>
              <a:t>EWOS VN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859088"/>
            <a:ext cx="2900362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smtClean="0"/>
              <a:t> Vietnam is </a:t>
            </a:r>
            <a:r>
              <a:rPr lang="nb-NO" err="1" smtClean="0"/>
              <a:t>important</a:t>
            </a:r>
            <a:r>
              <a:rPr lang="nb-NO" smtClean="0"/>
              <a:t> for CERMAQ</a:t>
            </a: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>
          <a:xfrm>
            <a:off x="245660" y="996285"/>
            <a:ext cx="8516203" cy="3502157"/>
          </a:xfrm>
        </p:spPr>
        <p:txBody>
          <a:bodyPr/>
          <a:lstStyle/>
          <a:p>
            <a:r>
              <a:rPr lang="en-GB" sz="1700" b="1" dirty="0" smtClean="0"/>
              <a:t>Feed for other species is strategically important for CERMAQ – and for Vietnam  </a:t>
            </a:r>
          </a:p>
          <a:p>
            <a:endParaRPr lang="en-GB" sz="1700" b="1" dirty="0" smtClean="0"/>
          </a:p>
          <a:p>
            <a:r>
              <a:rPr lang="en-GB" sz="1700" b="1" dirty="0" smtClean="0"/>
              <a:t>We were prepared, but ….</a:t>
            </a:r>
          </a:p>
          <a:p>
            <a:r>
              <a:rPr lang="en-GB" sz="1700" b="1" dirty="0" smtClean="0"/>
              <a:t>Nevertheless – we have had many surprises </a:t>
            </a:r>
          </a:p>
          <a:p>
            <a:endParaRPr lang="en-GB" sz="1700" b="1" dirty="0" smtClean="0"/>
          </a:p>
          <a:p>
            <a:r>
              <a:rPr lang="en-GB" sz="1700" b="1" dirty="0" smtClean="0"/>
              <a:t>We been operating for 2 years – and many things have been done, but we are not finished</a:t>
            </a:r>
          </a:p>
          <a:p>
            <a:endParaRPr lang="en-GB" sz="1700" b="1" dirty="0" smtClean="0"/>
          </a:p>
          <a:p>
            <a:r>
              <a:rPr lang="en-GB" sz="1700" b="1" dirty="0" smtClean="0"/>
              <a:t>Continuously focus on social responsibility – CSR, sustainable operations – is the only way </a:t>
            </a:r>
          </a:p>
        </p:txBody>
      </p:sp>
      <p:pic>
        <p:nvPicPr>
          <p:cNvPr id="10244" name="Picture 4" descr="D:\DataLocal\ruvam\Pictures\CHUC-MUNG-NAM-MOI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0562"/>
            <a:ext cx="9144000" cy="23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331834" y="1267299"/>
            <a:ext cx="8207375" cy="693738"/>
          </a:xfrm>
        </p:spPr>
        <p:txBody>
          <a:bodyPr/>
          <a:lstStyle/>
          <a:p>
            <a:r>
              <a:rPr lang="en-GB" sz="2800" dirty="0" smtClean="0"/>
              <a:t>Challenges, and our approach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2" y="2153221"/>
            <a:ext cx="4503761" cy="45228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3388" y="303213"/>
            <a:ext cx="8207375" cy="449262"/>
          </a:xfrm>
        </p:spPr>
        <p:txBody>
          <a:bodyPr/>
          <a:lstStyle/>
          <a:p>
            <a:pPr>
              <a:defRPr/>
            </a:pPr>
            <a:r>
              <a:rPr lang="en-US" sz="1200" kern="1200" dirty="0" smtClean="0"/>
              <a:t/>
            </a:r>
            <a:br>
              <a:rPr lang="en-US" sz="1200" kern="1200" dirty="0" smtClean="0"/>
            </a:br>
            <a:r>
              <a:rPr lang="en-GB" dirty="0" smtClean="0"/>
              <a:t>Anti-corruption</a:t>
            </a:r>
            <a:endParaRPr lang="en-GB" dirty="0"/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nb-NO" sz="16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nb-NO" sz="16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nb-NO" sz="1800" dirty="0" smtClean="0"/>
              <a:t>ZERO-</a:t>
            </a:r>
            <a:r>
              <a:rPr lang="nb-NO" sz="1800" dirty="0" err="1" smtClean="0"/>
              <a:t>tolerance</a:t>
            </a:r>
            <a:endParaRPr lang="nb-NO" sz="1800" dirty="0" smtClean="0"/>
          </a:p>
          <a:p>
            <a:pPr>
              <a:lnSpc>
                <a:spcPct val="80000"/>
              </a:lnSpc>
            </a:pPr>
            <a:endParaRPr lang="nb-NO" sz="1800" dirty="0" smtClean="0"/>
          </a:p>
          <a:p>
            <a:pPr marL="342900" lvl="1" indent="-342900">
              <a:lnSpc>
                <a:spcPct val="8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nb-NO" dirty="0" smtClean="0">
                <a:solidFill>
                  <a:srgbClr val="000000"/>
                </a:solidFill>
              </a:rPr>
              <a:t>Not </a:t>
            </a:r>
            <a:r>
              <a:rPr lang="nb-NO" dirty="0" err="1" smtClean="0">
                <a:solidFill>
                  <a:srgbClr val="000000"/>
                </a:solidFill>
              </a:rPr>
              <a:t>only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bribes</a:t>
            </a:r>
            <a:r>
              <a:rPr lang="nb-NO" dirty="0" smtClean="0">
                <a:solidFill>
                  <a:srgbClr val="000000"/>
                </a:solidFill>
              </a:rPr>
              <a:t>, </a:t>
            </a:r>
            <a:r>
              <a:rPr lang="nb-NO" dirty="0" err="1" smtClean="0">
                <a:solidFill>
                  <a:srgbClr val="000000"/>
                </a:solidFill>
              </a:rPr>
              <a:t>but</a:t>
            </a:r>
            <a:r>
              <a:rPr lang="nb-NO" dirty="0" smtClean="0">
                <a:solidFill>
                  <a:srgbClr val="000000"/>
                </a:solidFill>
              </a:rPr>
              <a:t> all </a:t>
            </a:r>
            <a:r>
              <a:rPr lang="nb-NO" dirty="0" err="1" smtClean="0">
                <a:solidFill>
                  <a:srgbClr val="000000"/>
                </a:solidFill>
              </a:rPr>
              <a:t>operations</a:t>
            </a:r>
            <a:endParaRPr lang="nb-NO" dirty="0" smtClean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80000"/>
              </a:lnSpc>
              <a:buClr>
                <a:srgbClr val="FF6600"/>
              </a:buClr>
              <a:buFont typeface="Arial" charset="0"/>
              <a:buChar char="•"/>
            </a:pPr>
            <a:endParaRPr lang="nb-NO" dirty="0" smtClean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8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nb-NO" dirty="0" smtClean="0">
                <a:solidFill>
                  <a:srgbClr val="000000"/>
                </a:solidFill>
              </a:rPr>
              <a:t>Training program for all, </a:t>
            </a:r>
            <a:r>
              <a:rPr lang="nb-NO" dirty="0" err="1" smtClean="0">
                <a:solidFill>
                  <a:srgbClr val="000000"/>
                </a:solidFill>
              </a:rPr>
              <a:t>incl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our</a:t>
            </a:r>
            <a:r>
              <a:rPr lang="nb-NO" dirty="0" smtClean="0">
                <a:solidFill>
                  <a:srgbClr val="000000"/>
                </a:solidFill>
              </a:rPr>
              <a:t> partner</a:t>
            </a:r>
          </a:p>
          <a:p>
            <a:pPr marL="342900" lvl="1" indent="-342900">
              <a:lnSpc>
                <a:spcPct val="80000"/>
              </a:lnSpc>
              <a:buClr>
                <a:srgbClr val="FF6600"/>
              </a:buClr>
              <a:buFont typeface="Arial" charset="0"/>
              <a:buChar char="•"/>
            </a:pPr>
            <a:endParaRPr lang="nb-NO" dirty="0" smtClean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8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nb-NO" dirty="0" err="1" smtClean="0">
                <a:solidFill>
                  <a:srgbClr val="000000"/>
                </a:solidFill>
              </a:rPr>
              <a:t>We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knew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things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are</a:t>
            </a:r>
            <a:r>
              <a:rPr lang="nb-NO" dirty="0" smtClean="0">
                <a:solidFill>
                  <a:srgbClr val="000000"/>
                </a:solidFill>
              </a:rPr>
              <a:t> taking a bit longer time, </a:t>
            </a:r>
            <a:r>
              <a:rPr lang="nb-NO" dirty="0" err="1" smtClean="0">
                <a:solidFill>
                  <a:srgbClr val="000000"/>
                </a:solidFill>
              </a:rPr>
              <a:t>but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this</a:t>
            </a:r>
            <a:r>
              <a:rPr lang="nb-NO" dirty="0" smtClean="0">
                <a:solidFill>
                  <a:srgbClr val="000000"/>
                </a:solidFill>
              </a:rPr>
              <a:t/>
            </a:r>
            <a:br>
              <a:rPr lang="nb-NO" dirty="0" smtClean="0">
                <a:solidFill>
                  <a:srgbClr val="000000"/>
                </a:solidFill>
              </a:rPr>
            </a:br>
            <a:r>
              <a:rPr lang="nb-NO" dirty="0" smtClean="0">
                <a:solidFill>
                  <a:srgbClr val="000000"/>
                </a:solidFill>
              </a:rPr>
              <a:t>is </a:t>
            </a:r>
            <a:r>
              <a:rPr lang="nb-NO" dirty="0" err="1" smtClean="0">
                <a:solidFill>
                  <a:srgbClr val="000000"/>
                </a:solidFill>
              </a:rPr>
              <a:t>the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only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sustainable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 err="1" smtClean="0">
                <a:solidFill>
                  <a:srgbClr val="000000"/>
                </a:solidFill>
              </a:rPr>
              <a:t>way</a:t>
            </a:r>
            <a:endParaRPr lang="nb-NO" dirty="0" smtClean="0">
              <a:solidFill>
                <a:srgbClr val="000000"/>
              </a:solidFill>
            </a:endParaRPr>
          </a:p>
          <a:p>
            <a:endParaRPr lang="nb-NO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354138"/>
            <a:ext cx="23907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4745038"/>
            <a:ext cx="74771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 smtClean="0"/>
              <a:t>Our approach – Sustainable operations</a:t>
            </a:r>
            <a:endParaRPr lang="en-US" kern="12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1069" y="1084263"/>
            <a:ext cx="8857397" cy="535940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GB" sz="1700" dirty="0" smtClean="0"/>
              <a:t>We wanted to start small and being able to control the company </a:t>
            </a:r>
          </a:p>
          <a:p>
            <a:pPr marL="0" indent="0">
              <a:buFontTx/>
              <a:buNone/>
              <a:defRPr/>
            </a:pPr>
            <a:endParaRPr lang="en-GB" sz="1700" dirty="0" smtClean="0"/>
          </a:p>
          <a:p>
            <a:pPr>
              <a:defRPr/>
            </a:pPr>
            <a:r>
              <a:rPr lang="en-GB" sz="1700" dirty="0" smtClean="0"/>
              <a:t>Thorough investigation and due diligence done by external company, but still ….. </a:t>
            </a:r>
          </a:p>
          <a:p>
            <a:pPr>
              <a:defRPr/>
            </a:pPr>
            <a:endParaRPr lang="en-GB" sz="1700" dirty="0" smtClean="0"/>
          </a:p>
          <a:p>
            <a:pPr>
              <a:defRPr/>
            </a:pPr>
            <a:r>
              <a:rPr lang="en-GB" sz="1700" dirty="0" smtClean="0"/>
              <a:t>The Cermaq Guidelines for social and ethical responsibility is the platform – for the company, our partners and our suppliers</a:t>
            </a:r>
          </a:p>
          <a:p>
            <a:pPr>
              <a:defRPr/>
            </a:pPr>
            <a:endParaRPr lang="en-GB" sz="1700" dirty="0" smtClean="0"/>
          </a:p>
          <a:p>
            <a:pPr>
              <a:defRPr/>
            </a:pPr>
            <a:r>
              <a:rPr lang="en-GB" sz="1700" dirty="0" smtClean="0"/>
              <a:t>EWOS VIETNAM is following the same reporting structure as all other operating companies in the group (Norway, Scotland, Chile and Canada)</a:t>
            </a:r>
          </a:p>
          <a:p>
            <a:pPr>
              <a:defRPr/>
            </a:pPr>
            <a:endParaRPr lang="en-GB" sz="1700" dirty="0" smtClean="0"/>
          </a:p>
          <a:p>
            <a:pPr>
              <a:defRPr/>
            </a:pPr>
            <a:r>
              <a:rPr lang="en-GB" sz="1700" dirty="0" smtClean="0"/>
              <a:t>We established an organisation which is able to follow through – and used the CSR and quality focus as an «vehicle» for our program, </a:t>
            </a:r>
            <a:r>
              <a:rPr lang="en-GB" sz="1700" dirty="0" err="1" smtClean="0"/>
              <a:t>incl</a:t>
            </a:r>
            <a:endParaRPr lang="en-GB" sz="1700" dirty="0" smtClean="0"/>
          </a:p>
          <a:p>
            <a:pPr lvl="1">
              <a:defRPr/>
            </a:pPr>
            <a:r>
              <a:rPr lang="en-GB" sz="1700" dirty="0" smtClean="0"/>
              <a:t>EIMS (EWOS Integrated Management Systems (ISO 9000, Global Gap))</a:t>
            </a:r>
          </a:p>
          <a:p>
            <a:pPr lvl="1">
              <a:defRPr/>
            </a:pPr>
            <a:r>
              <a:rPr lang="en-GB" sz="1700" dirty="0" smtClean="0"/>
              <a:t>Functional Feed</a:t>
            </a:r>
          </a:p>
          <a:p>
            <a:pPr lvl="1">
              <a:defRPr/>
            </a:pPr>
            <a:r>
              <a:rPr lang="en-GB" sz="1700" dirty="0" smtClean="0"/>
              <a:t>Our own R&amp;D facility</a:t>
            </a:r>
          </a:p>
          <a:p>
            <a:pPr lvl="1">
              <a:defRPr/>
            </a:pPr>
            <a:r>
              <a:rPr lang="en-GB" sz="1700" dirty="0" smtClean="0"/>
              <a:t>Focus on market &amp; sales organisation</a:t>
            </a:r>
          </a:p>
          <a:p>
            <a:pPr lvl="1">
              <a:defRPr/>
            </a:pPr>
            <a:r>
              <a:rPr lang="en-GB" sz="1700" dirty="0" smtClean="0"/>
              <a:t>De-bottlenecking in the factory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endParaRPr lang="nb-NO" sz="1600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4500" y="279400"/>
            <a:ext cx="8207375" cy="449263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What did we find?</a:t>
            </a:r>
            <a:r>
              <a:rPr lang="nb-NO" dirty="0" smtClean="0"/>
              <a:t> - 2011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35063"/>
            <a:ext cx="3336925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017963"/>
            <a:ext cx="3336925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135063"/>
            <a:ext cx="331152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017963"/>
            <a:ext cx="3314700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7009">
            <a:off x="-60325" y="1179513"/>
            <a:ext cx="294957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2"/>
          <p:cNvSpPr txBox="1">
            <a:spLocks/>
          </p:cNvSpPr>
          <p:nvPr/>
        </p:nvSpPr>
        <p:spPr bwMode="auto">
          <a:xfrm>
            <a:off x="568325" y="303213"/>
            <a:ext cx="71199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nb-NO" sz="2800" dirty="0" smtClean="0">
                <a:solidFill>
                  <a:srgbClr val="10244A"/>
                </a:solidFill>
                <a:latin typeface="+mj-lt"/>
                <a:ea typeface="+mj-ea"/>
                <a:cs typeface="+mj-cs"/>
              </a:rPr>
              <a:t>Our </a:t>
            </a:r>
            <a:r>
              <a:rPr lang="nb-NO" sz="2800" dirty="0" err="1" smtClean="0">
                <a:solidFill>
                  <a:srgbClr val="10244A"/>
                </a:solidFill>
                <a:latin typeface="+mj-lt"/>
                <a:ea typeface="+mj-ea"/>
                <a:cs typeface="+mj-cs"/>
              </a:rPr>
              <a:t>Culture</a:t>
            </a:r>
            <a:endParaRPr lang="nb-NO" sz="3200" dirty="0" smtClean="0">
              <a:solidFill>
                <a:srgbClr val="0F7C4D"/>
              </a:solidFill>
              <a:latin typeface="Georgia" pitchFamily="18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968625"/>
            <a:ext cx="260350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3330054" y="1120775"/>
            <a:ext cx="5386909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i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000066"/>
                </a:solidFill>
                <a:latin typeface="Verdana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000066"/>
                </a:solidFill>
                <a:latin typeface="Verdana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000066"/>
                </a:solidFill>
                <a:latin typeface="Verdana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000066"/>
                </a:solidFill>
                <a:latin typeface="Verdana" charset="0"/>
                <a:ea typeface="+mn-ea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nb-NO" sz="1600" b="0" dirty="0" smtClean="0"/>
          </a:p>
          <a:p>
            <a:pPr>
              <a:lnSpc>
                <a:spcPct val="80000"/>
              </a:lnSpc>
              <a:defRPr/>
            </a:pPr>
            <a:r>
              <a:rPr lang="nb-NO" sz="2000" b="0" dirty="0">
                <a:cs typeface="Arial" charset="0"/>
              </a:rPr>
              <a:t>The Norwegian Style</a:t>
            </a:r>
          </a:p>
          <a:p>
            <a:pPr>
              <a:lnSpc>
                <a:spcPct val="80000"/>
              </a:lnSpc>
              <a:defRPr/>
            </a:pPr>
            <a:r>
              <a:rPr lang="nb-NO" sz="2000" b="0" dirty="0">
                <a:cs typeface="Arial" charset="0"/>
              </a:rPr>
              <a:t>The CERMAQ </a:t>
            </a:r>
            <a:r>
              <a:rPr lang="nb-NO" sz="2000" b="0" dirty="0" err="1">
                <a:cs typeface="Arial" charset="0"/>
              </a:rPr>
              <a:t>Culture</a:t>
            </a:r>
            <a:endParaRPr lang="nb-NO" sz="2000" b="0" dirty="0"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2000" b="0" dirty="0">
                <a:cs typeface="Arial" charset="0"/>
              </a:rPr>
              <a:t>The EWOS </a:t>
            </a:r>
            <a:r>
              <a:rPr lang="nb-NO" sz="2000" b="0" dirty="0" err="1">
                <a:cs typeface="Arial" charset="0"/>
              </a:rPr>
              <a:t>Way</a:t>
            </a:r>
            <a:endParaRPr lang="nb-NO" sz="2000" b="0" dirty="0"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2000" b="0" dirty="0" smtClean="0">
                <a:cs typeface="Arial" charset="0"/>
              </a:rPr>
              <a:t>Reports to CERMAQ</a:t>
            </a:r>
            <a:endParaRPr lang="nb-NO" sz="2000" b="0" dirty="0"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2000" b="0" dirty="0" err="1">
                <a:cs typeface="Arial" charset="0"/>
              </a:rPr>
              <a:t>Corporate</a:t>
            </a:r>
            <a:r>
              <a:rPr lang="nb-NO" sz="2000" b="0" dirty="0">
                <a:cs typeface="Arial" charset="0"/>
              </a:rPr>
              <a:t> </a:t>
            </a:r>
            <a:r>
              <a:rPr lang="nb-NO" sz="2000" b="0" dirty="0" err="1" smtClean="0">
                <a:cs typeface="Arial" charset="0"/>
              </a:rPr>
              <a:t>Governance</a:t>
            </a:r>
            <a:endParaRPr lang="nb-NO" sz="2000" b="0" dirty="0" smtClean="0"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nb-NO" sz="2000" b="0" dirty="0" err="1" smtClean="0">
                <a:cs typeface="Arial" charset="0"/>
              </a:rPr>
              <a:t>Certifications</a:t>
            </a:r>
            <a:r>
              <a:rPr lang="nb-NO" sz="2000" b="0" dirty="0" smtClean="0">
                <a:cs typeface="Arial" charset="0"/>
              </a:rPr>
              <a:t> and systems (ISO, Global G.A.P)</a:t>
            </a:r>
            <a:endParaRPr lang="nb-NO" sz="2000" b="0" dirty="0">
              <a:cs typeface="Arial" charset="0"/>
            </a:endParaRPr>
          </a:p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r>
              <a:rPr lang="nb-NO" sz="2000" b="0" dirty="0" err="1" smtClean="0">
                <a:cs typeface="Arial" charset="0"/>
              </a:rPr>
              <a:t>Environmental</a:t>
            </a:r>
            <a:r>
              <a:rPr lang="nb-NO" sz="2000" b="0" dirty="0" smtClean="0">
                <a:cs typeface="Arial" charset="0"/>
              </a:rPr>
              <a:t> </a:t>
            </a:r>
            <a:r>
              <a:rPr lang="nb-NO" sz="2000" b="0" dirty="0" err="1">
                <a:cs typeface="Arial" charset="0"/>
              </a:rPr>
              <a:t>Impact</a:t>
            </a:r>
            <a:r>
              <a:rPr lang="nb-NO" sz="2000" b="0" dirty="0">
                <a:cs typeface="Arial" charset="0"/>
              </a:rPr>
              <a:t> </a:t>
            </a:r>
            <a:r>
              <a:rPr lang="nb-NO" sz="2000" b="0" dirty="0" err="1">
                <a:cs typeface="Arial" charset="0"/>
              </a:rPr>
              <a:t>Assessment</a:t>
            </a:r>
            <a:r>
              <a:rPr lang="nb-NO" sz="2000" b="0" dirty="0">
                <a:cs typeface="Arial" charset="0"/>
              </a:rPr>
              <a:t> &amp; Operating </a:t>
            </a:r>
            <a:r>
              <a:rPr lang="nb-NO" sz="2000" b="0" dirty="0" err="1" smtClean="0">
                <a:cs typeface="Arial" charset="0"/>
              </a:rPr>
              <a:t>licenses</a:t>
            </a:r>
            <a:endParaRPr lang="nb-NO" sz="2000" b="0" dirty="0" smtClean="0"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000" b="0" dirty="0"/>
          </a:p>
          <a:p>
            <a:pPr>
              <a:lnSpc>
                <a:spcPct val="80000"/>
              </a:lnSpc>
              <a:defRPr/>
            </a:pPr>
            <a:r>
              <a:rPr lang="nb-NO" sz="2000" b="0" dirty="0" smtClean="0">
                <a:cs typeface="Arial" charset="0"/>
              </a:rPr>
              <a:t>Management &amp; </a:t>
            </a:r>
            <a:r>
              <a:rPr lang="nb-NO" sz="2000" b="0" dirty="0" err="1" smtClean="0">
                <a:cs typeface="Arial" charset="0"/>
              </a:rPr>
              <a:t>Leadership</a:t>
            </a:r>
            <a:r>
              <a:rPr lang="nb-NO" sz="2000" b="0" dirty="0" smtClean="0">
                <a:cs typeface="Arial" charset="0"/>
              </a:rPr>
              <a:t> as </a:t>
            </a:r>
            <a:r>
              <a:rPr lang="nb-NO" sz="2000" b="0" dirty="0" err="1" smtClean="0">
                <a:cs typeface="Arial" charset="0"/>
              </a:rPr>
              <a:t>we</a:t>
            </a:r>
            <a:r>
              <a:rPr lang="nb-NO" sz="2000" b="0" dirty="0" smtClean="0">
                <a:cs typeface="Arial" charset="0"/>
              </a:rPr>
              <a:t> do </a:t>
            </a:r>
            <a:r>
              <a:rPr lang="nb-NO" sz="2000" b="0" dirty="0" err="1" smtClean="0">
                <a:cs typeface="Arial" charset="0"/>
              </a:rPr>
              <a:t>it!</a:t>
            </a:r>
            <a:endParaRPr lang="nb-NO" sz="2000" b="0" dirty="0"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maq result Q2 2007  - draft">
  <a:themeElements>
    <a:clrScheme name="Cermaq result Q2 2007  - draft 2">
      <a:dk1>
        <a:srgbClr val="000000"/>
      </a:dk1>
      <a:lt1>
        <a:srgbClr val="FFFFFF"/>
      </a:lt1>
      <a:dk2>
        <a:srgbClr val="FFFFFF"/>
      </a:dk2>
      <a:lt2>
        <a:srgbClr val="CCCCCC"/>
      </a:lt2>
      <a:accent1>
        <a:srgbClr val="000066"/>
      </a:accent1>
      <a:accent2>
        <a:srgbClr val="66CCCC"/>
      </a:accent2>
      <a:accent3>
        <a:srgbClr val="FFFFFF"/>
      </a:accent3>
      <a:accent4>
        <a:srgbClr val="000000"/>
      </a:accent4>
      <a:accent5>
        <a:srgbClr val="AAAAB8"/>
      </a:accent5>
      <a:accent6>
        <a:srgbClr val="5CB9B9"/>
      </a:accent6>
      <a:hlink>
        <a:srgbClr val="009898"/>
      </a:hlink>
      <a:folHlink>
        <a:srgbClr val="989898"/>
      </a:folHlink>
    </a:clrScheme>
    <a:fontScheme name="Cermaq result Q2 2007  - draf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ermaq result Q2 2007  - draft 1">
        <a:dk1>
          <a:srgbClr val="000000"/>
        </a:dk1>
        <a:lt1>
          <a:srgbClr val="FFFFFF"/>
        </a:lt1>
        <a:dk2>
          <a:srgbClr val="FFFFFF"/>
        </a:dk2>
        <a:lt2>
          <a:srgbClr val="000066"/>
        </a:lt2>
        <a:accent1>
          <a:srgbClr val="000066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B9B9"/>
        </a:accent6>
        <a:hlink>
          <a:srgbClr val="00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maq result Q2 2007  - draft 2">
        <a:dk1>
          <a:srgbClr val="000000"/>
        </a:dk1>
        <a:lt1>
          <a:srgbClr val="FFFFFF"/>
        </a:lt1>
        <a:dk2>
          <a:srgbClr val="FFFFFF"/>
        </a:dk2>
        <a:lt2>
          <a:srgbClr val="CCCCCC"/>
        </a:lt2>
        <a:accent1>
          <a:srgbClr val="000066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5CB9B9"/>
        </a:accent6>
        <a:hlink>
          <a:srgbClr val="009898"/>
        </a:hlink>
        <a:folHlink>
          <a:srgbClr val="9898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ermaq">
      <a:dk1>
        <a:sysClr val="windowText" lastClr="000000"/>
      </a:dk1>
      <a:lt1>
        <a:sysClr val="window" lastClr="FFFFFF"/>
      </a:lt1>
      <a:dk2>
        <a:srgbClr val="1F3975"/>
      </a:dk2>
      <a:lt2>
        <a:srgbClr val="EEECE1"/>
      </a:lt2>
      <a:accent1>
        <a:srgbClr val="006666"/>
      </a:accent1>
      <a:accent2>
        <a:srgbClr val="319DC2"/>
      </a:accent2>
      <a:accent3>
        <a:srgbClr val="58A8C9"/>
      </a:accent3>
      <a:accent4>
        <a:srgbClr val="90C0D8"/>
      </a:accent4>
      <a:accent5>
        <a:srgbClr val="FE3300"/>
      </a:accent5>
      <a:accent6>
        <a:srgbClr val="CCCCCC"/>
      </a:accent6>
      <a:hlink>
        <a:srgbClr val="CCCCCC"/>
      </a:hlink>
      <a:folHlink>
        <a:srgbClr val="CCCCC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EWO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00"/>
      </a:accent1>
      <a:accent2>
        <a:srgbClr val="CFC07E"/>
      </a:accent2>
      <a:accent3>
        <a:srgbClr val="66A5AB"/>
      </a:accent3>
      <a:accent4>
        <a:srgbClr val="1887E2"/>
      </a:accent4>
      <a:accent5>
        <a:srgbClr val="A0CFF5"/>
      </a:accent5>
      <a:accent6>
        <a:srgbClr val="7F7F7F"/>
      </a:accent6>
      <a:hlink>
        <a:srgbClr val="A5A5A5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92824</TotalTime>
  <Words>566</Words>
  <Application>Microsoft Office PowerPoint</Application>
  <PresentationFormat>Skjermfremvisning (4:3)</PresentationFormat>
  <Paragraphs>94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Cermaq result Q2 2007  - draft</vt:lpstr>
      <vt:lpstr>Office Theme</vt:lpstr>
      <vt:lpstr>Office-tema</vt:lpstr>
      <vt:lpstr>EWOS IN VIETNAM</vt:lpstr>
      <vt:lpstr>EWOS in a Nutshell</vt:lpstr>
      <vt:lpstr>Vietnam – and the region</vt:lpstr>
      <vt:lpstr>Why Vietnam is important for CERMAQ</vt:lpstr>
      <vt:lpstr>Challenges, and our approach </vt:lpstr>
      <vt:lpstr> Anti-corruption</vt:lpstr>
      <vt:lpstr>Our approach – Sustainable operations</vt:lpstr>
      <vt:lpstr>What did we find? - 2011</vt:lpstr>
      <vt:lpstr>PowerPoint-presentasjon</vt:lpstr>
      <vt:lpstr>Improvement Program</vt:lpstr>
      <vt:lpstr>Working conditions</vt:lpstr>
      <vt:lpstr>Aquaculture value chain Feeding</vt:lpstr>
      <vt:lpstr>Aquaculture value chain Functional Feeds</vt:lpstr>
      <vt:lpstr>Aquaculture value chain Harvest</vt:lpstr>
      <vt:lpstr>Conclution </vt:lpstr>
      <vt:lpstr>Thank you</vt:lpstr>
    </vt:vector>
  </TitlesOfParts>
  <Company>EWOS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Cermaq Q1 2012 results</dc:title>
  <dc:creator>Morten Lindrupsen</dc:creator>
  <cp:lastModifiedBy>Rune Vamråk</cp:lastModifiedBy>
  <cp:revision>2019</cp:revision>
  <cp:lastPrinted>2012-05-08T09:01:39Z</cp:lastPrinted>
  <dcterms:created xsi:type="dcterms:W3CDTF">2007-07-05T08:43:30Z</dcterms:created>
  <dcterms:modified xsi:type="dcterms:W3CDTF">2013-01-17T00:08:15Z</dcterms:modified>
</cp:coreProperties>
</file>