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2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22822" autoAdjust="0"/>
    <p:restoredTop sz="94660"/>
  </p:normalViewPr>
  <p:slideViewPr>
    <p:cSldViewPr>
      <p:cViewPr>
        <p:scale>
          <a:sx n="75" d="100"/>
          <a:sy n="75" d="100"/>
        </p:scale>
        <p:origin x="-1232" y="-8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4971D-D3E2-428F-9E4D-7FABE39B0022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B1FF-E29A-4ABA-ADB3-C419FD892A1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89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b-NO" dirty="0" err="1" smtClean="0"/>
              <a:t>Steadily</a:t>
            </a:r>
            <a:r>
              <a:rPr lang="nb-NO" baseline="0" dirty="0" smtClean="0"/>
              <a:t> less marine </a:t>
            </a:r>
            <a:r>
              <a:rPr lang="nb-NO" baseline="0" dirty="0" err="1" smtClean="0"/>
              <a:t>feed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necessary</a:t>
            </a:r>
            <a:r>
              <a:rPr lang="nb-NO" baseline="0" dirty="0" smtClean="0"/>
              <a:t> as part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feed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carnivore</a:t>
            </a:r>
            <a:r>
              <a:rPr lang="nb-NO" baseline="0" dirty="0" smtClean="0"/>
              <a:t> species – 10 % by 2020? (Prof. Ragnar Olsen)</a:t>
            </a:r>
          </a:p>
          <a:p>
            <a:pPr marL="0" indent="0">
              <a:buNone/>
            </a:pPr>
            <a:r>
              <a:rPr lang="nb-NO" baseline="0" dirty="0" err="1" smtClean="0"/>
              <a:t>Many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field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fisheries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reluctant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afraid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too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strong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aquacultured</a:t>
            </a:r>
            <a:r>
              <a:rPr lang="nb-NO" baseline="0" dirty="0" smtClean="0"/>
              <a:t> marine </a:t>
            </a:r>
            <a:r>
              <a:rPr lang="nb-NO" baseline="0" dirty="0" err="1" smtClean="0"/>
              <a:t>carnivore</a:t>
            </a:r>
            <a:r>
              <a:rPr lang="nb-NO" baseline="0" dirty="0" smtClean="0"/>
              <a:t> species. The </a:t>
            </a:r>
            <a:r>
              <a:rPr lang="nb-NO" baseline="0" dirty="0" err="1" smtClean="0"/>
              <a:t>answer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close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monitoring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stocks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forage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fish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suitable</a:t>
            </a:r>
            <a:r>
              <a:rPr lang="nb-NO" baseline="0" dirty="0" smtClean="0"/>
              <a:t> for human </a:t>
            </a:r>
            <a:r>
              <a:rPr lang="nb-NO" baseline="0" dirty="0" err="1" smtClean="0"/>
              <a:t>consumption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careful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monitored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plankton species (krill and </a:t>
            </a:r>
            <a:r>
              <a:rPr lang="nb-NO" baseline="0" dirty="0" err="1" smtClean="0"/>
              <a:t>calanus</a:t>
            </a:r>
            <a:r>
              <a:rPr lang="nb-NO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BB1FF-E29A-4ABA-ADB3-C419FD892A1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32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BB1FF-E29A-4ABA-ADB3-C419FD892A1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BB1FF-E29A-4ABA-ADB3-C419FD892A1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0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0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76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97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47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20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63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56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693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459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928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52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FB0A-934E-4892-BEE8-37D51D1EDA5E}" type="datetimeFigureOut">
              <a:rPr lang="nb-NO" smtClean="0"/>
              <a:pPr/>
              <a:t>1/15/13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3ACC-D808-4EA3-ABA7-D5250F195B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46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60648"/>
            <a:ext cx="468052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46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Norway offer?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Norway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world’s</a:t>
            </a:r>
            <a:r>
              <a:rPr lang="nb-NO" dirty="0" smtClean="0"/>
              <a:t> </a:t>
            </a:r>
            <a:r>
              <a:rPr lang="nb-NO" dirty="0" err="1" smtClean="0"/>
              <a:t>leading</a:t>
            </a:r>
            <a:r>
              <a:rPr lang="nb-NO" dirty="0" smtClean="0"/>
              <a:t> producer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salmon</a:t>
            </a:r>
            <a:r>
              <a:rPr lang="nb-NO" dirty="0" smtClean="0"/>
              <a:t> (and </a:t>
            </a:r>
            <a:r>
              <a:rPr lang="nb-NO" dirty="0" err="1" smtClean="0"/>
              <a:t>trout</a:t>
            </a:r>
            <a:r>
              <a:rPr lang="nb-NO" dirty="0" smtClean="0"/>
              <a:t>)</a:t>
            </a:r>
          </a:p>
          <a:p>
            <a:r>
              <a:rPr lang="nb-NO" dirty="0" smtClean="0"/>
              <a:t>On </a:t>
            </a:r>
            <a:r>
              <a:rPr lang="nb-NO" dirty="0" smtClean="0"/>
              <a:t>an </a:t>
            </a:r>
            <a:r>
              <a:rPr lang="nb-NO" dirty="0" err="1" smtClean="0"/>
              <a:t>industrial</a:t>
            </a:r>
            <a:r>
              <a:rPr lang="nb-NO" dirty="0" smtClean="0"/>
              <a:t> </a:t>
            </a:r>
            <a:r>
              <a:rPr lang="nb-NO" dirty="0" err="1" smtClean="0"/>
              <a:t>scale</a:t>
            </a:r>
            <a:endParaRPr lang="nb-NO" dirty="0" smtClean="0"/>
          </a:p>
          <a:p>
            <a:r>
              <a:rPr lang="nb-NO" dirty="0" smtClean="0"/>
              <a:t>Limited </a:t>
            </a:r>
            <a:r>
              <a:rPr lang="nb-NO" dirty="0" err="1" smtClean="0"/>
              <a:t>experience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extensive</a:t>
            </a:r>
            <a:r>
              <a:rPr lang="nb-NO" dirty="0" smtClean="0"/>
              <a:t> </a:t>
            </a:r>
            <a:r>
              <a:rPr lang="nb-NO" dirty="0" err="1" smtClean="0"/>
              <a:t>aquaculture</a:t>
            </a:r>
            <a:endParaRPr lang="nb-NO" dirty="0" smtClean="0"/>
          </a:p>
          <a:p>
            <a:r>
              <a:rPr lang="nb-NO" dirty="0" smtClean="0"/>
              <a:t>Limited </a:t>
            </a:r>
            <a:r>
              <a:rPr lang="nb-NO" dirty="0" err="1" smtClean="0"/>
              <a:t>experience</a:t>
            </a:r>
            <a:r>
              <a:rPr lang="nb-NO" dirty="0" smtClean="0"/>
              <a:t> from </a:t>
            </a:r>
            <a:r>
              <a:rPr lang="nb-NO" dirty="0" err="1" smtClean="0"/>
              <a:t>Asian</a:t>
            </a:r>
            <a:r>
              <a:rPr lang="nb-NO" dirty="0" smtClean="0"/>
              <a:t> </a:t>
            </a:r>
            <a:r>
              <a:rPr lang="nb-NO" dirty="0" err="1" smtClean="0"/>
              <a:t>aquaculture</a:t>
            </a:r>
            <a:endParaRPr lang="nb-NO" dirty="0" smtClean="0"/>
          </a:p>
          <a:p>
            <a:r>
              <a:rPr lang="nb-NO" dirty="0" smtClean="0"/>
              <a:t>BUT:</a:t>
            </a:r>
            <a:endParaRPr lang="nb-NO" dirty="0"/>
          </a:p>
        </p:txBody>
      </p:sp>
      <p:pic>
        <p:nvPicPr>
          <p:cNvPr id="5207" name="Content Placeholder 520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2492896"/>
            <a:ext cx="4388296" cy="252027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2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/>
              <a:t>Generic</a:t>
            </a:r>
            <a:r>
              <a:rPr lang="nb-NO" sz="3200" dirty="0" smtClean="0"/>
              <a:t> </a:t>
            </a:r>
            <a:r>
              <a:rPr lang="nb-NO" sz="3200" dirty="0" err="1" smtClean="0"/>
              <a:t>knowledge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 err="1" smtClean="0"/>
              <a:t>Generic</a:t>
            </a:r>
            <a:r>
              <a:rPr lang="nb-NO" sz="2400" dirty="0" smtClean="0"/>
              <a:t> </a:t>
            </a:r>
            <a:r>
              <a:rPr lang="nb-NO" sz="2400" dirty="0" err="1" smtClean="0"/>
              <a:t>knowledge</a:t>
            </a:r>
            <a:r>
              <a:rPr lang="nb-NO" sz="2400" dirty="0" smtClean="0"/>
              <a:t> in </a:t>
            </a:r>
            <a:r>
              <a:rPr lang="nb-NO" sz="2400" dirty="0" err="1" smtClean="0"/>
              <a:t>fish</a:t>
            </a:r>
            <a:r>
              <a:rPr lang="nb-NO" sz="2400" dirty="0" smtClean="0"/>
              <a:t> </a:t>
            </a:r>
            <a:r>
              <a:rPr lang="nb-NO" sz="2400" dirty="0" err="1" smtClean="0"/>
              <a:t>health</a:t>
            </a:r>
            <a:r>
              <a:rPr lang="nb-NO" sz="2400" dirty="0" smtClean="0"/>
              <a:t>, </a:t>
            </a:r>
            <a:r>
              <a:rPr lang="nb-NO" sz="2400" dirty="0" err="1" smtClean="0"/>
              <a:t>vaccination</a:t>
            </a:r>
            <a:r>
              <a:rPr lang="nb-NO" sz="2400" dirty="0" smtClean="0"/>
              <a:t>, </a:t>
            </a:r>
            <a:r>
              <a:rPr lang="nb-NO" sz="2400" dirty="0" err="1" smtClean="0"/>
              <a:t>breeding</a:t>
            </a:r>
            <a:r>
              <a:rPr lang="nb-NO" sz="2400" dirty="0" smtClean="0"/>
              <a:t>, </a:t>
            </a:r>
            <a:r>
              <a:rPr lang="nb-NO" sz="2400" dirty="0" err="1" smtClean="0"/>
              <a:t>fry-production</a:t>
            </a:r>
            <a:r>
              <a:rPr lang="nb-NO" sz="2400" dirty="0" smtClean="0"/>
              <a:t> etc.</a:t>
            </a:r>
          </a:p>
          <a:p>
            <a:r>
              <a:rPr lang="nb-NO" sz="2400" dirty="0" smtClean="0"/>
              <a:t>Industrial and </a:t>
            </a:r>
            <a:r>
              <a:rPr lang="nb-NO" sz="2400" dirty="0" err="1" smtClean="0"/>
              <a:t>semi-industrial</a:t>
            </a:r>
            <a:r>
              <a:rPr lang="nb-NO" sz="2400" dirty="0" smtClean="0"/>
              <a:t> </a:t>
            </a:r>
            <a:r>
              <a:rPr lang="nb-NO" sz="2400" dirty="0" err="1" smtClean="0"/>
              <a:t>technology</a:t>
            </a:r>
            <a:r>
              <a:rPr lang="nb-NO" sz="2400" dirty="0" smtClean="0"/>
              <a:t> (marine/land-</a:t>
            </a:r>
            <a:r>
              <a:rPr lang="nb-NO" sz="2400" dirty="0" err="1" smtClean="0"/>
              <a:t>based</a:t>
            </a:r>
            <a:r>
              <a:rPr lang="nb-NO" sz="2400" dirty="0" smtClean="0"/>
              <a:t>)</a:t>
            </a:r>
          </a:p>
          <a:p>
            <a:r>
              <a:rPr lang="nb-NO" sz="2400" dirty="0" smtClean="0"/>
              <a:t>Public </a:t>
            </a:r>
            <a:r>
              <a:rPr lang="nb-NO" sz="2400" dirty="0" err="1" smtClean="0"/>
              <a:t>aministrative</a:t>
            </a:r>
            <a:r>
              <a:rPr lang="nb-NO" sz="2400" dirty="0" smtClean="0"/>
              <a:t> </a:t>
            </a:r>
            <a:r>
              <a:rPr lang="nb-NO" sz="2400" dirty="0" err="1" smtClean="0"/>
              <a:t>competence</a:t>
            </a:r>
            <a:r>
              <a:rPr lang="nb-NO" sz="2400" dirty="0" smtClean="0"/>
              <a:t>, </a:t>
            </a:r>
            <a:r>
              <a:rPr lang="nb-NO" sz="2400" dirty="0" err="1" smtClean="0"/>
              <a:t>including</a:t>
            </a:r>
            <a:r>
              <a:rPr lang="nb-NO" sz="2400" dirty="0" smtClean="0"/>
              <a:t> planning, </a:t>
            </a:r>
            <a:r>
              <a:rPr lang="nb-NO" sz="2400" dirty="0" err="1" smtClean="0"/>
              <a:t>siting</a:t>
            </a:r>
            <a:r>
              <a:rPr lang="nb-NO" sz="2400" dirty="0" smtClean="0"/>
              <a:t>, </a:t>
            </a:r>
            <a:r>
              <a:rPr lang="nb-NO" sz="2400" dirty="0" err="1" smtClean="0"/>
              <a:t>rules</a:t>
            </a:r>
            <a:r>
              <a:rPr lang="nb-NO" sz="2400" dirty="0" smtClean="0"/>
              <a:t> and </a:t>
            </a:r>
            <a:r>
              <a:rPr lang="nb-NO" sz="2400" dirty="0" err="1" smtClean="0"/>
              <a:t>regulations</a:t>
            </a:r>
            <a:r>
              <a:rPr lang="nb-NO" sz="2400" dirty="0" smtClean="0"/>
              <a:t> etc.</a:t>
            </a:r>
          </a:p>
          <a:p>
            <a:r>
              <a:rPr lang="nb-NO" sz="2400" dirty="0" smtClean="0"/>
              <a:t>A </a:t>
            </a:r>
            <a:r>
              <a:rPr lang="nb-NO" sz="2400" dirty="0" err="1" smtClean="0"/>
              <a:t>limited</a:t>
            </a:r>
            <a:r>
              <a:rPr lang="nb-NO" sz="2400" dirty="0" smtClean="0"/>
              <a:t> pool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people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experiences</a:t>
            </a:r>
            <a:r>
              <a:rPr lang="nb-NO" sz="2400" dirty="0" smtClean="0"/>
              <a:t> from </a:t>
            </a:r>
            <a:r>
              <a:rPr lang="nb-NO" sz="2400" dirty="0" err="1" smtClean="0"/>
              <a:t>developing</a:t>
            </a:r>
            <a:r>
              <a:rPr lang="nb-NO" sz="2400" dirty="0" smtClean="0"/>
              <a:t> </a:t>
            </a:r>
            <a:r>
              <a:rPr lang="nb-NO" sz="2400" dirty="0" err="1" smtClean="0"/>
              <a:t>countries</a:t>
            </a:r>
            <a:endParaRPr lang="nb-NO" sz="2400" dirty="0" smtClean="0"/>
          </a:p>
          <a:p>
            <a:r>
              <a:rPr lang="nb-NO" sz="2400" dirty="0" err="1" smtClean="0"/>
              <a:t>Aquaculture</a:t>
            </a:r>
            <a:r>
              <a:rPr lang="nb-NO" sz="2400" dirty="0" smtClean="0"/>
              <a:t> </a:t>
            </a:r>
            <a:r>
              <a:rPr lang="nb-NO" sz="2400" dirty="0" err="1" smtClean="0"/>
              <a:t>related</a:t>
            </a:r>
            <a:r>
              <a:rPr lang="nb-NO" sz="2400" dirty="0" smtClean="0"/>
              <a:t> </a:t>
            </a:r>
            <a:r>
              <a:rPr lang="nb-NO" sz="2400" dirty="0" err="1" smtClean="0"/>
              <a:t>education</a:t>
            </a:r>
            <a:r>
              <a:rPr lang="nb-NO" sz="2400" dirty="0" smtClean="0"/>
              <a:t> and </a:t>
            </a:r>
            <a:r>
              <a:rPr lang="nb-NO" sz="2400" dirty="0" err="1" smtClean="0"/>
              <a:t>research</a:t>
            </a:r>
            <a:endParaRPr lang="nb-NO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48312" y="1916832"/>
            <a:ext cx="3416176" cy="338437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370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Relevant Norwegian </a:t>
            </a:r>
            <a:r>
              <a:rPr lang="nb-NO" sz="3200" dirty="0" err="1" smtClean="0"/>
              <a:t>competence</a:t>
            </a:r>
            <a:r>
              <a:rPr lang="nb-NO" sz="3200" dirty="0" smtClean="0"/>
              <a:t> and </a:t>
            </a:r>
            <a:r>
              <a:rPr lang="nb-NO" sz="3200" dirty="0" err="1" smtClean="0"/>
              <a:t>institutions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56992"/>
          </a:xfrm>
        </p:spPr>
        <p:txBody>
          <a:bodyPr>
            <a:noAutofit/>
          </a:bodyPr>
          <a:lstStyle/>
          <a:p>
            <a:r>
              <a:rPr lang="nb-NO" sz="1800" dirty="0" smtClean="0">
                <a:latin typeface="Arial" pitchFamily="34" charset="0"/>
                <a:cs typeface="Arial" pitchFamily="34" charset="0"/>
              </a:rPr>
              <a:t>Management and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legislation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Environmental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aspects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and ICZM</a:t>
            </a:r>
          </a:p>
          <a:p>
            <a:r>
              <a:rPr lang="nb-NO" sz="1800" dirty="0" smtClean="0">
                <a:latin typeface="Arial" pitchFamily="34" charset="0"/>
                <a:cs typeface="Arial" pitchFamily="34" charset="0"/>
              </a:rPr>
              <a:t>Establishment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brood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stocks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genetic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improvements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Hatchery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production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smtClean="0">
                <a:latin typeface="Arial" pitchFamily="34" charset="0"/>
                <a:cs typeface="Arial" pitchFamily="34" charset="0"/>
              </a:rPr>
              <a:t>Fish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feed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Farming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cages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smtClean="0">
                <a:latin typeface="Arial" pitchFamily="34" charset="0"/>
                <a:cs typeface="Arial" pitchFamily="34" charset="0"/>
              </a:rPr>
              <a:t>Fish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disease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prevention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Aquaculture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equipment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smtClean="0">
                <a:latin typeface="Arial" pitchFamily="34" charset="0"/>
                <a:cs typeface="Arial" pitchFamily="34" charset="0"/>
              </a:rPr>
              <a:t>Water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treatment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smtClean="0">
                <a:latin typeface="Arial" pitchFamily="34" charset="0"/>
                <a:cs typeface="Arial" pitchFamily="34" charset="0"/>
              </a:rPr>
              <a:t>Value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added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production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Certification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control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smtClean="0">
                <a:latin typeface="Arial" pitchFamily="34" charset="0"/>
                <a:cs typeface="Arial" pitchFamily="34" charset="0"/>
              </a:rPr>
              <a:t>Training and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education</a:t>
            </a:r>
            <a:endParaRPr lang="nb-NO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Aquaculture</a:t>
            </a:r>
            <a:r>
              <a:rPr lang="nb-NO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800" dirty="0" err="1" smtClean="0">
                <a:latin typeface="Arial" pitchFamily="34" charset="0"/>
                <a:cs typeface="Arial" pitchFamily="34" charset="0"/>
              </a:rPr>
              <a:t>research</a:t>
            </a:r>
            <a:endParaRPr lang="nb-NO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 fontScale="77500" lnSpcReduction="20000"/>
          </a:bodyPr>
          <a:lstStyle/>
          <a:p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Aquaculture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companies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supplies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and service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providers</a:t>
            </a:r>
            <a:endParaRPr lang="nb-NO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3100" dirty="0" smtClean="0">
                <a:latin typeface="Arial" pitchFamily="34" charset="0"/>
                <a:cs typeface="Arial" pitchFamily="34" charset="0"/>
              </a:rPr>
              <a:t>Research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institutes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(Sintef,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Nofima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, IMR, NIVA, etc.)</a:t>
            </a:r>
          </a:p>
          <a:p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Universities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and regional colleges(UIO, UIB, UIT, NTNU, UMB, NVH)</a:t>
            </a:r>
          </a:p>
          <a:p>
            <a:r>
              <a:rPr lang="nb-NO" sz="3100" dirty="0" smtClean="0">
                <a:latin typeface="Arial" pitchFamily="34" charset="0"/>
                <a:cs typeface="Arial" pitchFamily="34" charset="0"/>
              </a:rPr>
              <a:t>Management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institutions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Ministry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Fisheries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and Coastal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Affairs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Directorate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3100" dirty="0" err="1" smtClean="0">
                <a:latin typeface="Arial" pitchFamily="34" charset="0"/>
                <a:cs typeface="Arial" pitchFamily="34" charset="0"/>
              </a:rPr>
              <a:t>Fisheries</a:t>
            </a:r>
            <a:r>
              <a:rPr lang="nb-NO" sz="3100" dirty="0" smtClean="0">
                <a:latin typeface="Arial" pitchFamily="34" charset="0"/>
                <a:cs typeface="Arial" pitchFamily="34" charset="0"/>
              </a:rPr>
              <a:t> etc.)</a:t>
            </a:r>
          </a:p>
          <a:p>
            <a:r>
              <a:rPr lang="nb-NO" sz="3100" dirty="0" smtClean="0">
                <a:latin typeface="Arial" pitchFamily="34" charset="0"/>
                <a:cs typeface="Arial" pitchFamily="34" charset="0"/>
              </a:rPr>
              <a:t>NGOs (WWF, Bellona, etc.)</a:t>
            </a:r>
            <a:endParaRPr lang="nb-NO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55976" y="364502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67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/>
              <a:t>Checklist</a:t>
            </a:r>
            <a:r>
              <a:rPr lang="nb-NO" sz="3200" dirty="0" smtClean="0"/>
              <a:t> for Norwegian </a:t>
            </a:r>
            <a:r>
              <a:rPr lang="nb-NO" sz="3200" dirty="0" err="1" smtClean="0"/>
              <a:t>embassies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Water quality and zoning arrangements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Environmental effects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Fish health conditions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Specific requirements for introduction of alien species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Availability of fish feed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Availability of infrastructure/logistics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Availability of (qualified) manpower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Availability of markets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Certification requirements for export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endParaRPr kumimoji="0" lang="nb-NO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itchFamily="34" charset="-128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MS PGothic" pitchFamily="34" charset="-128"/>
            </a:endParaRPr>
          </a:p>
          <a:p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2409285"/>
            <a:ext cx="4038600" cy="290779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78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nb-NO" sz="3200" dirty="0" smtClean="0">
                <a:latin typeface="Arial" pitchFamily="34" charset="0"/>
                <a:cs typeface="Arial" pitchFamily="34" charset="0"/>
              </a:rPr>
              <a:t> alternatives:</a:t>
            </a:r>
            <a:endParaRPr lang="nb-N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«Business as </a:t>
            </a:r>
            <a:r>
              <a:rPr lang="nb-NO" dirty="0" err="1" smtClean="0"/>
              <a:t>usual</a:t>
            </a:r>
            <a:r>
              <a:rPr lang="nb-NO" dirty="0" smtClean="0"/>
              <a:t>»: </a:t>
            </a:r>
            <a:r>
              <a:rPr lang="nb-NO" dirty="0" err="1" smtClean="0"/>
              <a:t>small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in a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, </a:t>
            </a:r>
          </a:p>
          <a:p>
            <a:r>
              <a:rPr lang="nb-NO" dirty="0" smtClean="0"/>
              <a:t>Research, </a:t>
            </a:r>
            <a:r>
              <a:rPr lang="nb-NO" dirty="0" err="1" smtClean="0"/>
              <a:t>laws</a:t>
            </a:r>
            <a:r>
              <a:rPr lang="nb-NO" dirty="0" smtClean="0"/>
              <a:t> and </a:t>
            </a:r>
            <a:r>
              <a:rPr lang="nb-NO" dirty="0" err="1" smtClean="0"/>
              <a:t>regulations,management</a:t>
            </a:r>
            <a:endParaRPr lang="nb-NO" dirty="0" smtClean="0"/>
          </a:p>
          <a:p>
            <a:r>
              <a:rPr lang="nb-NO" dirty="0" smtClean="0"/>
              <a:t>Dependent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demand</a:t>
            </a:r>
            <a:r>
              <a:rPr lang="nb-NO" dirty="0" smtClean="0"/>
              <a:t> (</a:t>
            </a:r>
            <a:r>
              <a:rPr lang="nb-NO" dirty="0" err="1" smtClean="0"/>
              <a:t>request</a:t>
            </a:r>
            <a:r>
              <a:rPr lang="nb-NO" dirty="0" smtClean="0"/>
              <a:t> for Norwegian </a:t>
            </a:r>
            <a:r>
              <a:rPr lang="nb-NO" dirty="0" err="1" smtClean="0"/>
              <a:t>expertise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Fisheries</a:t>
            </a:r>
            <a:r>
              <a:rPr lang="nb-NO" dirty="0" smtClean="0"/>
              <a:t> and </a:t>
            </a:r>
            <a:r>
              <a:rPr lang="nb-NO" dirty="0" err="1" smtClean="0"/>
              <a:t>aquaculture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0.6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assistance</a:t>
            </a:r>
            <a:r>
              <a:rPr lang="nb-NO" dirty="0" smtClean="0"/>
              <a:t> </a:t>
            </a:r>
            <a:r>
              <a:rPr lang="nb-NO" dirty="0" err="1" smtClean="0"/>
              <a:t>budget</a:t>
            </a:r>
            <a:r>
              <a:rPr lang="nb-NO" dirty="0" smtClean="0"/>
              <a:t> (2012)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90840" y="1600200"/>
            <a:ext cx="295332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363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latin typeface="Arial" pitchFamily="34" charset="0"/>
                <a:cs typeface="Arial" pitchFamily="34" charset="0"/>
              </a:rPr>
              <a:t>Or: a </a:t>
            </a:r>
            <a:r>
              <a:rPr lang="nb-NO" sz="32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nb-NO" sz="3200" dirty="0" smtClean="0">
                <a:latin typeface="Arial" pitchFamily="34" charset="0"/>
                <a:cs typeface="Arial" pitchFamily="34" charset="0"/>
              </a:rPr>
              <a:t> «Nansen»- program for </a:t>
            </a:r>
            <a:r>
              <a:rPr lang="nb-NO" sz="3200" dirty="0" err="1" smtClean="0">
                <a:latin typeface="Arial" pitchFamily="34" charset="0"/>
                <a:cs typeface="Arial" pitchFamily="34" charset="0"/>
              </a:rPr>
              <a:t>aquaculture</a:t>
            </a:r>
            <a:endParaRPr lang="nb-N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larger regional program; 150-200 million NOK (over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four years),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Strategically oriented (several disciplines and areas)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Based in a few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Asian institutions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Linked up with FAO and regional networks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Possibilities for linking up African and Latin American participants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CDCF/IMR as a possible coordinator on the Norwegian side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2636913"/>
            <a:ext cx="4172272" cy="234770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59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>
                <a:latin typeface="Arial" pitchFamily="34" charset="0"/>
                <a:cs typeface="Arial" pitchFamily="34" charset="0"/>
              </a:rPr>
              <a:t>Background</a:t>
            </a:r>
            <a:endParaRPr lang="nb-N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80A1B6"/>
              </a:buClr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TOR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  <a:endParaRPr lang="en-US" sz="1400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r>
              <a:rPr lang="en-US" sz="1400" i="1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Assessing </a:t>
            </a:r>
            <a:r>
              <a:rPr lang="en-US" sz="1400" b="1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potential for commercial aquaculture </a:t>
            </a: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different parts of the developing world accordingly Natural resources, institutional, historical and cultural framework conditions;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80A1B6"/>
              </a:buClr>
              <a:buNone/>
              <a:defRPr/>
            </a:pPr>
            <a:endParaRPr lang="en-US" sz="1400" i="1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r>
              <a:rPr lang="en-US" sz="1400" b="1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Role and importance of the different actors </a:t>
            </a: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within the aquaculture sector 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endParaRPr lang="en-US" sz="1400" i="1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Identifying </a:t>
            </a:r>
            <a:r>
              <a:rPr lang="en-US" sz="1400" b="1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critical factors </a:t>
            </a: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the aquaculture </a:t>
            </a:r>
            <a:r>
              <a:rPr lang="en-US" sz="1400" i="1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sector </a:t>
            </a:r>
            <a:endParaRPr lang="en-US" sz="1400" i="1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endParaRPr lang="en-US" sz="1400" i="1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Discussing the </a:t>
            </a:r>
            <a:r>
              <a:rPr lang="en-US" sz="1400" b="1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relevance of Norwegian competence  </a:t>
            </a:r>
            <a:endParaRPr lang="en-US" sz="1400" i="1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endParaRPr lang="en-US" sz="1400" i="1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Recommendation for </a:t>
            </a:r>
            <a:r>
              <a:rPr lang="en-US" sz="1400" b="1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criteria</a:t>
            </a:r>
            <a:r>
              <a:rPr lang="en-US" sz="1400" i="1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to be used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80A1B6"/>
              </a:buClr>
              <a:buNone/>
              <a:defRPr/>
            </a:pPr>
            <a:endParaRPr lang="en-US" sz="1400" i="1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80A1B6"/>
              </a:buClr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TEAM:</a:t>
            </a: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Hersoug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/</a:t>
            </a:r>
            <a:r>
              <a:rPr lang="en-US" sz="1600" kern="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Revold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(NCFS- UIT) 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 </a:t>
            </a:r>
            <a:r>
              <a:rPr lang="en-US" sz="1600" kern="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Engelsen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(CDCF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), 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White(</a:t>
            </a:r>
            <a:r>
              <a:rPr lang="en-US" sz="1600" kern="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Akvaplan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-NIVA),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Ricardsen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(SINTEF), </a:t>
            </a:r>
            <a:r>
              <a:rPr lang="en-US" sz="1600" kern="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Killie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(NCFS- UIT),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Olsvik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(UIT)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80A1B6"/>
              </a:buClr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 </a:t>
            </a:r>
            <a:r>
              <a:rPr lang="en-US" sz="1600" kern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interviews with key persons in the Norwegian aquaculture sector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24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/>
              <a:t>Why</a:t>
            </a:r>
            <a:r>
              <a:rPr lang="nb-NO" sz="3200" dirty="0" smtClean="0"/>
              <a:t> </a:t>
            </a:r>
            <a:r>
              <a:rPr lang="nb-NO" sz="3200" dirty="0" err="1" smtClean="0"/>
              <a:t>now</a:t>
            </a:r>
            <a:r>
              <a:rPr lang="nb-NO" sz="3200" dirty="0" smtClean="0"/>
              <a:t>?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Norway </a:t>
            </a:r>
            <a:r>
              <a:rPr lang="nb-NO" dirty="0" err="1" smtClean="0"/>
              <a:t>involved</a:t>
            </a:r>
            <a:r>
              <a:rPr lang="nb-NO" dirty="0" smtClean="0"/>
              <a:t> in </a:t>
            </a:r>
            <a:r>
              <a:rPr lang="nb-NO" dirty="0" err="1" smtClean="0"/>
              <a:t>fisheries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assistance</a:t>
            </a:r>
            <a:r>
              <a:rPr lang="nb-NO" dirty="0" smtClean="0"/>
              <a:t> </a:t>
            </a:r>
            <a:r>
              <a:rPr lang="nb-NO" dirty="0" err="1" smtClean="0"/>
              <a:t>since</a:t>
            </a:r>
            <a:r>
              <a:rPr lang="nb-NO" dirty="0" smtClean="0"/>
              <a:t> 1952 (Kerala, India)</a:t>
            </a:r>
          </a:p>
          <a:p>
            <a:r>
              <a:rPr lang="nb-NO" dirty="0" smtClean="0"/>
              <a:t>Norway has </a:t>
            </a:r>
            <a:r>
              <a:rPr lang="nb-NO" dirty="0" err="1" smtClean="0"/>
              <a:t>followed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different </a:t>
            </a:r>
            <a:r>
              <a:rPr lang="nb-NO" dirty="0" err="1" smtClean="0"/>
              <a:t>fads</a:t>
            </a:r>
            <a:r>
              <a:rPr lang="nb-NO" dirty="0" smtClean="0"/>
              <a:t> and </a:t>
            </a:r>
            <a:r>
              <a:rPr lang="nb-NO" dirty="0" err="1" smtClean="0"/>
              <a:t>fashions</a:t>
            </a:r>
            <a:r>
              <a:rPr lang="nb-NO" dirty="0" smtClean="0"/>
              <a:t>,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concentrating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, </a:t>
            </a:r>
            <a:r>
              <a:rPr lang="nb-NO" dirty="0" err="1" smtClean="0"/>
              <a:t>education</a:t>
            </a:r>
            <a:r>
              <a:rPr lang="nb-NO" dirty="0" smtClean="0"/>
              <a:t>, </a:t>
            </a:r>
            <a:r>
              <a:rPr lang="nb-NO" dirty="0" err="1" smtClean="0"/>
              <a:t>laws</a:t>
            </a:r>
            <a:r>
              <a:rPr lang="nb-NO" dirty="0" smtClean="0"/>
              <a:t> and </a:t>
            </a:r>
            <a:r>
              <a:rPr lang="nb-NO" dirty="0" err="1" smtClean="0"/>
              <a:t>regulations</a:t>
            </a:r>
            <a:r>
              <a:rPr lang="nb-NO" dirty="0" smtClean="0"/>
              <a:t>, management, MCS, </a:t>
            </a:r>
            <a:r>
              <a:rPr lang="nb-NO" dirty="0" err="1" smtClean="0"/>
              <a:t>institution-building</a:t>
            </a:r>
            <a:r>
              <a:rPr lang="nb-NO" dirty="0" smtClean="0"/>
              <a:t>, etc.</a:t>
            </a:r>
          </a:p>
          <a:p>
            <a:r>
              <a:rPr lang="nb-NO" dirty="0" smtClean="0"/>
              <a:t>So far </a:t>
            </a:r>
            <a:r>
              <a:rPr lang="nb-NO" dirty="0" err="1" smtClean="0"/>
              <a:t>very</a:t>
            </a:r>
            <a:r>
              <a:rPr lang="nb-NO" dirty="0" smtClean="0"/>
              <a:t> moderate </a:t>
            </a:r>
            <a:r>
              <a:rPr lang="nb-NO" dirty="0" err="1" smtClean="0"/>
              <a:t>involvement</a:t>
            </a:r>
            <a:r>
              <a:rPr lang="nb-NO" dirty="0" smtClean="0"/>
              <a:t> in </a:t>
            </a:r>
            <a:r>
              <a:rPr lang="nb-NO" dirty="0" err="1" smtClean="0"/>
              <a:t>aquaculture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8200" y="2420888"/>
            <a:ext cx="4316288" cy="280831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81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smtClean="0"/>
              <a:t>The increasing importance of aquaculture</a:t>
            </a:r>
            <a:endParaRPr lang="nb-NO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-324544" y="1484784"/>
            <a:ext cx="4820344" cy="349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60304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1952: 1 mill. </a:t>
            </a:r>
            <a:r>
              <a:rPr lang="nb-NO" dirty="0" err="1" smtClean="0"/>
              <a:t>tons</a:t>
            </a:r>
            <a:endParaRPr lang="nb-NO" dirty="0" smtClean="0"/>
          </a:p>
          <a:p>
            <a:r>
              <a:rPr lang="nb-NO" dirty="0" smtClean="0"/>
              <a:t>2011: 63.6 mill. </a:t>
            </a:r>
            <a:r>
              <a:rPr lang="nb-NO" dirty="0" err="1" smtClean="0"/>
              <a:t>tons</a:t>
            </a:r>
            <a:endParaRPr lang="nb-NO" dirty="0" smtClean="0"/>
          </a:p>
          <a:p>
            <a:r>
              <a:rPr lang="nb-NO" dirty="0" err="1" smtClean="0"/>
              <a:t>Freshwater</a:t>
            </a:r>
            <a:r>
              <a:rPr lang="nb-NO" dirty="0" smtClean="0"/>
              <a:t>: 60 %</a:t>
            </a:r>
          </a:p>
          <a:p>
            <a:r>
              <a:rPr lang="nb-NO" dirty="0" err="1" smtClean="0"/>
              <a:t>Brackish</a:t>
            </a:r>
            <a:r>
              <a:rPr lang="nb-NO" dirty="0" smtClean="0"/>
              <a:t> water: 8 %</a:t>
            </a:r>
          </a:p>
          <a:p>
            <a:r>
              <a:rPr lang="nb-NO" dirty="0" smtClean="0"/>
              <a:t>Marine waters: 32 %</a:t>
            </a:r>
          </a:p>
          <a:p>
            <a:r>
              <a:rPr lang="nb-NO" dirty="0" smtClean="0"/>
              <a:t>2012: 50%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food</a:t>
            </a:r>
            <a:r>
              <a:rPr lang="nb-NO" dirty="0" smtClean="0"/>
              <a:t> </a:t>
            </a:r>
            <a:r>
              <a:rPr lang="nb-NO" dirty="0" err="1" smtClean="0"/>
              <a:t>fish</a:t>
            </a:r>
            <a:r>
              <a:rPr lang="nb-NO" dirty="0" smtClean="0"/>
              <a:t> from </a:t>
            </a:r>
            <a:r>
              <a:rPr lang="nb-NO" dirty="0" err="1" smtClean="0"/>
              <a:t>aquaculture</a:t>
            </a:r>
            <a:endParaRPr lang="nb-NO" dirty="0" smtClean="0"/>
          </a:p>
          <a:p>
            <a:r>
              <a:rPr lang="nb-NO" dirty="0" err="1" smtClean="0"/>
              <a:t>Aquaculture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: 7.1 %</a:t>
            </a:r>
          </a:p>
          <a:p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: 1.5 %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733256"/>
            <a:ext cx="1808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Source: FAO – SOFIA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250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Asia </a:t>
            </a:r>
            <a:r>
              <a:rPr lang="nb-NO" dirty="0" err="1" smtClean="0"/>
              <a:t>rules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536504" cy="4525963"/>
          </a:xfrm>
        </p:spPr>
        <p:txBody>
          <a:bodyPr/>
          <a:lstStyle/>
          <a:p>
            <a:r>
              <a:rPr lang="nb-NO" dirty="0" smtClean="0"/>
              <a:t>89 %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r>
              <a:rPr lang="nb-NO" dirty="0" smtClean="0"/>
              <a:t> </a:t>
            </a:r>
            <a:r>
              <a:rPr lang="nb-NO" dirty="0" err="1" smtClean="0"/>
              <a:t>production</a:t>
            </a:r>
            <a:r>
              <a:rPr lang="nb-NO" dirty="0" smtClean="0"/>
              <a:t> in Asia</a:t>
            </a:r>
          </a:p>
          <a:p>
            <a:r>
              <a:rPr lang="nb-NO" dirty="0" smtClean="0"/>
              <a:t>61.4 % in China</a:t>
            </a:r>
          </a:p>
          <a:p>
            <a:r>
              <a:rPr lang="nb-NO" dirty="0" err="1" smtClean="0"/>
              <a:t>Africa</a:t>
            </a:r>
            <a:r>
              <a:rPr lang="nb-NO" dirty="0" smtClean="0"/>
              <a:t> 2.2 %</a:t>
            </a:r>
          </a:p>
          <a:p>
            <a:r>
              <a:rPr lang="nb-NO" dirty="0" smtClean="0"/>
              <a:t>Norway 2%</a:t>
            </a:r>
          </a:p>
          <a:p>
            <a:endParaRPr lang="nb-NO" dirty="0" smtClean="0"/>
          </a:p>
          <a:p>
            <a:r>
              <a:rPr lang="nb-NO" dirty="0" smtClean="0"/>
              <a:t>97 </a:t>
            </a:r>
            <a:r>
              <a:rPr lang="nb-NO" dirty="0"/>
              <a:t>%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fish</a:t>
            </a:r>
            <a:r>
              <a:rPr lang="nb-NO" dirty="0"/>
              <a:t> farmers in Asia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630" y="1936578"/>
            <a:ext cx="2566770" cy="458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16288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Top</a:t>
            </a:r>
            <a:r>
              <a:rPr lang="nb-NO" sz="1400" dirty="0" smtClean="0"/>
              <a:t> 10 producers 2010:</a:t>
            </a:r>
            <a:endParaRPr lang="nb-NO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796136" y="6525344"/>
            <a:ext cx="1808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Source: FAO – SOFIA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437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/>
              <a:t>Aquaculture</a:t>
            </a:r>
            <a:r>
              <a:rPr lang="nb-NO" sz="3200" dirty="0" smtClean="0"/>
              <a:t> and </a:t>
            </a:r>
            <a:r>
              <a:rPr lang="nb-NO" sz="3200" dirty="0" err="1" smtClean="0"/>
              <a:t>poverty</a:t>
            </a:r>
            <a:r>
              <a:rPr lang="nb-NO" sz="3200" dirty="0" smtClean="0"/>
              <a:t> </a:t>
            </a:r>
            <a:r>
              <a:rPr lang="nb-NO" sz="3200" dirty="0" err="1" smtClean="0"/>
              <a:t>alleviation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608512" cy="4525963"/>
          </a:xfrm>
        </p:spPr>
        <p:txBody>
          <a:bodyPr>
            <a:noAutofit/>
          </a:bodyPr>
          <a:lstStyle/>
          <a:p>
            <a:r>
              <a:rPr lang="nb-NO" sz="2000" dirty="0" smtClean="0"/>
              <a:t>No </a:t>
            </a:r>
            <a:r>
              <a:rPr lang="nb-NO" sz="2000" dirty="0" err="1" smtClean="0"/>
              <a:t>precise</a:t>
            </a:r>
            <a:r>
              <a:rPr lang="nb-NO" sz="2000" dirty="0" smtClean="0"/>
              <a:t> </a:t>
            </a:r>
            <a:r>
              <a:rPr lang="nb-NO" sz="2000" dirty="0" err="1" smtClean="0"/>
              <a:t>assessment</a:t>
            </a:r>
            <a:r>
              <a:rPr lang="nb-NO" sz="2000" dirty="0" smtClean="0"/>
              <a:t> </a:t>
            </a:r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important</a:t>
            </a:r>
            <a:r>
              <a:rPr lang="nb-NO" sz="2000" dirty="0" smtClean="0"/>
              <a:t> in </a:t>
            </a:r>
            <a:r>
              <a:rPr lang="nb-NO" sz="2000" dirty="0" err="1" smtClean="0"/>
              <a:t>several</a:t>
            </a:r>
            <a:r>
              <a:rPr lang="nb-NO" sz="2000" dirty="0" smtClean="0"/>
              <a:t> </a:t>
            </a:r>
            <a:r>
              <a:rPr lang="nb-NO" sz="2000" dirty="0" err="1" smtClean="0"/>
              <a:t>Asian</a:t>
            </a:r>
            <a:r>
              <a:rPr lang="nb-NO" sz="2000" dirty="0" smtClean="0"/>
              <a:t> </a:t>
            </a:r>
            <a:r>
              <a:rPr lang="nb-NO" sz="2000" dirty="0" err="1" smtClean="0"/>
              <a:t>nations</a:t>
            </a:r>
            <a:r>
              <a:rPr lang="nb-NO" sz="2000" dirty="0" smtClean="0"/>
              <a:t>  (Vietnam, China, Indonesia, Myanmar)</a:t>
            </a:r>
          </a:p>
          <a:p>
            <a:r>
              <a:rPr lang="nb-NO" sz="2000" dirty="0" err="1" smtClean="0"/>
              <a:t>Lack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food</a:t>
            </a:r>
            <a:r>
              <a:rPr lang="nb-NO" sz="2000" dirty="0" smtClean="0"/>
              <a:t> (</a:t>
            </a:r>
            <a:r>
              <a:rPr lang="nb-NO" sz="2000" dirty="0" err="1" smtClean="0"/>
              <a:t>fish</a:t>
            </a:r>
            <a:r>
              <a:rPr lang="nb-NO" sz="2000" dirty="0" smtClean="0"/>
              <a:t>) not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main</a:t>
            </a:r>
            <a:r>
              <a:rPr lang="nb-NO" sz="2000" dirty="0" smtClean="0"/>
              <a:t> problem, </a:t>
            </a:r>
            <a:r>
              <a:rPr lang="nb-NO" sz="2000" dirty="0" err="1" smtClean="0"/>
              <a:t>but</a:t>
            </a:r>
            <a:r>
              <a:rPr lang="nb-NO" sz="2000" dirty="0" smtClean="0"/>
              <a:t> </a:t>
            </a:r>
            <a:r>
              <a:rPr lang="nb-NO" sz="2000" dirty="0" err="1" smtClean="0"/>
              <a:t>lack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buying</a:t>
            </a:r>
            <a:r>
              <a:rPr lang="nb-NO" sz="2000" dirty="0" smtClean="0"/>
              <a:t> </a:t>
            </a:r>
            <a:r>
              <a:rPr lang="nb-NO" sz="2000" dirty="0" err="1" smtClean="0"/>
              <a:t>power</a:t>
            </a:r>
            <a:endParaRPr lang="nb-NO" sz="2000" dirty="0" smtClean="0"/>
          </a:p>
          <a:p>
            <a:r>
              <a:rPr lang="nb-NO" sz="2000" dirty="0" err="1" smtClean="0"/>
              <a:t>Good</a:t>
            </a:r>
            <a:r>
              <a:rPr lang="nb-NO" sz="2000" dirty="0" smtClean="0"/>
              <a:t> </a:t>
            </a:r>
            <a:r>
              <a:rPr lang="nb-NO" sz="2000" dirty="0" err="1" smtClean="0"/>
              <a:t>governance</a:t>
            </a:r>
            <a:r>
              <a:rPr lang="nb-NO" sz="2000" dirty="0" smtClean="0"/>
              <a:t> </a:t>
            </a:r>
            <a:r>
              <a:rPr lang="nb-NO" sz="2000" dirty="0" err="1" smtClean="0"/>
              <a:t>network</a:t>
            </a:r>
            <a:r>
              <a:rPr lang="nb-NO" sz="2000" dirty="0" smtClean="0"/>
              <a:t> </a:t>
            </a:r>
            <a:r>
              <a:rPr lang="nb-NO" sz="2000" dirty="0" err="1" smtClean="0"/>
              <a:t>important</a:t>
            </a:r>
            <a:r>
              <a:rPr lang="nb-NO" sz="2000" dirty="0" smtClean="0"/>
              <a:t> (</a:t>
            </a:r>
            <a:r>
              <a:rPr lang="nb-NO" sz="2000" dirty="0" err="1" smtClean="0"/>
              <a:t>the</a:t>
            </a:r>
            <a:r>
              <a:rPr lang="nb-NO" sz="2000" dirty="0" smtClean="0"/>
              <a:t> problem </a:t>
            </a:r>
            <a:r>
              <a:rPr lang="nb-NO" sz="2000" dirty="0" err="1" smtClean="0"/>
              <a:t>of</a:t>
            </a:r>
            <a:r>
              <a:rPr lang="nb-NO" sz="2000" dirty="0" smtClean="0"/>
              <a:t> «</a:t>
            </a:r>
            <a:r>
              <a:rPr lang="nb-NO" sz="2000" dirty="0" err="1" smtClean="0"/>
              <a:t>sector</a:t>
            </a:r>
            <a:r>
              <a:rPr lang="nb-NO" sz="2000" dirty="0" smtClean="0"/>
              <a:t> </a:t>
            </a:r>
            <a:r>
              <a:rPr lang="nb-NO" sz="2000" dirty="0" err="1" smtClean="0"/>
              <a:t>islands</a:t>
            </a:r>
            <a:r>
              <a:rPr lang="nb-NO" sz="2000" dirty="0" smtClean="0"/>
              <a:t>»)</a:t>
            </a:r>
          </a:p>
          <a:p>
            <a:r>
              <a:rPr lang="nb-NO" sz="2000" dirty="0" err="1" smtClean="0"/>
              <a:t>Successful</a:t>
            </a:r>
            <a:r>
              <a:rPr lang="nb-NO" sz="2000" dirty="0" smtClean="0"/>
              <a:t> </a:t>
            </a:r>
            <a:r>
              <a:rPr lang="nb-NO" sz="2000" dirty="0" err="1" smtClean="0"/>
              <a:t>projects</a:t>
            </a:r>
            <a:r>
              <a:rPr lang="nb-NO" sz="2000" dirty="0" smtClean="0"/>
              <a:t> </a:t>
            </a:r>
            <a:r>
              <a:rPr lang="nb-NO" sz="2000" dirty="0" err="1" smtClean="0"/>
              <a:t>characterized</a:t>
            </a:r>
            <a:r>
              <a:rPr lang="nb-NO" sz="2000" dirty="0" smtClean="0"/>
              <a:t> by </a:t>
            </a:r>
            <a:r>
              <a:rPr lang="nb-NO" sz="2000" dirty="0" err="1" smtClean="0"/>
              <a:t>ownership</a:t>
            </a:r>
            <a:r>
              <a:rPr lang="nb-NO" sz="2000" dirty="0" smtClean="0"/>
              <a:t> by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beneficiaries</a:t>
            </a:r>
            <a:r>
              <a:rPr lang="nb-NO" sz="2000" dirty="0" smtClean="0"/>
              <a:t>, farmers first, &amp; </a:t>
            </a:r>
            <a:r>
              <a:rPr lang="nb-NO" sz="2000" dirty="0" err="1" smtClean="0"/>
              <a:t>participatory</a:t>
            </a:r>
            <a:r>
              <a:rPr lang="nb-NO" sz="2000" dirty="0" smtClean="0"/>
              <a:t> </a:t>
            </a:r>
            <a:r>
              <a:rPr lang="nb-NO" sz="2000" dirty="0" err="1" smtClean="0"/>
              <a:t>approach</a:t>
            </a:r>
            <a:endParaRPr lang="nb-NO" sz="2000" dirty="0" smtClean="0"/>
          </a:p>
          <a:p>
            <a:r>
              <a:rPr lang="nb-NO" sz="2000" dirty="0" err="1" smtClean="0"/>
              <a:t>Making</a:t>
            </a:r>
            <a:r>
              <a:rPr lang="nb-NO" sz="2000" dirty="0" smtClean="0"/>
              <a:t> </a:t>
            </a:r>
            <a:r>
              <a:rPr lang="nb-NO" sz="2000" dirty="0" err="1" smtClean="0"/>
              <a:t>aquaculture</a:t>
            </a:r>
            <a:r>
              <a:rPr lang="nb-NO" sz="2000" dirty="0" smtClean="0"/>
              <a:t> </a:t>
            </a:r>
            <a:r>
              <a:rPr lang="nb-NO" sz="2000" dirty="0" err="1" smtClean="0"/>
              <a:t>sustainable</a:t>
            </a:r>
            <a:r>
              <a:rPr lang="nb-NO" sz="2000" dirty="0" smtClean="0"/>
              <a:t> </a:t>
            </a:r>
            <a:r>
              <a:rPr lang="nb-NO" sz="2000" dirty="0" err="1" smtClean="0"/>
              <a:t>may</a:t>
            </a:r>
            <a:r>
              <a:rPr lang="nb-NO" sz="2000" dirty="0" smtClean="0"/>
              <a:t> be a long-term </a:t>
            </a:r>
            <a:r>
              <a:rPr lang="nb-NO" sz="2000" dirty="0" err="1" smtClean="0"/>
              <a:t>project</a:t>
            </a:r>
            <a:r>
              <a:rPr lang="nb-NO" sz="2000" dirty="0" smtClean="0"/>
              <a:t> ; do not make (</a:t>
            </a:r>
            <a:r>
              <a:rPr lang="nb-NO" sz="2000" dirty="0" err="1" smtClean="0"/>
              <a:t>environmental</a:t>
            </a:r>
            <a:r>
              <a:rPr lang="nb-NO" sz="2000" dirty="0" smtClean="0"/>
              <a:t> ) </a:t>
            </a:r>
            <a:r>
              <a:rPr lang="nb-NO" sz="2000" dirty="0" err="1" smtClean="0"/>
              <a:t>regulations</a:t>
            </a:r>
            <a:r>
              <a:rPr lang="nb-NO" sz="2000" dirty="0" smtClean="0"/>
              <a:t> </a:t>
            </a:r>
            <a:r>
              <a:rPr lang="nb-NO" sz="2000" dirty="0" err="1" smtClean="0"/>
              <a:t>too</a:t>
            </a:r>
            <a:r>
              <a:rPr lang="nb-NO" sz="2000" dirty="0" smtClean="0"/>
              <a:t> </a:t>
            </a:r>
            <a:r>
              <a:rPr lang="nb-NO" sz="2000" dirty="0" err="1" smtClean="0"/>
              <a:t>cumbersome</a:t>
            </a:r>
            <a:r>
              <a:rPr lang="nb-NO" sz="2000" dirty="0" smtClean="0"/>
              <a:t> for </a:t>
            </a:r>
            <a:r>
              <a:rPr lang="nb-NO" sz="2000" dirty="0" err="1" smtClean="0"/>
              <a:t>small-scale</a:t>
            </a:r>
            <a:r>
              <a:rPr lang="nb-NO" sz="2000" dirty="0" smtClean="0"/>
              <a:t> farmers </a:t>
            </a:r>
            <a:endParaRPr lang="nb-NO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04048" y="2555814"/>
            <a:ext cx="4032448" cy="261473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06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 smtClean="0"/>
              <a:t>Future</a:t>
            </a:r>
            <a:r>
              <a:rPr lang="nb-NO" sz="3200" dirty="0" smtClean="0"/>
              <a:t> trends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1700808"/>
            <a:ext cx="460851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9248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004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main</a:t>
            </a:r>
            <a:r>
              <a:rPr lang="nb-NO" dirty="0" smtClean="0"/>
              <a:t> stakeholders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Management </a:t>
            </a:r>
            <a:r>
              <a:rPr lang="nb-NO" dirty="0" err="1" smtClean="0"/>
              <a:t>authorities</a:t>
            </a:r>
            <a:endParaRPr lang="nb-NO" dirty="0" smtClean="0"/>
          </a:p>
          <a:p>
            <a:r>
              <a:rPr lang="nb-NO" dirty="0" smtClean="0"/>
              <a:t>Private investors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community</a:t>
            </a:r>
            <a:endParaRPr lang="nb-NO" dirty="0" smtClean="0"/>
          </a:p>
          <a:p>
            <a:r>
              <a:rPr lang="nb-NO" dirty="0" err="1" smtClean="0"/>
              <a:t>Civil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r>
              <a:rPr lang="nb-NO" dirty="0" smtClean="0"/>
              <a:t> (</a:t>
            </a:r>
            <a:r>
              <a:rPr lang="nb-NO" dirty="0" err="1" smtClean="0"/>
              <a:t>CSOs</a:t>
            </a:r>
            <a:r>
              <a:rPr lang="nb-NO" dirty="0" smtClean="0"/>
              <a:t>)</a:t>
            </a:r>
          </a:p>
          <a:p>
            <a:r>
              <a:rPr lang="nb-NO" dirty="0" smtClean="0"/>
              <a:t>Key to </a:t>
            </a:r>
            <a:r>
              <a:rPr lang="nb-NO" dirty="0" err="1" smtClean="0"/>
              <a:t>development</a:t>
            </a:r>
            <a:r>
              <a:rPr lang="nb-NO" dirty="0" smtClean="0"/>
              <a:t>: </a:t>
            </a:r>
            <a:r>
              <a:rPr lang="nb-NO" dirty="0" err="1" smtClean="0"/>
              <a:t>systematic</a:t>
            </a:r>
            <a:r>
              <a:rPr lang="nb-NO" dirty="0" smtClean="0"/>
              <a:t> </a:t>
            </a:r>
            <a:r>
              <a:rPr lang="nb-NO" dirty="0" err="1" smtClean="0"/>
              <a:t>organisation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94139" y="1844824"/>
            <a:ext cx="3346721" cy="428133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23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Critical </a:t>
            </a:r>
            <a:r>
              <a:rPr lang="nb-NO" dirty="0" err="1" smtClean="0"/>
              <a:t>factors</a:t>
            </a:r>
            <a:r>
              <a:rPr lang="nb-NO" dirty="0" smtClean="0"/>
              <a:t> in </a:t>
            </a:r>
            <a:r>
              <a:rPr lang="nb-NO" dirty="0" err="1" smtClean="0"/>
              <a:t>aquaculture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impacts</a:t>
            </a:r>
            <a:endParaRPr lang="nb-NO" dirty="0" smtClean="0"/>
          </a:p>
          <a:p>
            <a:r>
              <a:rPr lang="nb-NO" dirty="0" err="1" smtClean="0"/>
              <a:t>Alien</a:t>
            </a:r>
            <a:r>
              <a:rPr lang="nb-NO" dirty="0" smtClean="0"/>
              <a:t> species</a:t>
            </a:r>
          </a:p>
          <a:p>
            <a:r>
              <a:rPr lang="nb-NO" dirty="0" smtClean="0"/>
              <a:t>Fish for </a:t>
            </a:r>
            <a:r>
              <a:rPr lang="nb-NO" dirty="0" err="1" smtClean="0"/>
              <a:t>feed</a:t>
            </a:r>
            <a:endParaRPr lang="nb-NO" dirty="0" smtClean="0"/>
          </a:p>
          <a:p>
            <a:r>
              <a:rPr lang="nb-NO" dirty="0" err="1" smtClean="0"/>
              <a:t>Employment</a:t>
            </a:r>
            <a:r>
              <a:rPr lang="nb-NO" dirty="0" smtClean="0"/>
              <a:t> and </a:t>
            </a:r>
            <a:r>
              <a:rPr lang="nb-NO" dirty="0" err="1" smtClean="0"/>
              <a:t>food</a:t>
            </a:r>
            <a:r>
              <a:rPr lang="nb-NO" dirty="0" smtClean="0"/>
              <a:t> </a:t>
            </a:r>
            <a:r>
              <a:rPr lang="nb-NO" dirty="0" err="1" smtClean="0"/>
              <a:t>security</a:t>
            </a:r>
            <a:endParaRPr lang="nb-NO" dirty="0" smtClean="0"/>
          </a:p>
          <a:p>
            <a:r>
              <a:rPr lang="nb-NO" dirty="0" smtClean="0"/>
              <a:t>Fish </a:t>
            </a:r>
            <a:r>
              <a:rPr lang="nb-NO" dirty="0" err="1" smtClean="0"/>
              <a:t>health</a:t>
            </a:r>
            <a:endParaRPr lang="nb-NO" dirty="0" smtClean="0"/>
          </a:p>
          <a:p>
            <a:r>
              <a:rPr lang="nb-NO" dirty="0" smtClean="0"/>
              <a:t>Institutional </a:t>
            </a:r>
            <a:r>
              <a:rPr lang="nb-NO" dirty="0" err="1" smtClean="0"/>
              <a:t>frameworks</a:t>
            </a:r>
            <a:endParaRPr lang="nb-NO" dirty="0" smtClean="0"/>
          </a:p>
          <a:p>
            <a:r>
              <a:rPr lang="nb-NO" dirty="0" smtClean="0"/>
              <a:t>Investment </a:t>
            </a:r>
            <a:r>
              <a:rPr lang="nb-NO" dirty="0" err="1" smtClean="0"/>
              <a:t>climate</a:t>
            </a:r>
            <a:r>
              <a:rPr lang="nb-NO" dirty="0" smtClean="0"/>
              <a:t> and </a:t>
            </a:r>
            <a:r>
              <a:rPr lang="nb-NO" dirty="0" err="1" smtClean="0"/>
              <a:t>corruption</a:t>
            </a: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05387" y="1600994"/>
            <a:ext cx="3324225" cy="45243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23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829</Words>
  <Application>Microsoft Macintosh PowerPoint</Application>
  <PresentationFormat>On-screen Show (4:3)</PresentationFormat>
  <Paragraphs>118</Paragraphs>
  <Slides>15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Background</vt:lpstr>
      <vt:lpstr>Why now?</vt:lpstr>
      <vt:lpstr>The increasing importance of aquaculture</vt:lpstr>
      <vt:lpstr>Asia rules!</vt:lpstr>
      <vt:lpstr>Aquaculture and poverty alleviation</vt:lpstr>
      <vt:lpstr>Future trends</vt:lpstr>
      <vt:lpstr>The main stakeholders</vt:lpstr>
      <vt:lpstr>Critical factors in aquaculture</vt:lpstr>
      <vt:lpstr>What can Norway offer?</vt:lpstr>
      <vt:lpstr>Generic knowledge</vt:lpstr>
      <vt:lpstr>Relevant Norwegian competence and institutions</vt:lpstr>
      <vt:lpstr>Checklist for Norwegian embassies</vt:lpstr>
      <vt:lpstr>Two alternatives:</vt:lpstr>
      <vt:lpstr>Or: a new «Nansen»- program for aquaculture</vt:lpstr>
    </vt:vector>
  </TitlesOfParts>
  <Company>University of Tromsø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</dc:creator>
  <cp:lastModifiedBy>Bjørn Hersoug</cp:lastModifiedBy>
  <cp:revision>25</cp:revision>
  <dcterms:created xsi:type="dcterms:W3CDTF">2013-01-15T05:55:44Z</dcterms:created>
  <dcterms:modified xsi:type="dcterms:W3CDTF">2013-01-15T06:06:40Z</dcterms:modified>
</cp:coreProperties>
</file>