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drawings/drawing1.xml" ContentType="application/vnd.openxmlformats-officedocument.drawingml.chartshapes+xml"/>
  <Override PartName="/ppt/notesSlides/notesSlide1.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drawings/drawing2.xml" ContentType="application/vnd.openxmlformats-officedocument.drawingml.chartshape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4"/>
  </p:notesMasterIdLst>
  <p:handoutMasterIdLst>
    <p:handoutMasterId r:id="rId75"/>
  </p:handoutMasterIdLst>
  <p:sldIdLst>
    <p:sldId id="257" r:id="rId2"/>
    <p:sldId id="308" r:id="rId3"/>
    <p:sldId id="309" r:id="rId4"/>
    <p:sldId id="310" r:id="rId5"/>
    <p:sldId id="263" r:id="rId6"/>
    <p:sldId id="259" r:id="rId7"/>
    <p:sldId id="261" r:id="rId8"/>
    <p:sldId id="262" r:id="rId9"/>
    <p:sldId id="311" r:id="rId10"/>
    <p:sldId id="312" r:id="rId11"/>
    <p:sldId id="265" r:id="rId12"/>
    <p:sldId id="269" r:id="rId13"/>
    <p:sldId id="271" r:id="rId14"/>
    <p:sldId id="313" r:id="rId15"/>
    <p:sldId id="314" r:id="rId16"/>
    <p:sldId id="315" r:id="rId17"/>
    <p:sldId id="275" r:id="rId18"/>
    <p:sldId id="276" r:id="rId19"/>
    <p:sldId id="277" r:id="rId20"/>
    <p:sldId id="270" r:id="rId21"/>
    <p:sldId id="272" r:id="rId22"/>
    <p:sldId id="273" r:id="rId23"/>
    <p:sldId id="274" r:id="rId24"/>
    <p:sldId id="316" r:id="rId25"/>
    <p:sldId id="317" r:id="rId26"/>
    <p:sldId id="318" r:id="rId27"/>
    <p:sldId id="319" r:id="rId28"/>
    <p:sldId id="320" r:id="rId29"/>
    <p:sldId id="321" r:id="rId30"/>
    <p:sldId id="322" r:id="rId31"/>
    <p:sldId id="323" r:id="rId32"/>
    <p:sldId id="324" r:id="rId33"/>
    <p:sldId id="325" r:id="rId34"/>
    <p:sldId id="326" r:id="rId35"/>
    <p:sldId id="327" r:id="rId36"/>
    <p:sldId id="328" r:id="rId37"/>
    <p:sldId id="329" r:id="rId38"/>
    <p:sldId id="330" r:id="rId39"/>
    <p:sldId id="331" r:id="rId40"/>
    <p:sldId id="332" r:id="rId41"/>
    <p:sldId id="333" r:id="rId42"/>
    <p:sldId id="334" r:id="rId43"/>
    <p:sldId id="335" r:id="rId44"/>
    <p:sldId id="351" r:id="rId45"/>
    <p:sldId id="343" r:id="rId46"/>
    <p:sldId id="336" r:id="rId47"/>
    <p:sldId id="337" r:id="rId48"/>
    <p:sldId id="352" r:id="rId49"/>
    <p:sldId id="338" r:id="rId50"/>
    <p:sldId id="339" r:id="rId51"/>
    <p:sldId id="340" r:id="rId52"/>
    <p:sldId id="341" r:id="rId53"/>
    <p:sldId id="342" r:id="rId54"/>
    <p:sldId id="344" r:id="rId55"/>
    <p:sldId id="345" r:id="rId56"/>
    <p:sldId id="346" r:id="rId57"/>
    <p:sldId id="347" r:id="rId58"/>
    <p:sldId id="348" r:id="rId59"/>
    <p:sldId id="349" r:id="rId60"/>
    <p:sldId id="350" r:id="rId61"/>
    <p:sldId id="296" r:id="rId62"/>
    <p:sldId id="297" r:id="rId63"/>
    <p:sldId id="298" r:id="rId64"/>
    <p:sldId id="299" r:id="rId65"/>
    <p:sldId id="300" r:id="rId66"/>
    <p:sldId id="301" r:id="rId67"/>
    <p:sldId id="302" r:id="rId68"/>
    <p:sldId id="303" r:id="rId69"/>
    <p:sldId id="304" r:id="rId70"/>
    <p:sldId id="305" r:id="rId71"/>
    <p:sldId id="306" r:id="rId72"/>
    <p:sldId id="307" r:id="rId73"/>
  </p:sldIdLst>
  <p:sldSz cx="9144000" cy="6858000" type="screen4x3"/>
  <p:notesSz cx="7053263"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4" d="100"/>
          <a:sy n="74" d="100"/>
        </p:scale>
        <p:origin x="-1266"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file:///D:\Official%20Trips\World%20aquaculture%20production-continent.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I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2337375172539565E-2"/>
          <c:y val="0.14472470210476757"/>
          <c:w val="0.88567520275524969"/>
          <c:h val="0.76568842778153123"/>
        </c:manualLayout>
      </c:layout>
      <c:barChart>
        <c:barDir val="col"/>
        <c:grouping val="clustered"/>
        <c:varyColors val="0"/>
        <c:ser>
          <c:idx val="5"/>
          <c:order val="0"/>
          <c:tx>
            <c:strRef>
              <c:f>Sheet1!$B$1</c:f>
              <c:strCache>
                <c:ptCount val="1"/>
                <c:pt idx="0">
                  <c:v>AQUACULTURE - WORLD</c:v>
                </c:pt>
              </c:strCache>
            </c:strRef>
          </c:tx>
          <c:spPr>
            <a:solidFill>
              <a:srgbClr val="FF0000"/>
            </a:solidFill>
            <a:ln w="9749">
              <a:solidFill>
                <a:schemeClr val="tx1"/>
              </a:solidFill>
              <a:prstDash val="solid"/>
            </a:ln>
          </c:spPr>
          <c:invertIfNegative val="0"/>
          <c:cat>
            <c:numRef>
              <c:f>Sheet1!$A$4:$A$64</c:f>
              <c:numCache>
                <c:formatCode>General</c:formatCode>
                <c:ptCount val="61"/>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formatCode="yyyy">
                  <c:v>30682</c:v>
                </c:pt>
                <c:pt idx="35" formatCode="yyyy">
                  <c:v>31048</c:v>
                </c:pt>
                <c:pt idx="36" formatCode="yyyy">
                  <c:v>31413</c:v>
                </c:pt>
                <c:pt idx="37" formatCode="yyyy">
                  <c:v>31778</c:v>
                </c:pt>
                <c:pt idx="38" formatCode="yyyy">
                  <c:v>32143</c:v>
                </c:pt>
                <c:pt idx="39" formatCode="yyyy">
                  <c:v>32509</c:v>
                </c:pt>
                <c:pt idx="40" formatCode="yyyy">
                  <c:v>32874</c:v>
                </c:pt>
                <c:pt idx="41" formatCode="yyyy">
                  <c:v>33239</c:v>
                </c:pt>
                <c:pt idx="42" formatCode="yyyy">
                  <c:v>33604</c:v>
                </c:pt>
                <c:pt idx="43" formatCode="yyyy">
                  <c:v>33970</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numCache>
            </c:numRef>
          </c:cat>
          <c:val>
            <c:numRef>
              <c:f>Sheet1!$B$4:$B$64</c:f>
              <c:numCache>
                <c:formatCode>0.00</c:formatCode>
                <c:ptCount val="61"/>
                <c:pt idx="0">
                  <c:v>0.60394099999999995</c:v>
                </c:pt>
                <c:pt idx="1">
                  <c:v>0.72892400000000113</c:v>
                </c:pt>
                <c:pt idx="2">
                  <c:v>0.82230300000000001</c:v>
                </c:pt>
                <c:pt idx="3">
                  <c:v>0.96228999999999998</c:v>
                </c:pt>
                <c:pt idx="4">
                  <c:v>1.090511</c:v>
                </c:pt>
                <c:pt idx="5">
                  <c:v>1.2177029999999998</c:v>
                </c:pt>
                <c:pt idx="6">
                  <c:v>1.2095639999999974</c:v>
                </c:pt>
                <c:pt idx="7">
                  <c:v>1.5608919999999979</c:v>
                </c:pt>
                <c:pt idx="8">
                  <c:v>1.5192339999999998</c:v>
                </c:pt>
                <c:pt idx="9">
                  <c:v>1.6518279999999999</c:v>
                </c:pt>
                <c:pt idx="10">
                  <c:v>1.6554009999999999</c:v>
                </c:pt>
                <c:pt idx="11">
                  <c:v>1.524402</c:v>
                </c:pt>
                <c:pt idx="12">
                  <c:v>1.578651</c:v>
                </c:pt>
                <c:pt idx="13">
                  <c:v>1.7617019999999977</c:v>
                </c:pt>
                <c:pt idx="14">
                  <c:v>1.8472689999999998</c:v>
                </c:pt>
                <c:pt idx="15">
                  <c:v>2.020654</c:v>
                </c:pt>
                <c:pt idx="16">
                  <c:v>2.0839350000000012</c:v>
                </c:pt>
                <c:pt idx="17">
                  <c:v>2.1444960000000002</c:v>
                </c:pt>
                <c:pt idx="18">
                  <c:v>2.2819259999999999</c:v>
                </c:pt>
                <c:pt idx="19">
                  <c:v>2.3612529999999956</c:v>
                </c:pt>
                <c:pt idx="20">
                  <c:v>2.5668819999999997</c:v>
                </c:pt>
                <c:pt idx="21">
                  <c:v>2.7386379999999999</c:v>
                </c:pt>
                <c:pt idx="22">
                  <c:v>2.9541330000000001</c:v>
                </c:pt>
                <c:pt idx="23">
                  <c:v>3.0807850000000001</c:v>
                </c:pt>
                <c:pt idx="24">
                  <c:v>3.2577590000000001</c:v>
                </c:pt>
                <c:pt idx="25">
                  <c:v>3.6171000000000002</c:v>
                </c:pt>
                <c:pt idx="26">
                  <c:v>3.7294330000000002</c:v>
                </c:pt>
                <c:pt idx="27">
                  <c:v>4.1219649999999897</c:v>
                </c:pt>
                <c:pt idx="28">
                  <c:v>4.2043229999999996</c:v>
                </c:pt>
                <c:pt idx="29">
                  <c:v>4.3412680000000101</c:v>
                </c:pt>
                <c:pt idx="30">
                  <c:v>4.7058410000000004</c:v>
                </c:pt>
                <c:pt idx="31">
                  <c:v>5.2429569999999908</c:v>
                </c:pt>
                <c:pt idx="32">
                  <c:v>5.6715200000000001</c:v>
                </c:pt>
                <c:pt idx="33">
                  <c:v>6.2232880000000002</c:v>
                </c:pt>
                <c:pt idx="34">
                  <c:v>6.9444139999999965</c:v>
                </c:pt>
                <c:pt idx="35">
                  <c:v>8.0217960000000001</c:v>
                </c:pt>
                <c:pt idx="36">
                  <c:v>9.1638420000000007</c:v>
                </c:pt>
                <c:pt idx="37">
                  <c:v>10.565463000000006</c:v>
                </c:pt>
                <c:pt idx="38">
                  <c:v>11.681695000000001</c:v>
                </c:pt>
                <c:pt idx="39">
                  <c:v>12.315219000000004</c:v>
                </c:pt>
                <c:pt idx="40">
                  <c:v>13.074378999999999</c:v>
                </c:pt>
                <c:pt idx="41">
                  <c:v>13.726147999999998</c:v>
                </c:pt>
                <c:pt idx="42">
                  <c:v>15.409688000000004</c:v>
                </c:pt>
                <c:pt idx="43">
                  <c:v>17.802261000000001</c:v>
                </c:pt>
                <c:pt idx="44">
                  <c:v>20.840019999999967</c:v>
                </c:pt>
                <c:pt idx="45">
                  <c:v>24.382689999999947</c:v>
                </c:pt>
                <c:pt idx="46">
                  <c:v>26.593275999999999</c:v>
                </c:pt>
                <c:pt idx="47">
                  <c:v>27.321940999999999</c:v>
                </c:pt>
                <c:pt idx="48">
                  <c:v>28.412949999999963</c:v>
                </c:pt>
                <c:pt idx="49">
                  <c:v>30.731507000000001</c:v>
                </c:pt>
                <c:pt idx="50">
                  <c:v>32.417738</c:v>
                </c:pt>
                <c:pt idx="51">
                  <c:v>34.613626000000004</c:v>
                </c:pt>
                <c:pt idx="52">
                  <c:v>36.785686799999993</c:v>
                </c:pt>
                <c:pt idx="53">
                  <c:v>38.9150931</c:v>
                </c:pt>
                <c:pt idx="54">
                  <c:v>41.907648799999997</c:v>
                </c:pt>
                <c:pt idx="55">
                  <c:v>44.295996300000112</c:v>
                </c:pt>
                <c:pt idx="56">
                  <c:v>47.290219800000088</c:v>
                </c:pt>
                <c:pt idx="57">
                  <c:v>49.937426299999998</c:v>
                </c:pt>
                <c:pt idx="58">
                  <c:v>52.946446699999996</c:v>
                </c:pt>
                <c:pt idx="59">
                  <c:v>55.714356600000002</c:v>
                </c:pt>
                <c:pt idx="60">
                  <c:v>59.8725995</c:v>
                </c:pt>
              </c:numCache>
            </c:numRef>
          </c:val>
        </c:ser>
        <c:dLbls>
          <c:showLegendKey val="0"/>
          <c:showVal val="0"/>
          <c:showCatName val="0"/>
          <c:showSerName val="0"/>
          <c:showPercent val="0"/>
          <c:showBubbleSize val="0"/>
        </c:dLbls>
        <c:gapWidth val="70"/>
        <c:axId val="6176768"/>
        <c:axId val="79228928"/>
      </c:barChart>
      <c:lineChart>
        <c:grouping val="standard"/>
        <c:varyColors val="0"/>
        <c:ser>
          <c:idx val="4"/>
          <c:order val="1"/>
          <c:tx>
            <c:strRef>
              <c:f>Sheet1!$D$1</c:f>
              <c:strCache>
                <c:ptCount val="1"/>
                <c:pt idx="0">
                  <c:v>CAPTURE FISHERIES - WORLD</c:v>
                </c:pt>
              </c:strCache>
            </c:strRef>
          </c:tx>
          <c:spPr>
            <a:ln w="63500">
              <a:solidFill>
                <a:srgbClr val="0000FF"/>
              </a:solidFill>
              <a:prstDash val="solid"/>
            </a:ln>
          </c:spPr>
          <c:marker>
            <c:symbol val="none"/>
          </c:marker>
          <c:cat>
            <c:numRef>
              <c:f>Sheet1!$A$4:$A$64</c:f>
              <c:numCache>
                <c:formatCode>General</c:formatCode>
                <c:ptCount val="61"/>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formatCode="yyyy">
                  <c:v>30682</c:v>
                </c:pt>
                <c:pt idx="35" formatCode="yyyy">
                  <c:v>31048</c:v>
                </c:pt>
                <c:pt idx="36" formatCode="yyyy">
                  <c:v>31413</c:v>
                </c:pt>
                <c:pt idx="37" formatCode="yyyy">
                  <c:v>31778</c:v>
                </c:pt>
                <c:pt idx="38" formatCode="yyyy">
                  <c:v>32143</c:v>
                </c:pt>
                <c:pt idx="39" formatCode="yyyy">
                  <c:v>32509</c:v>
                </c:pt>
                <c:pt idx="40" formatCode="yyyy">
                  <c:v>32874</c:v>
                </c:pt>
                <c:pt idx="41" formatCode="yyyy">
                  <c:v>33239</c:v>
                </c:pt>
                <c:pt idx="42" formatCode="yyyy">
                  <c:v>33604</c:v>
                </c:pt>
                <c:pt idx="43" formatCode="yyyy">
                  <c:v>33970</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numCache>
            </c:numRef>
          </c:cat>
          <c:val>
            <c:numRef>
              <c:f>Sheet1!$D$4:$D$64</c:f>
              <c:numCache>
                <c:formatCode>0.00</c:formatCode>
                <c:ptCount val="61"/>
                <c:pt idx="0">
                  <c:v>19.244741899999958</c:v>
                </c:pt>
                <c:pt idx="1">
                  <c:v>21.695784700000001</c:v>
                </c:pt>
                <c:pt idx="2">
                  <c:v>23.65705500000006</c:v>
                </c:pt>
                <c:pt idx="3">
                  <c:v>24.077190999999999</c:v>
                </c:pt>
                <c:pt idx="4">
                  <c:v>25.988306099999942</c:v>
                </c:pt>
                <c:pt idx="5">
                  <c:v>27.511807000000044</c:v>
                </c:pt>
                <c:pt idx="6">
                  <c:v>29.182324999999963</c:v>
                </c:pt>
                <c:pt idx="7">
                  <c:v>29.377606</c:v>
                </c:pt>
                <c:pt idx="8">
                  <c:v>30.047578999999999</c:v>
                </c:pt>
                <c:pt idx="9">
                  <c:v>32.370407999999998</c:v>
                </c:pt>
                <c:pt idx="10">
                  <c:v>34.758593000000012</c:v>
                </c:pt>
                <c:pt idx="11">
                  <c:v>38.600995000000012</c:v>
                </c:pt>
                <c:pt idx="12">
                  <c:v>42.024915000000064</c:v>
                </c:pt>
                <c:pt idx="13">
                  <c:v>42.977676100000004</c:v>
                </c:pt>
                <c:pt idx="14">
                  <c:v>47.591841099999996</c:v>
                </c:pt>
                <c:pt idx="15">
                  <c:v>48.650604399999999</c:v>
                </c:pt>
                <c:pt idx="16">
                  <c:v>52.561311800000013</c:v>
                </c:pt>
                <c:pt idx="17">
                  <c:v>56.007624999999997</c:v>
                </c:pt>
                <c:pt idx="18">
                  <c:v>59.329618000000011</c:v>
                </c:pt>
                <c:pt idx="19">
                  <c:v>57.898555000000073</c:v>
                </c:pt>
                <c:pt idx="20">
                  <c:v>63.862612000000013</c:v>
                </c:pt>
                <c:pt idx="21">
                  <c:v>63.90654</c:v>
                </c:pt>
                <c:pt idx="22">
                  <c:v>59.669231000000003</c:v>
                </c:pt>
                <c:pt idx="23">
                  <c:v>60.231988000000001</c:v>
                </c:pt>
                <c:pt idx="24">
                  <c:v>63.467592000000003</c:v>
                </c:pt>
                <c:pt idx="25">
                  <c:v>62.936723000000001</c:v>
                </c:pt>
                <c:pt idx="26">
                  <c:v>66.327545999999998</c:v>
                </c:pt>
                <c:pt idx="27">
                  <c:v>65.073699999999988</c:v>
                </c:pt>
                <c:pt idx="28">
                  <c:v>67.111520999999996</c:v>
                </c:pt>
                <c:pt idx="29">
                  <c:v>67.578613500000003</c:v>
                </c:pt>
                <c:pt idx="30">
                  <c:v>68.263740999999982</c:v>
                </c:pt>
                <c:pt idx="31">
                  <c:v>70.310520999999994</c:v>
                </c:pt>
                <c:pt idx="32">
                  <c:v>72.135949699999998</c:v>
                </c:pt>
                <c:pt idx="33">
                  <c:v>71.965196400000025</c:v>
                </c:pt>
                <c:pt idx="34">
                  <c:v>77.661299900000145</c:v>
                </c:pt>
                <c:pt idx="35">
                  <c:v>79.385381899999771</c:v>
                </c:pt>
                <c:pt idx="36">
                  <c:v>84.920249900000144</c:v>
                </c:pt>
                <c:pt idx="37">
                  <c:v>85.584845700000002</c:v>
                </c:pt>
                <c:pt idx="38">
                  <c:v>89.047858200000007</c:v>
                </c:pt>
                <c:pt idx="39">
                  <c:v>89.565380999999988</c:v>
                </c:pt>
                <c:pt idx="40">
                  <c:v>86.008078499999826</c:v>
                </c:pt>
                <c:pt idx="41">
                  <c:v>84.880801900000009</c:v>
                </c:pt>
                <c:pt idx="42">
                  <c:v>86.395014700000004</c:v>
                </c:pt>
                <c:pt idx="43">
                  <c:v>87.732140700000002</c:v>
                </c:pt>
                <c:pt idx="44">
                  <c:v>93.348667200000023</c:v>
                </c:pt>
                <c:pt idx="45">
                  <c:v>93.702663500000128</c:v>
                </c:pt>
                <c:pt idx="46">
                  <c:v>95.155756999999767</c:v>
                </c:pt>
                <c:pt idx="47">
                  <c:v>94.457508300000001</c:v>
                </c:pt>
                <c:pt idx="48">
                  <c:v>86.8471981</c:v>
                </c:pt>
                <c:pt idx="49">
                  <c:v>92.708788299999767</c:v>
                </c:pt>
                <c:pt idx="50">
                  <c:v>94.769758799999948</c:v>
                </c:pt>
                <c:pt idx="51">
                  <c:v>91.982640099999998</c:v>
                </c:pt>
                <c:pt idx="52">
                  <c:v>92.175606699999989</c:v>
                </c:pt>
                <c:pt idx="53">
                  <c:v>89.532534099999978</c:v>
                </c:pt>
                <c:pt idx="54">
                  <c:v>93.904790599999998</c:v>
                </c:pt>
                <c:pt idx="55">
                  <c:v>93.540126700000144</c:v>
                </c:pt>
                <c:pt idx="56">
                  <c:v>91.076269699999997</c:v>
                </c:pt>
                <c:pt idx="57">
                  <c:v>91.393441799999948</c:v>
                </c:pt>
                <c:pt idx="58">
                  <c:v>90.760562800000002</c:v>
                </c:pt>
                <c:pt idx="59">
                  <c:v>90.577390099999988</c:v>
                </c:pt>
                <c:pt idx="60">
                  <c:v>89.503692900000004</c:v>
                </c:pt>
              </c:numCache>
            </c:numRef>
          </c:val>
          <c:smooth val="1"/>
        </c:ser>
        <c:dLbls>
          <c:showLegendKey val="0"/>
          <c:showVal val="0"/>
          <c:showCatName val="0"/>
          <c:showSerName val="0"/>
          <c:showPercent val="0"/>
          <c:showBubbleSize val="0"/>
        </c:dLbls>
        <c:marker val="1"/>
        <c:smooth val="0"/>
        <c:axId val="6176768"/>
        <c:axId val="79228928"/>
      </c:lineChart>
      <c:catAx>
        <c:axId val="6176768"/>
        <c:scaling>
          <c:orientation val="minMax"/>
        </c:scaling>
        <c:delete val="0"/>
        <c:axPos val="b"/>
        <c:numFmt formatCode="General" sourceLinked="1"/>
        <c:majorTickMark val="out"/>
        <c:minorTickMark val="none"/>
        <c:tickLblPos val="nextTo"/>
        <c:spPr>
          <a:ln w="9749">
            <a:solidFill>
              <a:schemeClr val="tx1"/>
            </a:solidFill>
            <a:prstDash val="solid"/>
          </a:ln>
        </c:spPr>
        <c:txPr>
          <a:bodyPr rot="0" vert="horz"/>
          <a:lstStyle/>
          <a:p>
            <a:pPr>
              <a:defRPr/>
            </a:pPr>
            <a:endParaRPr lang="en-US"/>
          </a:p>
        </c:txPr>
        <c:crossAx val="79228928"/>
        <c:crosses val="autoZero"/>
        <c:auto val="0"/>
        <c:lblAlgn val="ctr"/>
        <c:lblOffset val="100"/>
        <c:tickLblSkip val="10"/>
        <c:tickMarkSkip val="1"/>
        <c:noMultiLvlLbl val="0"/>
      </c:catAx>
      <c:valAx>
        <c:axId val="79228928"/>
        <c:scaling>
          <c:orientation val="minMax"/>
          <c:max val="100"/>
        </c:scaling>
        <c:delete val="0"/>
        <c:axPos val="l"/>
        <c:majorGridlines>
          <c:spPr>
            <a:ln w="9749">
              <a:solidFill>
                <a:srgbClr val="555555"/>
              </a:solidFill>
              <a:prstDash val="sysDash"/>
            </a:ln>
          </c:spPr>
        </c:majorGridlines>
        <c:numFmt formatCode="0.00" sourceLinked="1"/>
        <c:majorTickMark val="out"/>
        <c:minorTickMark val="none"/>
        <c:tickLblPos val="nextTo"/>
        <c:spPr>
          <a:ln w="9749">
            <a:solidFill>
              <a:schemeClr val="tx1"/>
            </a:solidFill>
            <a:prstDash val="solid"/>
          </a:ln>
        </c:spPr>
        <c:txPr>
          <a:bodyPr rot="0" vert="horz"/>
          <a:lstStyle/>
          <a:p>
            <a:pPr>
              <a:defRPr/>
            </a:pPr>
            <a:endParaRPr lang="en-US"/>
          </a:p>
        </c:txPr>
        <c:crossAx val="6176768"/>
        <c:crosses val="autoZero"/>
        <c:crossBetween val="between"/>
      </c:valAx>
      <c:spPr>
        <a:solidFill>
          <a:srgbClr val="FFFFFF"/>
        </a:solidFill>
        <a:ln w="19498">
          <a:noFill/>
        </a:ln>
      </c:spPr>
    </c:plotArea>
    <c:plotVisOnly val="1"/>
    <c:dispBlanksAs val="gap"/>
    <c:showDLblsOverMax val="0"/>
  </c:chart>
  <c:spPr>
    <a:solidFill>
      <a:srgbClr val="FFFFFF"/>
    </a:solidFill>
    <a:ln>
      <a:noFill/>
    </a:ln>
  </c:spPr>
  <c:txPr>
    <a:bodyPr/>
    <a:lstStyle/>
    <a:p>
      <a:pPr>
        <a:defRPr sz="1382" b="0" i="0" u="none" strike="noStrike" baseline="0">
          <a:solidFill>
            <a:schemeClr val="tx1"/>
          </a:solidFill>
          <a:latin typeface="Arial"/>
          <a:ea typeface="Arial"/>
          <a:cs typeface="Arial"/>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I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2.7672955974842872E-2"/>
          <c:y val="0.13104013104013162"/>
          <c:w val="0.97232705286839194"/>
          <c:h val="0.86895986895986965"/>
        </c:manualLayout>
      </c:layout>
      <c:pie3DChart>
        <c:varyColors val="1"/>
        <c:ser>
          <c:idx val="0"/>
          <c:order val="0"/>
          <c:explosion val="25"/>
          <c:dPt>
            <c:idx val="2"/>
            <c:bubble3D val="0"/>
            <c:spPr>
              <a:solidFill>
                <a:schemeClr val="accent6">
                  <a:lumMod val="75000"/>
                </a:schemeClr>
              </a:solidFill>
            </c:spPr>
          </c:dPt>
          <c:val>
            <c:numRef>
              <c:f>Sheet1!$B$1:$B$5</c:f>
              <c:numCache>
                <c:formatCode>General</c:formatCode>
                <c:ptCount val="5"/>
                <c:pt idx="0">
                  <c:v>940440</c:v>
                </c:pt>
                <c:pt idx="1">
                  <c:v>2405166</c:v>
                </c:pt>
                <c:pt idx="2">
                  <c:v>46687046</c:v>
                </c:pt>
                <c:pt idx="3">
                  <c:v>2341339</c:v>
                </c:pt>
                <c:pt idx="4">
                  <c:v>172214</c:v>
                </c:pt>
              </c:numCache>
            </c:numRef>
          </c:val>
        </c:ser>
        <c:dLbls>
          <c:showLegendKey val="0"/>
          <c:showVal val="0"/>
          <c:showCatName val="0"/>
          <c:showSerName val="0"/>
          <c:showPercent val="0"/>
          <c:showBubbleSize val="0"/>
          <c:showLeaderLines val="1"/>
        </c:dLbls>
      </c:pie3DChart>
    </c:plotArea>
    <c:plotVisOnly val="1"/>
    <c:dispBlanksAs val="gap"/>
    <c:showDLblsOverMax val="0"/>
  </c:chart>
  <c:spPr>
    <a:solidFill>
      <a:schemeClr val="accent3">
        <a:lumMod val="40000"/>
        <a:lumOff val="60000"/>
      </a:schemeClr>
    </a:solidFill>
  </c:spPr>
  <c:externalData r:id="rId2">
    <c:autoUpdate val="0"/>
  </c:externalData>
  <c:userShapes r:id="rId3"/>
</c:chartSpac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4D92AB-ED53-4236-BB11-7B565D2A70F8}"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en-AU"/>
        </a:p>
      </dgm:t>
    </dgm:pt>
    <dgm:pt modelId="{519FFD70-DFB4-4E9A-B55A-4C2135080639}">
      <dgm:prSet phldrT="[Text]" custT="1"/>
      <dgm:spPr/>
      <dgm:t>
        <a:bodyPr/>
        <a:lstStyle/>
        <a:p>
          <a:r>
            <a:rPr lang="en-AU" sz="2000" b="1" smtClean="0"/>
            <a:t>Over intensification</a:t>
          </a:r>
          <a:endParaRPr lang="en-AU" sz="2000" b="1" dirty="0"/>
        </a:p>
      </dgm:t>
    </dgm:pt>
    <dgm:pt modelId="{60A4359D-5DA7-466C-9E32-46C2D188E4BB}" type="parTrans" cxnId="{95BE9E33-C711-484F-A6E3-B00AB9E7E939}">
      <dgm:prSet/>
      <dgm:spPr/>
      <dgm:t>
        <a:bodyPr/>
        <a:lstStyle/>
        <a:p>
          <a:endParaRPr lang="en-AU" sz="2000" b="1"/>
        </a:p>
      </dgm:t>
    </dgm:pt>
    <dgm:pt modelId="{7EA064D5-8B58-4065-85DF-AF24AA0AC84C}" type="sibTrans" cxnId="{95BE9E33-C711-484F-A6E3-B00AB9E7E939}">
      <dgm:prSet/>
      <dgm:spPr/>
      <dgm:t>
        <a:bodyPr/>
        <a:lstStyle/>
        <a:p>
          <a:endParaRPr lang="en-AU" sz="2000" b="1"/>
        </a:p>
      </dgm:t>
    </dgm:pt>
    <dgm:pt modelId="{B9D6029F-2B5A-4344-9012-C0582D7EADE0}">
      <dgm:prSet phldrT="[Text]" custT="1"/>
      <dgm:spPr/>
      <dgm:t>
        <a:bodyPr/>
        <a:lstStyle/>
        <a:p>
          <a:r>
            <a:rPr lang="en-AU" sz="2000" b="1" dirty="0" smtClean="0">
              <a:latin typeface="Calibri" pitchFamily="34" charset="0"/>
            </a:rPr>
            <a:t>Promoting sustainable intensification</a:t>
          </a:r>
          <a:endParaRPr lang="en-AU" sz="2000" b="1" dirty="0">
            <a:latin typeface="Calibri" pitchFamily="34" charset="0"/>
          </a:endParaRPr>
        </a:p>
      </dgm:t>
    </dgm:pt>
    <dgm:pt modelId="{66114748-FE5D-49D0-88CE-F0C3EFE73964}" type="parTrans" cxnId="{9388617C-A3D1-4837-AA9E-509B61699D87}">
      <dgm:prSet/>
      <dgm:spPr/>
      <dgm:t>
        <a:bodyPr/>
        <a:lstStyle/>
        <a:p>
          <a:endParaRPr lang="en-AU" sz="2000" b="1"/>
        </a:p>
      </dgm:t>
    </dgm:pt>
    <dgm:pt modelId="{33E67D0F-EEE6-4BE7-8CD7-29D5E2B5F1E5}" type="sibTrans" cxnId="{9388617C-A3D1-4837-AA9E-509B61699D87}">
      <dgm:prSet/>
      <dgm:spPr/>
      <dgm:t>
        <a:bodyPr/>
        <a:lstStyle/>
        <a:p>
          <a:endParaRPr lang="en-AU" sz="2000" b="1"/>
        </a:p>
      </dgm:t>
    </dgm:pt>
    <dgm:pt modelId="{3831B7CE-D7C5-4559-AD45-944E4069E814}">
      <dgm:prSet phldrT="[Text]" custT="1"/>
      <dgm:spPr/>
      <dgm:t>
        <a:bodyPr/>
        <a:lstStyle/>
        <a:p>
          <a:r>
            <a:rPr lang="en-AU" sz="2000" b="1" smtClean="0"/>
            <a:t>Mangrove clearance</a:t>
          </a:r>
          <a:endParaRPr lang="en-AU" sz="2000" b="1" dirty="0"/>
        </a:p>
      </dgm:t>
    </dgm:pt>
    <dgm:pt modelId="{6257E3EC-413D-474F-A22F-737E19A2F70A}" type="parTrans" cxnId="{406EA23E-3B6D-4F24-98BB-EECB691B6A8E}">
      <dgm:prSet/>
      <dgm:spPr/>
      <dgm:t>
        <a:bodyPr/>
        <a:lstStyle/>
        <a:p>
          <a:endParaRPr lang="en-AU" sz="2000" b="1"/>
        </a:p>
      </dgm:t>
    </dgm:pt>
    <dgm:pt modelId="{3BFE1C18-8BBB-41F5-99B8-F87283624752}" type="sibTrans" cxnId="{406EA23E-3B6D-4F24-98BB-EECB691B6A8E}">
      <dgm:prSet/>
      <dgm:spPr/>
      <dgm:t>
        <a:bodyPr/>
        <a:lstStyle/>
        <a:p>
          <a:endParaRPr lang="en-AU" sz="2000" b="1"/>
        </a:p>
      </dgm:t>
    </dgm:pt>
    <dgm:pt modelId="{B1063BF3-4847-4857-B542-A1AC4F877BEE}">
      <dgm:prSet phldrT="[Text]" custT="1"/>
      <dgm:spPr/>
      <dgm:t>
        <a:bodyPr/>
        <a:lstStyle/>
        <a:p>
          <a:r>
            <a:rPr lang="en-AU" sz="2000" b="1" smtClean="0"/>
            <a:t>Effluent discharge</a:t>
          </a:r>
          <a:endParaRPr lang="en-AU" sz="2000" b="1" dirty="0"/>
        </a:p>
      </dgm:t>
    </dgm:pt>
    <dgm:pt modelId="{1AD82950-B451-4E2F-BB14-7103BB5269AA}" type="parTrans" cxnId="{DEED13FC-B26E-49C4-AB64-EFD0312B625C}">
      <dgm:prSet/>
      <dgm:spPr/>
      <dgm:t>
        <a:bodyPr/>
        <a:lstStyle/>
        <a:p>
          <a:endParaRPr lang="en-AU" sz="2000" b="1"/>
        </a:p>
      </dgm:t>
    </dgm:pt>
    <dgm:pt modelId="{415E94B1-CBF5-4DBC-A83E-A893AC5B0753}" type="sibTrans" cxnId="{DEED13FC-B26E-49C4-AB64-EFD0312B625C}">
      <dgm:prSet/>
      <dgm:spPr/>
      <dgm:t>
        <a:bodyPr/>
        <a:lstStyle/>
        <a:p>
          <a:endParaRPr lang="en-AU" sz="2000" b="1"/>
        </a:p>
      </dgm:t>
    </dgm:pt>
    <dgm:pt modelId="{67C495AF-9DAE-40EA-8D98-1E48408E0D50}">
      <dgm:prSet custT="1"/>
      <dgm:spPr/>
      <dgm:t>
        <a:bodyPr/>
        <a:lstStyle/>
        <a:p>
          <a:r>
            <a:rPr lang="en-AU" sz="2000" b="1" dirty="0" smtClean="0">
              <a:latin typeface="Calibri" pitchFamily="34" charset="0"/>
            </a:rPr>
            <a:t>National legislation</a:t>
          </a:r>
          <a:endParaRPr lang="en-AU" sz="2000" b="1" dirty="0">
            <a:latin typeface="Calibri" pitchFamily="34" charset="0"/>
          </a:endParaRPr>
        </a:p>
      </dgm:t>
    </dgm:pt>
    <dgm:pt modelId="{1AF3A550-C67B-4BDE-A56F-339CAA68A005}" type="parTrans" cxnId="{BE3633A8-3739-4800-940D-34BF86F93070}">
      <dgm:prSet/>
      <dgm:spPr/>
      <dgm:t>
        <a:bodyPr/>
        <a:lstStyle/>
        <a:p>
          <a:endParaRPr lang="en-AU" sz="2000" b="1"/>
        </a:p>
      </dgm:t>
    </dgm:pt>
    <dgm:pt modelId="{7E15AD05-1043-4E5F-B9C1-D8AAACAF593B}" type="sibTrans" cxnId="{BE3633A8-3739-4800-940D-34BF86F93070}">
      <dgm:prSet/>
      <dgm:spPr/>
      <dgm:t>
        <a:bodyPr/>
        <a:lstStyle/>
        <a:p>
          <a:endParaRPr lang="en-AU" sz="2000" b="1"/>
        </a:p>
      </dgm:t>
    </dgm:pt>
    <dgm:pt modelId="{04224000-2DBF-4AF1-AE7F-60A04191C422}">
      <dgm:prSet custT="1"/>
      <dgm:spPr/>
      <dgm:t>
        <a:bodyPr/>
        <a:lstStyle/>
        <a:p>
          <a:r>
            <a:rPr lang="en-AU" sz="2000" b="1" dirty="0" smtClean="0">
              <a:latin typeface="Calibri" pitchFamily="34" charset="0"/>
            </a:rPr>
            <a:t>Supporting BMPs, compliance to national/international requirements</a:t>
          </a:r>
        </a:p>
      </dgm:t>
    </dgm:pt>
    <dgm:pt modelId="{C63E324F-44A8-4919-A859-7D5B2659C3B5}" type="parTrans" cxnId="{170DDA24-4613-4774-A09F-D57C3DECCB2E}">
      <dgm:prSet/>
      <dgm:spPr/>
      <dgm:t>
        <a:bodyPr/>
        <a:lstStyle/>
        <a:p>
          <a:endParaRPr lang="en-AU" sz="2000" b="1"/>
        </a:p>
      </dgm:t>
    </dgm:pt>
    <dgm:pt modelId="{76D5262F-9462-4212-81B1-B44FDAC5FDD8}" type="sibTrans" cxnId="{170DDA24-4613-4774-A09F-D57C3DECCB2E}">
      <dgm:prSet/>
      <dgm:spPr/>
      <dgm:t>
        <a:bodyPr/>
        <a:lstStyle/>
        <a:p>
          <a:endParaRPr lang="en-AU" sz="2000" b="1"/>
        </a:p>
      </dgm:t>
    </dgm:pt>
    <dgm:pt modelId="{A8C0CE59-4367-4280-A853-5979C8047FCE}">
      <dgm:prSet custT="1"/>
      <dgm:spPr/>
      <dgm:t>
        <a:bodyPr/>
        <a:lstStyle/>
        <a:p>
          <a:endParaRPr lang="en-AU" sz="2000" b="1" dirty="0" smtClean="0">
            <a:solidFill>
              <a:srgbClr val="00B0F0"/>
            </a:solidFill>
            <a:latin typeface="Calibri" pitchFamily="34" charset="0"/>
          </a:endParaRPr>
        </a:p>
      </dgm:t>
    </dgm:pt>
    <dgm:pt modelId="{BD9A174D-B63E-454C-A49B-0B50222723F3}" type="parTrans" cxnId="{AD7F9010-112E-43EF-8AE1-66082DE92F0D}">
      <dgm:prSet/>
      <dgm:spPr/>
      <dgm:t>
        <a:bodyPr/>
        <a:lstStyle/>
        <a:p>
          <a:endParaRPr lang="en-AU" sz="2000" b="1"/>
        </a:p>
      </dgm:t>
    </dgm:pt>
    <dgm:pt modelId="{A3E0752A-1E6D-498B-A422-7F30999D33B2}" type="sibTrans" cxnId="{AD7F9010-112E-43EF-8AE1-66082DE92F0D}">
      <dgm:prSet/>
      <dgm:spPr/>
      <dgm:t>
        <a:bodyPr/>
        <a:lstStyle/>
        <a:p>
          <a:endParaRPr lang="en-AU" sz="2000" b="1"/>
        </a:p>
      </dgm:t>
    </dgm:pt>
    <dgm:pt modelId="{F0D07351-F874-44FA-9331-04A0D3C3966D}">
      <dgm:prSet custT="1"/>
      <dgm:spPr/>
      <dgm:t>
        <a:bodyPr/>
        <a:lstStyle/>
        <a:p>
          <a:r>
            <a:rPr lang="en-AU" sz="2000" b="1" smtClean="0"/>
            <a:t>Use of alien species</a:t>
          </a:r>
          <a:endParaRPr lang="en-AU" sz="2000" b="1" dirty="0" smtClean="0"/>
        </a:p>
      </dgm:t>
    </dgm:pt>
    <dgm:pt modelId="{05A3F18E-9536-4158-AC0F-EB250F46C0C3}" type="parTrans" cxnId="{CB69E2FB-EA60-4CD3-B886-09ED1716E0D0}">
      <dgm:prSet/>
      <dgm:spPr/>
      <dgm:t>
        <a:bodyPr/>
        <a:lstStyle/>
        <a:p>
          <a:endParaRPr lang="en-AU" sz="2000" b="1"/>
        </a:p>
      </dgm:t>
    </dgm:pt>
    <dgm:pt modelId="{BA528BA9-4EB0-460D-AC3C-F339C69D2691}" type="sibTrans" cxnId="{CB69E2FB-EA60-4CD3-B886-09ED1716E0D0}">
      <dgm:prSet/>
      <dgm:spPr/>
      <dgm:t>
        <a:bodyPr/>
        <a:lstStyle/>
        <a:p>
          <a:endParaRPr lang="en-AU" sz="2000" b="1"/>
        </a:p>
      </dgm:t>
    </dgm:pt>
    <dgm:pt modelId="{419636F9-7D63-4DB4-AE00-35DC7D02C9B9}">
      <dgm:prSet custT="1"/>
      <dgm:spPr/>
      <dgm:t>
        <a:bodyPr/>
        <a:lstStyle/>
        <a:p>
          <a:r>
            <a:rPr lang="en-AU" sz="2000" b="1" dirty="0" smtClean="0">
              <a:solidFill>
                <a:srgbClr val="002060"/>
              </a:solidFill>
              <a:latin typeface="Calibri" pitchFamily="34" charset="0"/>
            </a:rPr>
            <a:t>Responsible use of alien species</a:t>
          </a:r>
          <a:endParaRPr lang="en-AU" sz="2000" b="1" i="1" dirty="0" smtClean="0">
            <a:solidFill>
              <a:srgbClr val="002060"/>
            </a:solidFill>
            <a:latin typeface="Calibri" pitchFamily="34" charset="0"/>
          </a:endParaRPr>
        </a:p>
      </dgm:t>
    </dgm:pt>
    <dgm:pt modelId="{FA5398FE-21FC-4000-87AF-C35223F35B94}" type="parTrans" cxnId="{8E8A0448-A04D-46AA-8A89-D708C60537DB}">
      <dgm:prSet/>
      <dgm:spPr/>
      <dgm:t>
        <a:bodyPr/>
        <a:lstStyle/>
        <a:p>
          <a:endParaRPr lang="en-AU" sz="2000" b="1"/>
        </a:p>
      </dgm:t>
    </dgm:pt>
    <dgm:pt modelId="{6240DC5F-2BA3-451F-B3FA-5EF62EA7AAF2}" type="sibTrans" cxnId="{8E8A0448-A04D-46AA-8A89-D708C60537DB}">
      <dgm:prSet/>
      <dgm:spPr/>
      <dgm:t>
        <a:bodyPr/>
        <a:lstStyle/>
        <a:p>
          <a:endParaRPr lang="en-AU" sz="2000" b="1"/>
        </a:p>
      </dgm:t>
    </dgm:pt>
    <dgm:pt modelId="{0C65FFF6-FFB5-4786-A247-D83C33F53F12}">
      <dgm:prSet custT="1"/>
      <dgm:spPr/>
      <dgm:t>
        <a:bodyPr/>
        <a:lstStyle/>
        <a:p>
          <a:endParaRPr lang="en-AU" sz="2000" b="1" dirty="0" smtClean="0">
            <a:solidFill>
              <a:schemeClr val="tx1"/>
            </a:solidFill>
          </a:endParaRPr>
        </a:p>
        <a:p>
          <a:r>
            <a:rPr lang="en-AU" sz="2000" b="1" dirty="0" smtClean="0">
              <a:solidFill>
                <a:schemeClr val="tx1"/>
              </a:solidFill>
            </a:rPr>
            <a:t>Fish meal/ Fish Oil</a:t>
          </a:r>
          <a:r>
            <a:rPr lang="en-AU" sz="2000" b="1" dirty="0" smtClean="0"/>
            <a:t> </a:t>
          </a:r>
          <a:r>
            <a:rPr lang="en-AU" sz="2000" b="1" dirty="0" smtClean="0"/>
            <a:t>use of fish meal &amp; fish oil</a:t>
          </a:r>
          <a:endParaRPr lang="en-AU" sz="2000" b="1" dirty="0"/>
        </a:p>
      </dgm:t>
    </dgm:pt>
    <dgm:pt modelId="{7B64A07E-85C6-4182-BA17-314AC9FF5B1A}" type="parTrans" cxnId="{DD4CA848-544A-481E-B757-C2DB590C766D}">
      <dgm:prSet/>
      <dgm:spPr/>
      <dgm:t>
        <a:bodyPr/>
        <a:lstStyle/>
        <a:p>
          <a:endParaRPr lang="en-AU" sz="2000" b="1"/>
        </a:p>
      </dgm:t>
    </dgm:pt>
    <dgm:pt modelId="{CD5115E5-253A-4463-B527-F4658BAC2060}" type="sibTrans" cxnId="{DD4CA848-544A-481E-B757-C2DB590C766D}">
      <dgm:prSet/>
      <dgm:spPr/>
      <dgm:t>
        <a:bodyPr/>
        <a:lstStyle/>
        <a:p>
          <a:endParaRPr lang="en-AU" sz="2000" b="1"/>
        </a:p>
      </dgm:t>
    </dgm:pt>
    <dgm:pt modelId="{8790C0FA-C11A-4931-8DB2-6630C8DEBD34}">
      <dgm:prSet custT="1"/>
      <dgm:spPr/>
      <dgm:t>
        <a:bodyPr/>
        <a:lstStyle/>
        <a:p>
          <a:r>
            <a:rPr lang="en-AU" sz="2000" b="1" dirty="0" smtClean="0">
              <a:latin typeface="Calibri" pitchFamily="34" charset="0"/>
            </a:rPr>
            <a:t>Regional studies on strategies to reduce dependence</a:t>
          </a:r>
          <a:endParaRPr lang="en-AU" sz="2000" b="1" dirty="0">
            <a:latin typeface="Calibri" pitchFamily="34" charset="0"/>
          </a:endParaRPr>
        </a:p>
      </dgm:t>
    </dgm:pt>
    <dgm:pt modelId="{E46DEB32-576A-4574-A9B7-47273D3E6B10}" type="parTrans" cxnId="{6C64BFC8-BCDA-42F6-BE77-2F073808F330}">
      <dgm:prSet/>
      <dgm:spPr/>
      <dgm:t>
        <a:bodyPr/>
        <a:lstStyle/>
        <a:p>
          <a:endParaRPr lang="en-AU" sz="2000" b="1"/>
        </a:p>
      </dgm:t>
    </dgm:pt>
    <dgm:pt modelId="{9F31A0C7-976C-4DDB-BE59-2F5F46474D66}" type="sibTrans" cxnId="{6C64BFC8-BCDA-42F6-BE77-2F073808F330}">
      <dgm:prSet/>
      <dgm:spPr/>
      <dgm:t>
        <a:bodyPr/>
        <a:lstStyle/>
        <a:p>
          <a:endParaRPr lang="en-AU" sz="2000" b="1"/>
        </a:p>
      </dgm:t>
    </dgm:pt>
    <dgm:pt modelId="{2E4B8C15-93CE-4214-87E2-481B47413655}">
      <dgm:prSet custT="1"/>
      <dgm:spPr/>
      <dgm:t>
        <a:bodyPr/>
        <a:lstStyle/>
        <a:p>
          <a:r>
            <a:rPr lang="en-AU" sz="2000" b="1" dirty="0" smtClean="0">
              <a:latin typeface="Calibri" pitchFamily="34" charset="0"/>
            </a:rPr>
            <a:t>Supporting  compliance to public/private certification</a:t>
          </a:r>
          <a:endParaRPr lang="en-AU" sz="2000" b="1" dirty="0">
            <a:latin typeface="Calibri" pitchFamily="34" charset="0"/>
          </a:endParaRPr>
        </a:p>
      </dgm:t>
    </dgm:pt>
    <dgm:pt modelId="{B6CAB7A1-E973-40FE-A973-95125D2CC4D9}" type="parTrans" cxnId="{858E4E2C-15FD-4BEB-BAC5-50C6F41C3939}">
      <dgm:prSet/>
      <dgm:spPr/>
      <dgm:t>
        <a:bodyPr/>
        <a:lstStyle/>
        <a:p>
          <a:endParaRPr lang="en-US"/>
        </a:p>
      </dgm:t>
    </dgm:pt>
    <dgm:pt modelId="{7362DFA3-FD0A-4940-815C-76A947A186D5}" type="sibTrans" cxnId="{858E4E2C-15FD-4BEB-BAC5-50C6F41C3939}">
      <dgm:prSet/>
      <dgm:spPr/>
      <dgm:t>
        <a:bodyPr/>
        <a:lstStyle/>
        <a:p>
          <a:endParaRPr lang="en-US"/>
        </a:p>
      </dgm:t>
    </dgm:pt>
    <dgm:pt modelId="{F6BD85B2-FC65-4A6A-81CB-AC8244A87CD2}">
      <dgm:prSet custT="1"/>
      <dgm:spPr/>
      <dgm:t>
        <a:bodyPr/>
        <a:lstStyle/>
        <a:p>
          <a:r>
            <a:rPr lang="en-AU" sz="2000" b="1" dirty="0" smtClean="0">
              <a:solidFill>
                <a:srgbClr val="002060"/>
              </a:solidFill>
              <a:latin typeface="Calibri" pitchFamily="34" charset="0"/>
            </a:rPr>
            <a:t>Regional study on </a:t>
          </a:r>
          <a:r>
            <a:rPr lang="en-AU" sz="2000" b="1" i="1" dirty="0" err="1" smtClean="0">
              <a:solidFill>
                <a:srgbClr val="002060"/>
              </a:solidFill>
              <a:latin typeface="Calibri" pitchFamily="34" charset="0"/>
            </a:rPr>
            <a:t>P.vannamei</a:t>
          </a:r>
          <a:endParaRPr lang="en-AU" sz="2000" b="1" i="1" dirty="0" smtClean="0">
            <a:solidFill>
              <a:srgbClr val="002060"/>
            </a:solidFill>
            <a:latin typeface="Calibri" pitchFamily="34" charset="0"/>
          </a:endParaRPr>
        </a:p>
      </dgm:t>
    </dgm:pt>
    <dgm:pt modelId="{2F928F4A-916E-4C25-96B4-C70A236E6DDE}" type="parTrans" cxnId="{6B6250A1-12C6-4723-883A-78DBADD44D03}">
      <dgm:prSet/>
      <dgm:spPr/>
      <dgm:t>
        <a:bodyPr/>
        <a:lstStyle/>
        <a:p>
          <a:endParaRPr lang="en-US"/>
        </a:p>
      </dgm:t>
    </dgm:pt>
    <dgm:pt modelId="{78EEFFDA-CC95-4E93-B32A-DD51E048EEA1}" type="sibTrans" cxnId="{6B6250A1-12C6-4723-883A-78DBADD44D03}">
      <dgm:prSet/>
      <dgm:spPr/>
      <dgm:t>
        <a:bodyPr/>
        <a:lstStyle/>
        <a:p>
          <a:endParaRPr lang="en-US"/>
        </a:p>
      </dgm:t>
    </dgm:pt>
    <dgm:pt modelId="{448CEA54-E470-4CF8-978F-316E9631BCDE}">
      <dgm:prSet phldrT="[Text]" custT="1"/>
      <dgm:spPr/>
      <dgm:t>
        <a:bodyPr/>
        <a:lstStyle/>
        <a:p>
          <a:r>
            <a:rPr lang="en-AU" sz="2000" b="1" dirty="0" smtClean="0">
              <a:latin typeface="Calibri" pitchFamily="34" charset="0"/>
            </a:rPr>
            <a:t>Use of planning and management tools</a:t>
          </a:r>
          <a:endParaRPr lang="en-AU" sz="2000" b="1" dirty="0">
            <a:latin typeface="Calibri" pitchFamily="34" charset="0"/>
          </a:endParaRPr>
        </a:p>
      </dgm:t>
    </dgm:pt>
    <dgm:pt modelId="{ABF0D3CC-6759-450B-AC75-ABAD37AA5E88}" type="parTrans" cxnId="{B01A9564-AAF8-41E0-B186-732150546ACF}">
      <dgm:prSet/>
      <dgm:spPr/>
      <dgm:t>
        <a:bodyPr/>
        <a:lstStyle/>
        <a:p>
          <a:endParaRPr lang="en-US"/>
        </a:p>
      </dgm:t>
    </dgm:pt>
    <dgm:pt modelId="{3E9B8E34-7077-4C9C-B628-BBBE5A43A25F}" type="sibTrans" cxnId="{B01A9564-AAF8-41E0-B186-732150546ACF}">
      <dgm:prSet/>
      <dgm:spPr/>
      <dgm:t>
        <a:bodyPr/>
        <a:lstStyle/>
        <a:p>
          <a:endParaRPr lang="en-US"/>
        </a:p>
      </dgm:t>
    </dgm:pt>
    <dgm:pt modelId="{688DE57B-4609-4250-8EA7-88AB105E9407}" type="pres">
      <dgm:prSet presAssocID="{6F4D92AB-ED53-4236-BB11-7B565D2A70F8}" presName="Name0" presStyleCnt="0">
        <dgm:presLayoutVars>
          <dgm:dir/>
          <dgm:animLvl val="lvl"/>
          <dgm:resizeHandles val="exact"/>
        </dgm:presLayoutVars>
      </dgm:prSet>
      <dgm:spPr/>
      <dgm:t>
        <a:bodyPr/>
        <a:lstStyle/>
        <a:p>
          <a:endParaRPr lang="en-AU"/>
        </a:p>
      </dgm:t>
    </dgm:pt>
    <dgm:pt modelId="{1F3169FE-888A-484A-AB08-5722E561520A}" type="pres">
      <dgm:prSet presAssocID="{519FFD70-DFB4-4E9A-B55A-4C2135080639}" presName="linNode" presStyleCnt="0"/>
      <dgm:spPr/>
    </dgm:pt>
    <dgm:pt modelId="{E9F12210-8600-4CA6-8DF9-862E72451834}" type="pres">
      <dgm:prSet presAssocID="{519FFD70-DFB4-4E9A-B55A-4C2135080639}" presName="parentText" presStyleLbl="node1" presStyleIdx="0" presStyleCnt="5">
        <dgm:presLayoutVars>
          <dgm:chMax val="1"/>
          <dgm:bulletEnabled val="1"/>
        </dgm:presLayoutVars>
      </dgm:prSet>
      <dgm:spPr/>
      <dgm:t>
        <a:bodyPr/>
        <a:lstStyle/>
        <a:p>
          <a:endParaRPr lang="en-AU"/>
        </a:p>
      </dgm:t>
    </dgm:pt>
    <dgm:pt modelId="{565F5D13-CB19-49FD-8A7D-4903063F4879}" type="pres">
      <dgm:prSet presAssocID="{519FFD70-DFB4-4E9A-B55A-4C2135080639}" presName="descendantText" presStyleLbl="alignAccFollowNode1" presStyleIdx="0" presStyleCnt="5" custScaleY="125250">
        <dgm:presLayoutVars>
          <dgm:bulletEnabled val="1"/>
        </dgm:presLayoutVars>
      </dgm:prSet>
      <dgm:spPr/>
      <dgm:t>
        <a:bodyPr/>
        <a:lstStyle/>
        <a:p>
          <a:endParaRPr lang="en-AU"/>
        </a:p>
      </dgm:t>
    </dgm:pt>
    <dgm:pt modelId="{46E94816-6274-4774-98B0-B449D83577C4}" type="pres">
      <dgm:prSet presAssocID="{7EA064D5-8B58-4065-85DF-AF24AA0AC84C}" presName="sp" presStyleCnt="0"/>
      <dgm:spPr/>
    </dgm:pt>
    <dgm:pt modelId="{1DCB3261-9F75-4B5B-A103-C0CB638B20D4}" type="pres">
      <dgm:prSet presAssocID="{3831B7CE-D7C5-4559-AD45-944E4069E814}" presName="linNode" presStyleCnt="0"/>
      <dgm:spPr/>
    </dgm:pt>
    <dgm:pt modelId="{1DB42749-0816-41BE-BED9-2DD249148C0E}" type="pres">
      <dgm:prSet presAssocID="{3831B7CE-D7C5-4559-AD45-944E4069E814}" presName="parentText" presStyleLbl="node1" presStyleIdx="1" presStyleCnt="5">
        <dgm:presLayoutVars>
          <dgm:chMax val="1"/>
          <dgm:bulletEnabled val="1"/>
        </dgm:presLayoutVars>
      </dgm:prSet>
      <dgm:spPr/>
      <dgm:t>
        <a:bodyPr/>
        <a:lstStyle/>
        <a:p>
          <a:endParaRPr lang="en-AU"/>
        </a:p>
      </dgm:t>
    </dgm:pt>
    <dgm:pt modelId="{C2F505B7-C0F0-4380-ACD4-6A693ED7190D}" type="pres">
      <dgm:prSet presAssocID="{3831B7CE-D7C5-4559-AD45-944E4069E814}" presName="descendantText" presStyleLbl="alignAccFollowNode1" presStyleIdx="1" presStyleCnt="5">
        <dgm:presLayoutVars>
          <dgm:bulletEnabled val="1"/>
        </dgm:presLayoutVars>
      </dgm:prSet>
      <dgm:spPr/>
      <dgm:t>
        <a:bodyPr/>
        <a:lstStyle/>
        <a:p>
          <a:endParaRPr lang="en-AU"/>
        </a:p>
      </dgm:t>
    </dgm:pt>
    <dgm:pt modelId="{8AC256F4-6D7E-4AA4-8D5F-524220B9B4C3}" type="pres">
      <dgm:prSet presAssocID="{3BFE1C18-8BBB-41F5-99B8-F87283624752}" presName="sp" presStyleCnt="0"/>
      <dgm:spPr/>
    </dgm:pt>
    <dgm:pt modelId="{6F215A44-BAAB-45D2-A35D-696E2A65FC44}" type="pres">
      <dgm:prSet presAssocID="{B1063BF3-4847-4857-B542-A1AC4F877BEE}" presName="linNode" presStyleCnt="0"/>
      <dgm:spPr/>
    </dgm:pt>
    <dgm:pt modelId="{28C31D01-AD4A-4741-8F96-CA6E7538CFE9}" type="pres">
      <dgm:prSet presAssocID="{B1063BF3-4847-4857-B542-A1AC4F877BEE}" presName="parentText" presStyleLbl="node1" presStyleIdx="2" presStyleCnt="5">
        <dgm:presLayoutVars>
          <dgm:chMax val="1"/>
          <dgm:bulletEnabled val="1"/>
        </dgm:presLayoutVars>
      </dgm:prSet>
      <dgm:spPr/>
      <dgm:t>
        <a:bodyPr/>
        <a:lstStyle/>
        <a:p>
          <a:endParaRPr lang="en-AU"/>
        </a:p>
      </dgm:t>
    </dgm:pt>
    <dgm:pt modelId="{3312B764-8D0D-4678-8851-D94D5590AC4D}" type="pres">
      <dgm:prSet presAssocID="{B1063BF3-4847-4857-B542-A1AC4F877BEE}" presName="descendantText" presStyleLbl="alignAccFollowNode1" presStyleIdx="2" presStyleCnt="5">
        <dgm:presLayoutVars>
          <dgm:bulletEnabled val="1"/>
        </dgm:presLayoutVars>
      </dgm:prSet>
      <dgm:spPr/>
      <dgm:t>
        <a:bodyPr/>
        <a:lstStyle/>
        <a:p>
          <a:endParaRPr lang="en-AU"/>
        </a:p>
      </dgm:t>
    </dgm:pt>
    <dgm:pt modelId="{C98C982E-47BF-40C4-8917-67A6F9460EFD}" type="pres">
      <dgm:prSet presAssocID="{415E94B1-CBF5-4DBC-A83E-A893AC5B0753}" presName="sp" presStyleCnt="0"/>
      <dgm:spPr/>
    </dgm:pt>
    <dgm:pt modelId="{CAAD3B4C-5678-46F3-B7AE-D5569EE6CB7A}" type="pres">
      <dgm:prSet presAssocID="{F0D07351-F874-44FA-9331-04A0D3C3966D}" presName="linNode" presStyleCnt="0"/>
      <dgm:spPr/>
    </dgm:pt>
    <dgm:pt modelId="{395512C1-A57D-40E9-B8BD-3C919A69D9E8}" type="pres">
      <dgm:prSet presAssocID="{F0D07351-F874-44FA-9331-04A0D3C3966D}" presName="parentText" presStyleLbl="node1" presStyleIdx="3" presStyleCnt="5">
        <dgm:presLayoutVars>
          <dgm:chMax val="1"/>
          <dgm:bulletEnabled val="1"/>
        </dgm:presLayoutVars>
      </dgm:prSet>
      <dgm:spPr/>
      <dgm:t>
        <a:bodyPr/>
        <a:lstStyle/>
        <a:p>
          <a:endParaRPr lang="en-AU"/>
        </a:p>
      </dgm:t>
    </dgm:pt>
    <dgm:pt modelId="{C89C640A-A79E-4BA0-85DF-DA3ACD2D7F65}" type="pres">
      <dgm:prSet presAssocID="{F0D07351-F874-44FA-9331-04A0D3C3966D}" presName="descendantText" presStyleLbl="alignAccFollowNode1" presStyleIdx="3" presStyleCnt="5">
        <dgm:presLayoutVars>
          <dgm:bulletEnabled val="1"/>
        </dgm:presLayoutVars>
      </dgm:prSet>
      <dgm:spPr/>
      <dgm:t>
        <a:bodyPr/>
        <a:lstStyle/>
        <a:p>
          <a:endParaRPr lang="en-AU"/>
        </a:p>
      </dgm:t>
    </dgm:pt>
    <dgm:pt modelId="{B7966B25-EBA9-4463-9A3D-9939C4B10EAD}" type="pres">
      <dgm:prSet presAssocID="{BA528BA9-4EB0-460D-AC3C-F339C69D2691}" presName="sp" presStyleCnt="0"/>
      <dgm:spPr/>
    </dgm:pt>
    <dgm:pt modelId="{35B380E1-8698-4C58-B81D-C11667B683C2}" type="pres">
      <dgm:prSet presAssocID="{0C65FFF6-FFB5-4786-A247-D83C33F53F12}" presName="linNode" presStyleCnt="0"/>
      <dgm:spPr/>
    </dgm:pt>
    <dgm:pt modelId="{A9634838-3F19-4FFA-BBBD-F9634162BFD1}" type="pres">
      <dgm:prSet presAssocID="{0C65FFF6-FFB5-4786-A247-D83C33F53F12}" presName="parentText" presStyleLbl="node1" presStyleIdx="4" presStyleCnt="5">
        <dgm:presLayoutVars>
          <dgm:chMax val="1"/>
          <dgm:bulletEnabled val="1"/>
        </dgm:presLayoutVars>
      </dgm:prSet>
      <dgm:spPr/>
      <dgm:t>
        <a:bodyPr/>
        <a:lstStyle/>
        <a:p>
          <a:endParaRPr lang="en-AU"/>
        </a:p>
      </dgm:t>
    </dgm:pt>
    <dgm:pt modelId="{8D05E7CF-6C5E-460B-AD91-ED679B2C40D7}" type="pres">
      <dgm:prSet presAssocID="{0C65FFF6-FFB5-4786-A247-D83C33F53F12}" presName="descendantText" presStyleLbl="alignAccFollowNode1" presStyleIdx="4" presStyleCnt="5">
        <dgm:presLayoutVars>
          <dgm:bulletEnabled val="1"/>
        </dgm:presLayoutVars>
      </dgm:prSet>
      <dgm:spPr/>
      <dgm:t>
        <a:bodyPr/>
        <a:lstStyle/>
        <a:p>
          <a:endParaRPr lang="en-AU"/>
        </a:p>
      </dgm:t>
    </dgm:pt>
  </dgm:ptLst>
  <dgm:cxnLst>
    <dgm:cxn modelId="{95BE9E33-C711-484F-A6E3-B00AB9E7E939}" srcId="{6F4D92AB-ED53-4236-BB11-7B565D2A70F8}" destId="{519FFD70-DFB4-4E9A-B55A-4C2135080639}" srcOrd="0" destOrd="0" parTransId="{60A4359D-5DA7-466C-9E32-46C2D188E4BB}" sibTransId="{7EA064D5-8B58-4065-85DF-AF24AA0AC84C}"/>
    <dgm:cxn modelId="{E0F88D38-F64B-47DC-B842-B195E2B9FA38}" type="presOf" srcId="{448CEA54-E470-4CF8-978F-316E9631BCDE}" destId="{565F5D13-CB19-49FD-8A7D-4903063F4879}" srcOrd="0" destOrd="1" presId="urn:microsoft.com/office/officeart/2005/8/layout/vList5"/>
    <dgm:cxn modelId="{765D4771-927A-4D42-9030-3676DFEFEE3C}" type="presOf" srcId="{A8C0CE59-4367-4280-A853-5979C8047FCE}" destId="{3312B764-8D0D-4678-8851-D94D5590AC4D}" srcOrd="0" destOrd="1" presId="urn:microsoft.com/office/officeart/2005/8/layout/vList5"/>
    <dgm:cxn modelId="{D3F1102A-D0A2-41FC-A030-EBDDFA76E339}" type="presOf" srcId="{419636F9-7D63-4DB4-AE00-35DC7D02C9B9}" destId="{C89C640A-A79E-4BA0-85DF-DA3ACD2D7F65}" srcOrd="0" destOrd="0" presId="urn:microsoft.com/office/officeart/2005/8/layout/vList5"/>
    <dgm:cxn modelId="{170DDA24-4613-4774-A09F-D57C3DECCB2E}" srcId="{B1063BF3-4847-4857-B542-A1AC4F877BEE}" destId="{04224000-2DBF-4AF1-AE7F-60A04191C422}" srcOrd="0" destOrd="0" parTransId="{C63E324F-44A8-4919-A859-7D5B2659C3B5}" sibTransId="{76D5262F-9462-4212-81B1-B44FDAC5FDD8}"/>
    <dgm:cxn modelId="{DD4CA848-544A-481E-B757-C2DB590C766D}" srcId="{6F4D92AB-ED53-4236-BB11-7B565D2A70F8}" destId="{0C65FFF6-FFB5-4786-A247-D83C33F53F12}" srcOrd="4" destOrd="0" parTransId="{7B64A07E-85C6-4182-BA17-314AC9FF5B1A}" sibTransId="{CD5115E5-253A-4463-B527-F4658BAC2060}"/>
    <dgm:cxn modelId="{DEED13FC-B26E-49C4-AB64-EFD0312B625C}" srcId="{6F4D92AB-ED53-4236-BB11-7B565D2A70F8}" destId="{B1063BF3-4847-4857-B542-A1AC4F877BEE}" srcOrd="2" destOrd="0" parTransId="{1AD82950-B451-4E2F-BB14-7103BB5269AA}" sibTransId="{415E94B1-CBF5-4DBC-A83E-A893AC5B0753}"/>
    <dgm:cxn modelId="{01CA29AA-DAB1-4A8B-8FAF-87682D80153C}" type="presOf" srcId="{6F4D92AB-ED53-4236-BB11-7B565D2A70F8}" destId="{688DE57B-4609-4250-8EA7-88AB105E9407}" srcOrd="0" destOrd="0" presId="urn:microsoft.com/office/officeart/2005/8/layout/vList5"/>
    <dgm:cxn modelId="{858E4E2C-15FD-4BEB-BAC5-50C6F41C3939}" srcId="{3831B7CE-D7C5-4559-AD45-944E4069E814}" destId="{2E4B8C15-93CE-4214-87E2-481B47413655}" srcOrd="1" destOrd="0" parTransId="{B6CAB7A1-E973-40FE-A973-95125D2CC4D9}" sibTransId="{7362DFA3-FD0A-4940-815C-76A947A186D5}"/>
    <dgm:cxn modelId="{4354F2BC-3D59-490A-8275-FE507CFE8E35}" type="presOf" srcId="{2E4B8C15-93CE-4214-87E2-481B47413655}" destId="{C2F505B7-C0F0-4380-ACD4-6A693ED7190D}" srcOrd="0" destOrd="1" presId="urn:microsoft.com/office/officeart/2005/8/layout/vList5"/>
    <dgm:cxn modelId="{C270676B-F5E2-4F1F-BD65-720F70FB15A1}" type="presOf" srcId="{0C65FFF6-FFB5-4786-A247-D83C33F53F12}" destId="{A9634838-3F19-4FFA-BBBD-F9634162BFD1}" srcOrd="0" destOrd="0" presId="urn:microsoft.com/office/officeart/2005/8/layout/vList5"/>
    <dgm:cxn modelId="{905F2993-962D-4423-ACCC-E59B52665D84}" type="presOf" srcId="{519FFD70-DFB4-4E9A-B55A-4C2135080639}" destId="{E9F12210-8600-4CA6-8DF9-862E72451834}" srcOrd="0" destOrd="0" presId="urn:microsoft.com/office/officeart/2005/8/layout/vList5"/>
    <dgm:cxn modelId="{AD7F9010-112E-43EF-8AE1-66082DE92F0D}" srcId="{B1063BF3-4847-4857-B542-A1AC4F877BEE}" destId="{A8C0CE59-4367-4280-A853-5979C8047FCE}" srcOrd="1" destOrd="0" parTransId="{BD9A174D-B63E-454C-A49B-0B50222723F3}" sibTransId="{A3E0752A-1E6D-498B-A422-7F30999D33B2}"/>
    <dgm:cxn modelId="{8E8A0448-A04D-46AA-8A89-D708C60537DB}" srcId="{F0D07351-F874-44FA-9331-04A0D3C3966D}" destId="{419636F9-7D63-4DB4-AE00-35DC7D02C9B9}" srcOrd="0" destOrd="0" parTransId="{FA5398FE-21FC-4000-87AF-C35223F35B94}" sibTransId="{6240DC5F-2BA3-451F-B3FA-5EF62EA7AAF2}"/>
    <dgm:cxn modelId="{6B6250A1-12C6-4723-883A-78DBADD44D03}" srcId="{F0D07351-F874-44FA-9331-04A0D3C3966D}" destId="{F6BD85B2-FC65-4A6A-81CB-AC8244A87CD2}" srcOrd="1" destOrd="0" parTransId="{2F928F4A-916E-4C25-96B4-C70A236E6DDE}" sibTransId="{78EEFFDA-CC95-4E93-B32A-DD51E048EEA1}"/>
    <dgm:cxn modelId="{82296EF4-AF34-446A-B8DA-A01612DE2469}" type="presOf" srcId="{F6BD85B2-FC65-4A6A-81CB-AC8244A87CD2}" destId="{C89C640A-A79E-4BA0-85DF-DA3ACD2D7F65}" srcOrd="0" destOrd="1" presId="urn:microsoft.com/office/officeart/2005/8/layout/vList5"/>
    <dgm:cxn modelId="{406EA23E-3B6D-4F24-98BB-EECB691B6A8E}" srcId="{6F4D92AB-ED53-4236-BB11-7B565D2A70F8}" destId="{3831B7CE-D7C5-4559-AD45-944E4069E814}" srcOrd="1" destOrd="0" parTransId="{6257E3EC-413D-474F-A22F-737E19A2F70A}" sibTransId="{3BFE1C18-8BBB-41F5-99B8-F87283624752}"/>
    <dgm:cxn modelId="{5E50C8A6-D77A-41DE-8D15-62427EF6C394}" type="presOf" srcId="{F0D07351-F874-44FA-9331-04A0D3C3966D}" destId="{395512C1-A57D-40E9-B8BD-3C919A69D9E8}" srcOrd="0" destOrd="0" presId="urn:microsoft.com/office/officeart/2005/8/layout/vList5"/>
    <dgm:cxn modelId="{B01A9564-AAF8-41E0-B186-732150546ACF}" srcId="{519FFD70-DFB4-4E9A-B55A-4C2135080639}" destId="{448CEA54-E470-4CF8-978F-316E9631BCDE}" srcOrd="1" destOrd="0" parTransId="{ABF0D3CC-6759-450B-AC75-ABAD37AA5E88}" sibTransId="{3E9B8E34-7077-4C9C-B628-BBBE5A43A25F}"/>
    <dgm:cxn modelId="{DF550139-10C0-4EDC-8E6C-455F345FAD4A}" type="presOf" srcId="{8790C0FA-C11A-4931-8DB2-6630C8DEBD34}" destId="{8D05E7CF-6C5E-460B-AD91-ED679B2C40D7}" srcOrd="0" destOrd="0" presId="urn:microsoft.com/office/officeart/2005/8/layout/vList5"/>
    <dgm:cxn modelId="{E5089FDD-4C8D-485B-813F-E21537239D97}" type="presOf" srcId="{3831B7CE-D7C5-4559-AD45-944E4069E814}" destId="{1DB42749-0816-41BE-BED9-2DD249148C0E}" srcOrd="0" destOrd="0" presId="urn:microsoft.com/office/officeart/2005/8/layout/vList5"/>
    <dgm:cxn modelId="{CB69E2FB-EA60-4CD3-B886-09ED1716E0D0}" srcId="{6F4D92AB-ED53-4236-BB11-7B565D2A70F8}" destId="{F0D07351-F874-44FA-9331-04A0D3C3966D}" srcOrd="3" destOrd="0" parTransId="{05A3F18E-9536-4158-AC0F-EB250F46C0C3}" sibTransId="{BA528BA9-4EB0-460D-AC3C-F339C69D2691}"/>
    <dgm:cxn modelId="{BE3633A8-3739-4800-940D-34BF86F93070}" srcId="{3831B7CE-D7C5-4559-AD45-944E4069E814}" destId="{67C495AF-9DAE-40EA-8D98-1E48408E0D50}" srcOrd="0" destOrd="0" parTransId="{1AF3A550-C67B-4BDE-A56F-339CAA68A005}" sibTransId="{7E15AD05-1043-4E5F-B9C1-D8AAACAF593B}"/>
    <dgm:cxn modelId="{6C64BFC8-BCDA-42F6-BE77-2F073808F330}" srcId="{0C65FFF6-FFB5-4786-A247-D83C33F53F12}" destId="{8790C0FA-C11A-4931-8DB2-6630C8DEBD34}" srcOrd="0" destOrd="0" parTransId="{E46DEB32-576A-4574-A9B7-47273D3E6B10}" sibTransId="{9F31A0C7-976C-4DDB-BE59-2F5F46474D66}"/>
    <dgm:cxn modelId="{9C1D8875-9BAA-46CD-B3DB-59A37A51ABB2}" type="presOf" srcId="{67C495AF-9DAE-40EA-8D98-1E48408E0D50}" destId="{C2F505B7-C0F0-4380-ACD4-6A693ED7190D}" srcOrd="0" destOrd="0" presId="urn:microsoft.com/office/officeart/2005/8/layout/vList5"/>
    <dgm:cxn modelId="{9388617C-A3D1-4837-AA9E-509B61699D87}" srcId="{519FFD70-DFB4-4E9A-B55A-4C2135080639}" destId="{B9D6029F-2B5A-4344-9012-C0582D7EADE0}" srcOrd="0" destOrd="0" parTransId="{66114748-FE5D-49D0-88CE-F0C3EFE73964}" sibTransId="{33E67D0F-EEE6-4BE7-8CD7-29D5E2B5F1E5}"/>
    <dgm:cxn modelId="{92BF9089-D783-4DEB-8750-A6B335CE111F}" type="presOf" srcId="{B1063BF3-4847-4857-B542-A1AC4F877BEE}" destId="{28C31D01-AD4A-4741-8F96-CA6E7538CFE9}" srcOrd="0" destOrd="0" presId="urn:microsoft.com/office/officeart/2005/8/layout/vList5"/>
    <dgm:cxn modelId="{CC710923-B572-4FAB-ADA8-85E1B1118E47}" type="presOf" srcId="{04224000-2DBF-4AF1-AE7F-60A04191C422}" destId="{3312B764-8D0D-4678-8851-D94D5590AC4D}" srcOrd="0" destOrd="0" presId="urn:microsoft.com/office/officeart/2005/8/layout/vList5"/>
    <dgm:cxn modelId="{2EA30E63-A623-4F63-B547-832F8BAB0BA2}" type="presOf" srcId="{B9D6029F-2B5A-4344-9012-C0582D7EADE0}" destId="{565F5D13-CB19-49FD-8A7D-4903063F4879}" srcOrd="0" destOrd="0" presId="urn:microsoft.com/office/officeart/2005/8/layout/vList5"/>
    <dgm:cxn modelId="{3A6F6877-B265-42C2-92BD-08CE492BCFB3}" type="presParOf" srcId="{688DE57B-4609-4250-8EA7-88AB105E9407}" destId="{1F3169FE-888A-484A-AB08-5722E561520A}" srcOrd="0" destOrd="0" presId="urn:microsoft.com/office/officeart/2005/8/layout/vList5"/>
    <dgm:cxn modelId="{1E209E7E-3528-4D43-84E1-4F13DD8D97BE}" type="presParOf" srcId="{1F3169FE-888A-484A-AB08-5722E561520A}" destId="{E9F12210-8600-4CA6-8DF9-862E72451834}" srcOrd="0" destOrd="0" presId="urn:microsoft.com/office/officeart/2005/8/layout/vList5"/>
    <dgm:cxn modelId="{57122351-30CB-4578-A21B-0B0E8ABC4DAD}" type="presParOf" srcId="{1F3169FE-888A-484A-AB08-5722E561520A}" destId="{565F5D13-CB19-49FD-8A7D-4903063F4879}" srcOrd="1" destOrd="0" presId="urn:microsoft.com/office/officeart/2005/8/layout/vList5"/>
    <dgm:cxn modelId="{0F9EED46-E3D0-4188-9D29-92D7C7322725}" type="presParOf" srcId="{688DE57B-4609-4250-8EA7-88AB105E9407}" destId="{46E94816-6274-4774-98B0-B449D83577C4}" srcOrd="1" destOrd="0" presId="urn:microsoft.com/office/officeart/2005/8/layout/vList5"/>
    <dgm:cxn modelId="{DB9BDF7D-BC55-49D9-97BE-2309103687C1}" type="presParOf" srcId="{688DE57B-4609-4250-8EA7-88AB105E9407}" destId="{1DCB3261-9F75-4B5B-A103-C0CB638B20D4}" srcOrd="2" destOrd="0" presId="urn:microsoft.com/office/officeart/2005/8/layout/vList5"/>
    <dgm:cxn modelId="{4E7CB545-0DFC-47D9-B694-489C34FEAE41}" type="presParOf" srcId="{1DCB3261-9F75-4B5B-A103-C0CB638B20D4}" destId="{1DB42749-0816-41BE-BED9-2DD249148C0E}" srcOrd="0" destOrd="0" presId="urn:microsoft.com/office/officeart/2005/8/layout/vList5"/>
    <dgm:cxn modelId="{37904B04-74B1-4614-A10B-407FEC4209F3}" type="presParOf" srcId="{1DCB3261-9F75-4B5B-A103-C0CB638B20D4}" destId="{C2F505B7-C0F0-4380-ACD4-6A693ED7190D}" srcOrd="1" destOrd="0" presId="urn:microsoft.com/office/officeart/2005/8/layout/vList5"/>
    <dgm:cxn modelId="{EA6878F6-59A6-4E5C-87B5-EAAF3AE7E640}" type="presParOf" srcId="{688DE57B-4609-4250-8EA7-88AB105E9407}" destId="{8AC256F4-6D7E-4AA4-8D5F-524220B9B4C3}" srcOrd="3" destOrd="0" presId="urn:microsoft.com/office/officeart/2005/8/layout/vList5"/>
    <dgm:cxn modelId="{6643EDE5-FF98-427A-8E96-33F9F2353FE1}" type="presParOf" srcId="{688DE57B-4609-4250-8EA7-88AB105E9407}" destId="{6F215A44-BAAB-45D2-A35D-696E2A65FC44}" srcOrd="4" destOrd="0" presId="urn:microsoft.com/office/officeart/2005/8/layout/vList5"/>
    <dgm:cxn modelId="{441164A5-9552-4899-8DD9-6F11D6192A57}" type="presParOf" srcId="{6F215A44-BAAB-45D2-A35D-696E2A65FC44}" destId="{28C31D01-AD4A-4741-8F96-CA6E7538CFE9}" srcOrd="0" destOrd="0" presId="urn:microsoft.com/office/officeart/2005/8/layout/vList5"/>
    <dgm:cxn modelId="{C7321FAC-901B-4A3D-9BF1-CB97BE73BFFB}" type="presParOf" srcId="{6F215A44-BAAB-45D2-A35D-696E2A65FC44}" destId="{3312B764-8D0D-4678-8851-D94D5590AC4D}" srcOrd="1" destOrd="0" presId="urn:microsoft.com/office/officeart/2005/8/layout/vList5"/>
    <dgm:cxn modelId="{D10F2EEA-9CB3-4A08-977B-07A3C10C4946}" type="presParOf" srcId="{688DE57B-4609-4250-8EA7-88AB105E9407}" destId="{C98C982E-47BF-40C4-8917-67A6F9460EFD}" srcOrd="5" destOrd="0" presId="urn:microsoft.com/office/officeart/2005/8/layout/vList5"/>
    <dgm:cxn modelId="{8A0F4159-D001-437B-AD89-2DCB13323923}" type="presParOf" srcId="{688DE57B-4609-4250-8EA7-88AB105E9407}" destId="{CAAD3B4C-5678-46F3-B7AE-D5569EE6CB7A}" srcOrd="6" destOrd="0" presId="urn:microsoft.com/office/officeart/2005/8/layout/vList5"/>
    <dgm:cxn modelId="{A3F4C49B-FB31-4B5E-9B7D-13D2ED0BE323}" type="presParOf" srcId="{CAAD3B4C-5678-46F3-B7AE-D5569EE6CB7A}" destId="{395512C1-A57D-40E9-B8BD-3C919A69D9E8}" srcOrd="0" destOrd="0" presId="urn:microsoft.com/office/officeart/2005/8/layout/vList5"/>
    <dgm:cxn modelId="{BD8B9AC3-B9FE-446F-82A8-3068CB25A697}" type="presParOf" srcId="{CAAD3B4C-5678-46F3-B7AE-D5569EE6CB7A}" destId="{C89C640A-A79E-4BA0-85DF-DA3ACD2D7F65}" srcOrd="1" destOrd="0" presId="urn:microsoft.com/office/officeart/2005/8/layout/vList5"/>
    <dgm:cxn modelId="{E3A09C37-7924-42E5-9D5B-A8887203D64C}" type="presParOf" srcId="{688DE57B-4609-4250-8EA7-88AB105E9407}" destId="{B7966B25-EBA9-4463-9A3D-9939C4B10EAD}" srcOrd="7" destOrd="0" presId="urn:microsoft.com/office/officeart/2005/8/layout/vList5"/>
    <dgm:cxn modelId="{D08F7801-0E30-407C-B568-A95A9B4D1180}" type="presParOf" srcId="{688DE57B-4609-4250-8EA7-88AB105E9407}" destId="{35B380E1-8698-4C58-B81D-C11667B683C2}" srcOrd="8" destOrd="0" presId="urn:microsoft.com/office/officeart/2005/8/layout/vList5"/>
    <dgm:cxn modelId="{58876F69-2813-4565-B9CA-FBB77A978AE3}" type="presParOf" srcId="{35B380E1-8698-4C58-B81D-C11667B683C2}" destId="{A9634838-3F19-4FFA-BBBD-F9634162BFD1}" srcOrd="0" destOrd="0" presId="urn:microsoft.com/office/officeart/2005/8/layout/vList5"/>
    <dgm:cxn modelId="{18B7688C-BB3C-441C-9E5C-E5D789CE4876}" type="presParOf" srcId="{35B380E1-8698-4C58-B81D-C11667B683C2}" destId="{8D05E7CF-6C5E-460B-AD91-ED679B2C40D7}"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F4D92AB-ED53-4236-BB11-7B565D2A70F8}"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en-AU"/>
        </a:p>
      </dgm:t>
    </dgm:pt>
    <dgm:pt modelId="{519FFD70-DFB4-4E9A-B55A-4C2135080639}">
      <dgm:prSet phldrT="[Text]" custT="1"/>
      <dgm:spPr/>
      <dgm:t>
        <a:bodyPr/>
        <a:lstStyle/>
        <a:p>
          <a:r>
            <a:rPr lang="en-AU" sz="2000" b="1" dirty="0" smtClean="0"/>
            <a:t>Disease emergence and  spread</a:t>
          </a:r>
          <a:endParaRPr lang="en-AU" sz="2000" b="1" dirty="0"/>
        </a:p>
      </dgm:t>
    </dgm:pt>
    <dgm:pt modelId="{60A4359D-5DA7-466C-9E32-46C2D188E4BB}" type="parTrans" cxnId="{95BE9E33-C711-484F-A6E3-B00AB9E7E939}">
      <dgm:prSet/>
      <dgm:spPr/>
      <dgm:t>
        <a:bodyPr/>
        <a:lstStyle/>
        <a:p>
          <a:endParaRPr lang="en-AU" sz="2000" b="1"/>
        </a:p>
      </dgm:t>
    </dgm:pt>
    <dgm:pt modelId="{7EA064D5-8B58-4065-85DF-AF24AA0AC84C}" type="sibTrans" cxnId="{95BE9E33-C711-484F-A6E3-B00AB9E7E939}">
      <dgm:prSet/>
      <dgm:spPr/>
      <dgm:t>
        <a:bodyPr/>
        <a:lstStyle/>
        <a:p>
          <a:endParaRPr lang="en-AU" sz="2000" b="1"/>
        </a:p>
      </dgm:t>
    </dgm:pt>
    <dgm:pt modelId="{B9D6029F-2B5A-4344-9012-C0582D7EADE0}">
      <dgm:prSet phldrT="[Text]" custT="1"/>
      <dgm:spPr/>
      <dgm:t>
        <a:bodyPr/>
        <a:lstStyle/>
        <a:p>
          <a:r>
            <a:rPr lang="en-AU" sz="1800" b="1" dirty="0" smtClean="0"/>
            <a:t>Regional biosecurity programs with focus on risk analysis, surveillance and contingency planning</a:t>
          </a:r>
          <a:endParaRPr lang="en-AU" sz="1800" b="1" dirty="0"/>
        </a:p>
      </dgm:t>
    </dgm:pt>
    <dgm:pt modelId="{66114748-FE5D-49D0-88CE-F0C3EFE73964}" type="parTrans" cxnId="{9388617C-A3D1-4837-AA9E-509B61699D87}">
      <dgm:prSet/>
      <dgm:spPr/>
      <dgm:t>
        <a:bodyPr/>
        <a:lstStyle/>
        <a:p>
          <a:endParaRPr lang="en-AU" sz="2000" b="1"/>
        </a:p>
      </dgm:t>
    </dgm:pt>
    <dgm:pt modelId="{33E67D0F-EEE6-4BE7-8CD7-29D5E2B5F1E5}" type="sibTrans" cxnId="{9388617C-A3D1-4837-AA9E-509B61699D87}">
      <dgm:prSet/>
      <dgm:spPr/>
      <dgm:t>
        <a:bodyPr/>
        <a:lstStyle/>
        <a:p>
          <a:endParaRPr lang="en-AU" sz="2000" b="1"/>
        </a:p>
      </dgm:t>
    </dgm:pt>
    <dgm:pt modelId="{3831B7CE-D7C5-4559-AD45-944E4069E814}">
      <dgm:prSet phldrT="[Text]" custT="1"/>
      <dgm:spPr/>
      <dgm:t>
        <a:bodyPr/>
        <a:lstStyle/>
        <a:p>
          <a:r>
            <a:rPr lang="en-AU" sz="2000" b="1" dirty="0" smtClean="0"/>
            <a:t>Disease prevention</a:t>
          </a:r>
          <a:endParaRPr lang="en-AU" sz="2000" b="1" dirty="0"/>
        </a:p>
      </dgm:t>
    </dgm:pt>
    <dgm:pt modelId="{6257E3EC-413D-474F-A22F-737E19A2F70A}" type="parTrans" cxnId="{406EA23E-3B6D-4F24-98BB-EECB691B6A8E}">
      <dgm:prSet/>
      <dgm:spPr/>
      <dgm:t>
        <a:bodyPr/>
        <a:lstStyle/>
        <a:p>
          <a:endParaRPr lang="en-AU" sz="2000" b="1"/>
        </a:p>
      </dgm:t>
    </dgm:pt>
    <dgm:pt modelId="{3BFE1C18-8BBB-41F5-99B8-F87283624752}" type="sibTrans" cxnId="{406EA23E-3B6D-4F24-98BB-EECB691B6A8E}">
      <dgm:prSet/>
      <dgm:spPr/>
      <dgm:t>
        <a:bodyPr/>
        <a:lstStyle/>
        <a:p>
          <a:endParaRPr lang="en-AU" sz="2000" b="1"/>
        </a:p>
      </dgm:t>
    </dgm:pt>
    <dgm:pt modelId="{B1063BF3-4847-4857-B542-A1AC4F877BEE}">
      <dgm:prSet phldrT="[Text]" custT="1"/>
      <dgm:spPr/>
      <dgm:t>
        <a:bodyPr/>
        <a:lstStyle/>
        <a:p>
          <a:r>
            <a:rPr lang="en-AU" sz="2000" b="1" dirty="0" smtClean="0"/>
            <a:t>Market access and aquaculture certification</a:t>
          </a:r>
          <a:endParaRPr lang="en-AU" sz="2000" b="1" dirty="0"/>
        </a:p>
      </dgm:t>
    </dgm:pt>
    <dgm:pt modelId="{1AD82950-B451-4E2F-BB14-7103BB5269AA}" type="parTrans" cxnId="{DEED13FC-B26E-49C4-AB64-EFD0312B625C}">
      <dgm:prSet/>
      <dgm:spPr/>
      <dgm:t>
        <a:bodyPr/>
        <a:lstStyle/>
        <a:p>
          <a:endParaRPr lang="en-AU" sz="2000" b="1"/>
        </a:p>
      </dgm:t>
    </dgm:pt>
    <dgm:pt modelId="{415E94B1-CBF5-4DBC-A83E-A893AC5B0753}" type="sibTrans" cxnId="{DEED13FC-B26E-49C4-AB64-EFD0312B625C}">
      <dgm:prSet/>
      <dgm:spPr/>
      <dgm:t>
        <a:bodyPr/>
        <a:lstStyle/>
        <a:p>
          <a:endParaRPr lang="en-AU" sz="2000" b="1"/>
        </a:p>
      </dgm:t>
    </dgm:pt>
    <dgm:pt modelId="{67C495AF-9DAE-40EA-8D98-1E48408E0D50}">
      <dgm:prSet custT="1"/>
      <dgm:spPr/>
      <dgm:t>
        <a:bodyPr/>
        <a:lstStyle/>
        <a:p>
          <a:r>
            <a:rPr lang="en-AU" sz="1800" b="1" dirty="0" smtClean="0">
              <a:latin typeface="Calibri" pitchFamily="34" charset="0"/>
            </a:rPr>
            <a:t>Push for regional vaccination programs and strategies</a:t>
          </a:r>
          <a:endParaRPr lang="en-AU" sz="1800" b="1" dirty="0">
            <a:latin typeface="Calibri" pitchFamily="34" charset="0"/>
          </a:endParaRPr>
        </a:p>
      </dgm:t>
    </dgm:pt>
    <dgm:pt modelId="{1AF3A550-C67B-4BDE-A56F-339CAA68A005}" type="parTrans" cxnId="{BE3633A8-3739-4800-940D-34BF86F93070}">
      <dgm:prSet/>
      <dgm:spPr/>
      <dgm:t>
        <a:bodyPr/>
        <a:lstStyle/>
        <a:p>
          <a:endParaRPr lang="en-AU" sz="2000" b="1"/>
        </a:p>
      </dgm:t>
    </dgm:pt>
    <dgm:pt modelId="{7E15AD05-1043-4E5F-B9C1-D8AAACAF593B}" type="sibTrans" cxnId="{BE3633A8-3739-4800-940D-34BF86F93070}">
      <dgm:prSet/>
      <dgm:spPr/>
      <dgm:t>
        <a:bodyPr/>
        <a:lstStyle/>
        <a:p>
          <a:endParaRPr lang="en-AU" sz="2000" b="1"/>
        </a:p>
      </dgm:t>
    </dgm:pt>
    <dgm:pt modelId="{04224000-2DBF-4AF1-AE7F-60A04191C422}">
      <dgm:prSet custT="1"/>
      <dgm:spPr/>
      <dgm:t>
        <a:bodyPr/>
        <a:lstStyle/>
        <a:p>
          <a:r>
            <a:rPr lang="en-AU" sz="1800" b="1" dirty="0" smtClean="0">
              <a:solidFill>
                <a:schemeClr val="tx1"/>
              </a:solidFill>
              <a:latin typeface="Calibri" pitchFamily="34" charset="0"/>
            </a:rPr>
            <a:t>Small farmer inclusive certification programs</a:t>
          </a:r>
          <a:endParaRPr lang="en-AU" sz="2000" b="1" dirty="0" smtClean="0">
            <a:solidFill>
              <a:schemeClr val="tx1"/>
            </a:solidFill>
            <a:latin typeface="Calibri" pitchFamily="34" charset="0"/>
          </a:endParaRPr>
        </a:p>
      </dgm:t>
    </dgm:pt>
    <dgm:pt modelId="{C63E324F-44A8-4919-A859-7D5B2659C3B5}" type="parTrans" cxnId="{170DDA24-4613-4774-A09F-D57C3DECCB2E}">
      <dgm:prSet/>
      <dgm:spPr/>
      <dgm:t>
        <a:bodyPr/>
        <a:lstStyle/>
        <a:p>
          <a:endParaRPr lang="en-AU" sz="2000" b="1"/>
        </a:p>
      </dgm:t>
    </dgm:pt>
    <dgm:pt modelId="{76D5262F-9462-4212-81B1-B44FDAC5FDD8}" type="sibTrans" cxnId="{170DDA24-4613-4774-A09F-D57C3DECCB2E}">
      <dgm:prSet/>
      <dgm:spPr/>
      <dgm:t>
        <a:bodyPr/>
        <a:lstStyle/>
        <a:p>
          <a:endParaRPr lang="en-AU" sz="2000" b="1"/>
        </a:p>
      </dgm:t>
    </dgm:pt>
    <dgm:pt modelId="{F0D07351-F874-44FA-9331-04A0D3C3966D}">
      <dgm:prSet custT="1"/>
      <dgm:spPr/>
      <dgm:t>
        <a:bodyPr/>
        <a:lstStyle/>
        <a:p>
          <a:r>
            <a:rPr lang="en-AU" sz="2000" b="1" dirty="0" smtClean="0"/>
            <a:t>Empowering small farmers</a:t>
          </a:r>
        </a:p>
      </dgm:t>
    </dgm:pt>
    <dgm:pt modelId="{05A3F18E-9536-4158-AC0F-EB250F46C0C3}" type="parTrans" cxnId="{CB69E2FB-EA60-4CD3-B886-09ED1716E0D0}">
      <dgm:prSet/>
      <dgm:spPr/>
      <dgm:t>
        <a:bodyPr/>
        <a:lstStyle/>
        <a:p>
          <a:endParaRPr lang="en-AU" sz="2000" b="1"/>
        </a:p>
      </dgm:t>
    </dgm:pt>
    <dgm:pt modelId="{BA528BA9-4EB0-460D-AC3C-F339C69D2691}" type="sibTrans" cxnId="{CB69E2FB-EA60-4CD3-B886-09ED1716E0D0}">
      <dgm:prSet/>
      <dgm:spPr/>
      <dgm:t>
        <a:bodyPr/>
        <a:lstStyle/>
        <a:p>
          <a:endParaRPr lang="en-AU" sz="2000" b="1"/>
        </a:p>
      </dgm:t>
    </dgm:pt>
    <dgm:pt modelId="{419636F9-7D63-4DB4-AE00-35DC7D02C9B9}">
      <dgm:prSet custT="1"/>
      <dgm:spPr/>
      <dgm:t>
        <a:bodyPr/>
        <a:lstStyle/>
        <a:p>
          <a:r>
            <a:rPr lang="en-AU" sz="2000" b="1" i="0" dirty="0" smtClean="0">
              <a:solidFill>
                <a:srgbClr val="002060"/>
              </a:solidFill>
              <a:latin typeface="Calibri" pitchFamily="34" charset="0"/>
            </a:rPr>
            <a:t>Development and promotion of BMP implementation through farmer groups/cluster management</a:t>
          </a:r>
        </a:p>
      </dgm:t>
    </dgm:pt>
    <dgm:pt modelId="{FA5398FE-21FC-4000-87AF-C35223F35B94}" type="parTrans" cxnId="{8E8A0448-A04D-46AA-8A89-D708C60537DB}">
      <dgm:prSet/>
      <dgm:spPr/>
      <dgm:t>
        <a:bodyPr/>
        <a:lstStyle/>
        <a:p>
          <a:endParaRPr lang="en-AU" sz="2000" b="1"/>
        </a:p>
      </dgm:t>
    </dgm:pt>
    <dgm:pt modelId="{6240DC5F-2BA3-451F-B3FA-5EF62EA7AAF2}" type="sibTrans" cxnId="{8E8A0448-A04D-46AA-8A89-D708C60537DB}">
      <dgm:prSet/>
      <dgm:spPr/>
      <dgm:t>
        <a:bodyPr/>
        <a:lstStyle/>
        <a:p>
          <a:endParaRPr lang="en-AU" sz="2000" b="1"/>
        </a:p>
      </dgm:t>
    </dgm:pt>
    <dgm:pt modelId="{0C65FFF6-FFB5-4786-A247-D83C33F53F12}">
      <dgm:prSet custT="1"/>
      <dgm:spPr/>
      <dgm:t>
        <a:bodyPr/>
        <a:lstStyle/>
        <a:p>
          <a:r>
            <a:rPr lang="en-AU" sz="2000" b="1" dirty="0" smtClean="0"/>
            <a:t>Seed quality and brood stock management</a:t>
          </a:r>
          <a:endParaRPr lang="en-AU" sz="2000" b="1" dirty="0"/>
        </a:p>
      </dgm:t>
    </dgm:pt>
    <dgm:pt modelId="{7B64A07E-85C6-4182-BA17-314AC9FF5B1A}" type="parTrans" cxnId="{DD4CA848-544A-481E-B757-C2DB590C766D}">
      <dgm:prSet/>
      <dgm:spPr/>
      <dgm:t>
        <a:bodyPr/>
        <a:lstStyle/>
        <a:p>
          <a:endParaRPr lang="en-AU" sz="2000" b="1"/>
        </a:p>
      </dgm:t>
    </dgm:pt>
    <dgm:pt modelId="{CD5115E5-253A-4463-B527-F4658BAC2060}" type="sibTrans" cxnId="{DD4CA848-544A-481E-B757-C2DB590C766D}">
      <dgm:prSet/>
      <dgm:spPr/>
      <dgm:t>
        <a:bodyPr/>
        <a:lstStyle/>
        <a:p>
          <a:endParaRPr lang="en-AU" sz="2000" b="1"/>
        </a:p>
      </dgm:t>
    </dgm:pt>
    <dgm:pt modelId="{8790C0FA-C11A-4931-8DB2-6630C8DEBD34}">
      <dgm:prSet custT="1"/>
      <dgm:spPr/>
      <dgm:t>
        <a:bodyPr/>
        <a:lstStyle/>
        <a:p>
          <a:endParaRPr lang="en-AU" sz="2000" b="1" dirty="0">
            <a:latin typeface="Calibri" pitchFamily="34" charset="0"/>
          </a:endParaRPr>
        </a:p>
      </dgm:t>
    </dgm:pt>
    <dgm:pt modelId="{E46DEB32-576A-4574-A9B7-47273D3E6B10}" type="parTrans" cxnId="{6C64BFC8-BCDA-42F6-BE77-2F073808F330}">
      <dgm:prSet/>
      <dgm:spPr/>
      <dgm:t>
        <a:bodyPr/>
        <a:lstStyle/>
        <a:p>
          <a:endParaRPr lang="en-AU" sz="2000" b="1"/>
        </a:p>
      </dgm:t>
    </dgm:pt>
    <dgm:pt modelId="{9F31A0C7-976C-4DDB-BE59-2F5F46474D66}" type="sibTrans" cxnId="{6C64BFC8-BCDA-42F6-BE77-2F073808F330}">
      <dgm:prSet/>
      <dgm:spPr/>
      <dgm:t>
        <a:bodyPr/>
        <a:lstStyle/>
        <a:p>
          <a:endParaRPr lang="en-AU" sz="2000" b="1"/>
        </a:p>
      </dgm:t>
    </dgm:pt>
    <dgm:pt modelId="{203CFAA5-1405-47FA-BB90-4B4BC8C2ABD6}">
      <dgm:prSet custT="1"/>
      <dgm:spPr/>
      <dgm:t>
        <a:bodyPr/>
        <a:lstStyle/>
        <a:p>
          <a:r>
            <a:rPr lang="en-AU" sz="1800" b="1" dirty="0" smtClean="0">
              <a:solidFill>
                <a:schemeClr val="tx1"/>
              </a:solidFill>
              <a:latin typeface="Calibri" pitchFamily="34" charset="0"/>
            </a:rPr>
            <a:t>Benchmarking and equivalence of public and private  certification programs</a:t>
          </a:r>
        </a:p>
      </dgm:t>
    </dgm:pt>
    <dgm:pt modelId="{01BCB666-C5BB-40F4-937E-F7DC9F5C5934}" type="parTrans" cxnId="{0BCE0FE9-F351-4CBB-BD52-14569ECA35E7}">
      <dgm:prSet/>
      <dgm:spPr/>
      <dgm:t>
        <a:bodyPr/>
        <a:lstStyle/>
        <a:p>
          <a:endParaRPr lang="en-US"/>
        </a:p>
      </dgm:t>
    </dgm:pt>
    <dgm:pt modelId="{F164D809-0F46-42A2-8304-E6BCF7589E77}" type="sibTrans" cxnId="{0BCE0FE9-F351-4CBB-BD52-14569ECA35E7}">
      <dgm:prSet/>
      <dgm:spPr/>
      <dgm:t>
        <a:bodyPr/>
        <a:lstStyle/>
        <a:p>
          <a:endParaRPr lang="en-US"/>
        </a:p>
      </dgm:t>
    </dgm:pt>
    <dgm:pt modelId="{688DE57B-4609-4250-8EA7-88AB105E9407}" type="pres">
      <dgm:prSet presAssocID="{6F4D92AB-ED53-4236-BB11-7B565D2A70F8}" presName="Name0" presStyleCnt="0">
        <dgm:presLayoutVars>
          <dgm:dir/>
          <dgm:animLvl val="lvl"/>
          <dgm:resizeHandles val="exact"/>
        </dgm:presLayoutVars>
      </dgm:prSet>
      <dgm:spPr/>
      <dgm:t>
        <a:bodyPr/>
        <a:lstStyle/>
        <a:p>
          <a:endParaRPr lang="en-AU"/>
        </a:p>
      </dgm:t>
    </dgm:pt>
    <dgm:pt modelId="{1F3169FE-888A-484A-AB08-5722E561520A}" type="pres">
      <dgm:prSet presAssocID="{519FFD70-DFB4-4E9A-B55A-4C2135080639}" presName="linNode" presStyleCnt="0"/>
      <dgm:spPr/>
    </dgm:pt>
    <dgm:pt modelId="{E9F12210-8600-4CA6-8DF9-862E72451834}" type="pres">
      <dgm:prSet presAssocID="{519FFD70-DFB4-4E9A-B55A-4C2135080639}" presName="parentText" presStyleLbl="node1" presStyleIdx="0" presStyleCnt="5">
        <dgm:presLayoutVars>
          <dgm:chMax val="1"/>
          <dgm:bulletEnabled val="1"/>
        </dgm:presLayoutVars>
      </dgm:prSet>
      <dgm:spPr/>
      <dgm:t>
        <a:bodyPr/>
        <a:lstStyle/>
        <a:p>
          <a:endParaRPr lang="en-AU"/>
        </a:p>
      </dgm:t>
    </dgm:pt>
    <dgm:pt modelId="{565F5D13-CB19-49FD-8A7D-4903063F4879}" type="pres">
      <dgm:prSet presAssocID="{519FFD70-DFB4-4E9A-B55A-4C2135080639}" presName="descendantText" presStyleLbl="alignAccFollowNode1" presStyleIdx="0" presStyleCnt="5">
        <dgm:presLayoutVars>
          <dgm:bulletEnabled val="1"/>
        </dgm:presLayoutVars>
      </dgm:prSet>
      <dgm:spPr/>
      <dgm:t>
        <a:bodyPr/>
        <a:lstStyle/>
        <a:p>
          <a:endParaRPr lang="en-AU"/>
        </a:p>
      </dgm:t>
    </dgm:pt>
    <dgm:pt modelId="{46E94816-6274-4774-98B0-B449D83577C4}" type="pres">
      <dgm:prSet presAssocID="{7EA064D5-8B58-4065-85DF-AF24AA0AC84C}" presName="sp" presStyleCnt="0"/>
      <dgm:spPr/>
    </dgm:pt>
    <dgm:pt modelId="{1DCB3261-9F75-4B5B-A103-C0CB638B20D4}" type="pres">
      <dgm:prSet presAssocID="{3831B7CE-D7C5-4559-AD45-944E4069E814}" presName="linNode" presStyleCnt="0"/>
      <dgm:spPr/>
    </dgm:pt>
    <dgm:pt modelId="{1DB42749-0816-41BE-BED9-2DD249148C0E}" type="pres">
      <dgm:prSet presAssocID="{3831B7CE-D7C5-4559-AD45-944E4069E814}" presName="parentText" presStyleLbl="node1" presStyleIdx="1" presStyleCnt="5">
        <dgm:presLayoutVars>
          <dgm:chMax val="1"/>
          <dgm:bulletEnabled val="1"/>
        </dgm:presLayoutVars>
      </dgm:prSet>
      <dgm:spPr/>
      <dgm:t>
        <a:bodyPr/>
        <a:lstStyle/>
        <a:p>
          <a:endParaRPr lang="en-AU"/>
        </a:p>
      </dgm:t>
    </dgm:pt>
    <dgm:pt modelId="{C2F505B7-C0F0-4380-ACD4-6A693ED7190D}" type="pres">
      <dgm:prSet presAssocID="{3831B7CE-D7C5-4559-AD45-944E4069E814}" presName="descendantText" presStyleLbl="alignAccFollowNode1" presStyleIdx="1" presStyleCnt="5">
        <dgm:presLayoutVars>
          <dgm:bulletEnabled val="1"/>
        </dgm:presLayoutVars>
      </dgm:prSet>
      <dgm:spPr/>
      <dgm:t>
        <a:bodyPr/>
        <a:lstStyle/>
        <a:p>
          <a:endParaRPr lang="en-AU"/>
        </a:p>
      </dgm:t>
    </dgm:pt>
    <dgm:pt modelId="{8AC256F4-6D7E-4AA4-8D5F-524220B9B4C3}" type="pres">
      <dgm:prSet presAssocID="{3BFE1C18-8BBB-41F5-99B8-F87283624752}" presName="sp" presStyleCnt="0"/>
      <dgm:spPr/>
    </dgm:pt>
    <dgm:pt modelId="{6F215A44-BAAB-45D2-A35D-696E2A65FC44}" type="pres">
      <dgm:prSet presAssocID="{B1063BF3-4847-4857-B542-A1AC4F877BEE}" presName="linNode" presStyleCnt="0"/>
      <dgm:spPr/>
    </dgm:pt>
    <dgm:pt modelId="{28C31D01-AD4A-4741-8F96-CA6E7538CFE9}" type="pres">
      <dgm:prSet presAssocID="{B1063BF3-4847-4857-B542-A1AC4F877BEE}" presName="parentText" presStyleLbl="node1" presStyleIdx="2" presStyleCnt="5">
        <dgm:presLayoutVars>
          <dgm:chMax val="1"/>
          <dgm:bulletEnabled val="1"/>
        </dgm:presLayoutVars>
      </dgm:prSet>
      <dgm:spPr/>
      <dgm:t>
        <a:bodyPr/>
        <a:lstStyle/>
        <a:p>
          <a:endParaRPr lang="en-AU"/>
        </a:p>
      </dgm:t>
    </dgm:pt>
    <dgm:pt modelId="{3312B764-8D0D-4678-8851-D94D5590AC4D}" type="pres">
      <dgm:prSet presAssocID="{B1063BF3-4847-4857-B542-A1AC4F877BEE}" presName="descendantText" presStyleLbl="alignAccFollowNode1" presStyleIdx="2" presStyleCnt="5" custLinFactNeighborX="0" custLinFactNeighborY="-7742">
        <dgm:presLayoutVars>
          <dgm:bulletEnabled val="1"/>
        </dgm:presLayoutVars>
      </dgm:prSet>
      <dgm:spPr/>
      <dgm:t>
        <a:bodyPr/>
        <a:lstStyle/>
        <a:p>
          <a:endParaRPr lang="en-AU"/>
        </a:p>
      </dgm:t>
    </dgm:pt>
    <dgm:pt modelId="{C98C982E-47BF-40C4-8917-67A6F9460EFD}" type="pres">
      <dgm:prSet presAssocID="{415E94B1-CBF5-4DBC-A83E-A893AC5B0753}" presName="sp" presStyleCnt="0"/>
      <dgm:spPr/>
    </dgm:pt>
    <dgm:pt modelId="{CAAD3B4C-5678-46F3-B7AE-D5569EE6CB7A}" type="pres">
      <dgm:prSet presAssocID="{F0D07351-F874-44FA-9331-04A0D3C3966D}" presName="linNode" presStyleCnt="0"/>
      <dgm:spPr/>
    </dgm:pt>
    <dgm:pt modelId="{395512C1-A57D-40E9-B8BD-3C919A69D9E8}" type="pres">
      <dgm:prSet presAssocID="{F0D07351-F874-44FA-9331-04A0D3C3966D}" presName="parentText" presStyleLbl="node1" presStyleIdx="3" presStyleCnt="5">
        <dgm:presLayoutVars>
          <dgm:chMax val="1"/>
          <dgm:bulletEnabled val="1"/>
        </dgm:presLayoutVars>
      </dgm:prSet>
      <dgm:spPr/>
      <dgm:t>
        <a:bodyPr/>
        <a:lstStyle/>
        <a:p>
          <a:endParaRPr lang="en-AU"/>
        </a:p>
      </dgm:t>
    </dgm:pt>
    <dgm:pt modelId="{C89C640A-A79E-4BA0-85DF-DA3ACD2D7F65}" type="pres">
      <dgm:prSet presAssocID="{F0D07351-F874-44FA-9331-04A0D3C3966D}" presName="descendantText" presStyleLbl="alignAccFollowNode1" presStyleIdx="3" presStyleCnt="5">
        <dgm:presLayoutVars>
          <dgm:bulletEnabled val="1"/>
        </dgm:presLayoutVars>
      </dgm:prSet>
      <dgm:spPr/>
      <dgm:t>
        <a:bodyPr/>
        <a:lstStyle/>
        <a:p>
          <a:endParaRPr lang="en-AU"/>
        </a:p>
      </dgm:t>
    </dgm:pt>
    <dgm:pt modelId="{B7966B25-EBA9-4463-9A3D-9939C4B10EAD}" type="pres">
      <dgm:prSet presAssocID="{BA528BA9-4EB0-460D-AC3C-F339C69D2691}" presName="sp" presStyleCnt="0"/>
      <dgm:spPr/>
    </dgm:pt>
    <dgm:pt modelId="{35B380E1-8698-4C58-B81D-C11667B683C2}" type="pres">
      <dgm:prSet presAssocID="{0C65FFF6-FFB5-4786-A247-D83C33F53F12}" presName="linNode" presStyleCnt="0"/>
      <dgm:spPr/>
    </dgm:pt>
    <dgm:pt modelId="{A9634838-3F19-4FFA-BBBD-F9634162BFD1}" type="pres">
      <dgm:prSet presAssocID="{0C65FFF6-FFB5-4786-A247-D83C33F53F12}" presName="parentText" presStyleLbl="node1" presStyleIdx="4" presStyleCnt="5">
        <dgm:presLayoutVars>
          <dgm:chMax val="1"/>
          <dgm:bulletEnabled val="1"/>
        </dgm:presLayoutVars>
      </dgm:prSet>
      <dgm:spPr/>
      <dgm:t>
        <a:bodyPr/>
        <a:lstStyle/>
        <a:p>
          <a:endParaRPr lang="en-AU"/>
        </a:p>
      </dgm:t>
    </dgm:pt>
    <dgm:pt modelId="{8D05E7CF-6C5E-460B-AD91-ED679B2C40D7}" type="pres">
      <dgm:prSet presAssocID="{0C65FFF6-FFB5-4786-A247-D83C33F53F12}" presName="descendantText" presStyleLbl="alignAccFollowNode1" presStyleIdx="4" presStyleCnt="5">
        <dgm:presLayoutVars>
          <dgm:bulletEnabled val="1"/>
        </dgm:presLayoutVars>
      </dgm:prSet>
      <dgm:spPr/>
      <dgm:t>
        <a:bodyPr/>
        <a:lstStyle/>
        <a:p>
          <a:endParaRPr lang="en-AU"/>
        </a:p>
      </dgm:t>
    </dgm:pt>
  </dgm:ptLst>
  <dgm:cxnLst>
    <dgm:cxn modelId="{FBE4DCA0-09AB-4A6C-818F-053ADBE6A58E}" type="presOf" srcId="{8790C0FA-C11A-4931-8DB2-6630C8DEBD34}" destId="{8D05E7CF-6C5E-460B-AD91-ED679B2C40D7}" srcOrd="0" destOrd="0" presId="urn:microsoft.com/office/officeart/2005/8/layout/vList5"/>
    <dgm:cxn modelId="{9EF2F465-6969-49F8-B191-F6D8BA696BEA}" type="presOf" srcId="{519FFD70-DFB4-4E9A-B55A-4C2135080639}" destId="{E9F12210-8600-4CA6-8DF9-862E72451834}" srcOrd="0" destOrd="0" presId="urn:microsoft.com/office/officeart/2005/8/layout/vList5"/>
    <dgm:cxn modelId="{593225F8-E26B-4388-8D60-509EA353F19F}" type="presOf" srcId="{67C495AF-9DAE-40EA-8D98-1E48408E0D50}" destId="{C2F505B7-C0F0-4380-ACD4-6A693ED7190D}" srcOrd="0" destOrd="0" presId="urn:microsoft.com/office/officeart/2005/8/layout/vList5"/>
    <dgm:cxn modelId="{32A8750D-828A-4226-94E0-24290426DD27}" type="presOf" srcId="{B1063BF3-4847-4857-B542-A1AC4F877BEE}" destId="{28C31D01-AD4A-4741-8F96-CA6E7538CFE9}" srcOrd="0" destOrd="0" presId="urn:microsoft.com/office/officeart/2005/8/layout/vList5"/>
    <dgm:cxn modelId="{E99A6451-1554-4A75-AB3C-FE8F5569EEEC}" type="presOf" srcId="{B9D6029F-2B5A-4344-9012-C0582D7EADE0}" destId="{565F5D13-CB19-49FD-8A7D-4903063F4879}" srcOrd="0" destOrd="0" presId="urn:microsoft.com/office/officeart/2005/8/layout/vList5"/>
    <dgm:cxn modelId="{BE3633A8-3739-4800-940D-34BF86F93070}" srcId="{3831B7CE-D7C5-4559-AD45-944E4069E814}" destId="{67C495AF-9DAE-40EA-8D98-1E48408E0D50}" srcOrd="0" destOrd="0" parTransId="{1AF3A550-C67B-4BDE-A56F-339CAA68A005}" sibTransId="{7E15AD05-1043-4E5F-B9C1-D8AAACAF593B}"/>
    <dgm:cxn modelId="{406EA23E-3B6D-4F24-98BB-EECB691B6A8E}" srcId="{6F4D92AB-ED53-4236-BB11-7B565D2A70F8}" destId="{3831B7CE-D7C5-4559-AD45-944E4069E814}" srcOrd="1" destOrd="0" parTransId="{6257E3EC-413D-474F-A22F-737E19A2F70A}" sibTransId="{3BFE1C18-8BBB-41F5-99B8-F87283624752}"/>
    <dgm:cxn modelId="{B5A2E81E-386B-4EB8-B967-9751753D8537}" type="presOf" srcId="{419636F9-7D63-4DB4-AE00-35DC7D02C9B9}" destId="{C89C640A-A79E-4BA0-85DF-DA3ACD2D7F65}" srcOrd="0" destOrd="0" presId="urn:microsoft.com/office/officeart/2005/8/layout/vList5"/>
    <dgm:cxn modelId="{CB69E2FB-EA60-4CD3-B886-09ED1716E0D0}" srcId="{6F4D92AB-ED53-4236-BB11-7B565D2A70F8}" destId="{F0D07351-F874-44FA-9331-04A0D3C3966D}" srcOrd="3" destOrd="0" parTransId="{05A3F18E-9536-4158-AC0F-EB250F46C0C3}" sibTransId="{BA528BA9-4EB0-460D-AC3C-F339C69D2691}"/>
    <dgm:cxn modelId="{243E6705-DF16-48AC-860A-37D9DFFC01D8}" type="presOf" srcId="{3831B7CE-D7C5-4559-AD45-944E4069E814}" destId="{1DB42749-0816-41BE-BED9-2DD249148C0E}" srcOrd="0" destOrd="0" presId="urn:microsoft.com/office/officeart/2005/8/layout/vList5"/>
    <dgm:cxn modelId="{83F3CD4C-2F2B-4106-9052-65B13FDF2BE3}" type="presOf" srcId="{0C65FFF6-FFB5-4786-A247-D83C33F53F12}" destId="{A9634838-3F19-4FFA-BBBD-F9634162BFD1}" srcOrd="0" destOrd="0" presId="urn:microsoft.com/office/officeart/2005/8/layout/vList5"/>
    <dgm:cxn modelId="{EEFB2E9D-7DB3-4F54-B1B4-F3BBB28BD389}" type="presOf" srcId="{6F4D92AB-ED53-4236-BB11-7B565D2A70F8}" destId="{688DE57B-4609-4250-8EA7-88AB105E9407}" srcOrd="0" destOrd="0" presId="urn:microsoft.com/office/officeart/2005/8/layout/vList5"/>
    <dgm:cxn modelId="{32EB9907-84B5-434D-8DA6-89E83B6DCFC5}" type="presOf" srcId="{04224000-2DBF-4AF1-AE7F-60A04191C422}" destId="{3312B764-8D0D-4678-8851-D94D5590AC4D}" srcOrd="0" destOrd="0" presId="urn:microsoft.com/office/officeart/2005/8/layout/vList5"/>
    <dgm:cxn modelId="{170DDA24-4613-4774-A09F-D57C3DECCB2E}" srcId="{B1063BF3-4847-4857-B542-A1AC4F877BEE}" destId="{04224000-2DBF-4AF1-AE7F-60A04191C422}" srcOrd="0" destOrd="0" parTransId="{C63E324F-44A8-4919-A859-7D5B2659C3B5}" sibTransId="{76D5262F-9462-4212-81B1-B44FDAC5FDD8}"/>
    <dgm:cxn modelId="{9388617C-A3D1-4837-AA9E-509B61699D87}" srcId="{519FFD70-DFB4-4E9A-B55A-4C2135080639}" destId="{B9D6029F-2B5A-4344-9012-C0582D7EADE0}" srcOrd="0" destOrd="0" parTransId="{66114748-FE5D-49D0-88CE-F0C3EFE73964}" sibTransId="{33E67D0F-EEE6-4BE7-8CD7-29D5E2B5F1E5}"/>
    <dgm:cxn modelId="{DEED13FC-B26E-49C4-AB64-EFD0312B625C}" srcId="{6F4D92AB-ED53-4236-BB11-7B565D2A70F8}" destId="{B1063BF3-4847-4857-B542-A1AC4F877BEE}" srcOrd="2" destOrd="0" parTransId="{1AD82950-B451-4E2F-BB14-7103BB5269AA}" sibTransId="{415E94B1-CBF5-4DBC-A83E-A893AC5B0753}"/>
    <dgm:cxn modelId="{27F460CE-6149-4A8B-91EF-BA78959B1608}" type="presOf" srcId="{F0D07351-F874-44FA-9331-04A0D3C3966D}" destId="{395512C1-A57D-40E9-B8BD-3C919A69D9E8}" srcOrd="0" destOrd="0" presId="urn:microsoft.com/office/officeart/2005/8/layout/vList5"/>
    <dgm:cxn modelId="{95BE9E33-C711-484F-A6E3-B00AB9E7E939}" srcId="{6F4D92AB-ED53-4236-BB11-7B565D2A70F8}" destId="{519FFD70-DFB4-4E9A-B55A-4C2135080639}" srcOrd="0" destOrd="0" parTransId="{60A4359D-5DA7-466C-9E32-46C2D188E4BB}" sibTransId="{7EA064D5-8B58-4065-85DF-AF24AA0AC84C}"/>
    <dgm:cxn modelId="{DD4CA848-544A-481E-B757-C2DB590C766D}" srcId="{6F4D92AB-ED53-4236-BB11-7B565D2A70F8}" destId="{0C65FFF6-FFB5-4786-A247-D83C33F53F12}" srcOrd="4" destOrd="0" parTransId="{7B64A07E-85C6-4182-BA17-314AC9FF5B1A}" sibTransId="{CD5115E5-253A-4463-B527-F4658BAC2060}"/>
    <dgm:cxn modelId="{0BCE0FE9-F351-4CBB-BD52-14569ECA35E7}" srcId="{B1063BF3-4847-4857-B542-A1AC4F877BEE}" destId="{203CFAA5-1405-47FA-BB90-4B4BC8C2ABD6}" srcOrd="1" destOrd="0" parTransId="{01BCB666-C5BB-40F4-937E-F7DC9F5C5934}" sibTransId="{F164D809-0F46-42A2-8304-E6BCF7589E77}"/>
    <dgm:cxn modelId="{8E8A0448-A04D-46AA-8A89-D708C60537DB}" srcId="{F0D07351-F874-44FA-9331-04A0D3C3966D}" destId="{419636F9-7D63-4DB4-AE00-35DC7D02C9B9}" srcOrd="0" destOrd="0" parTransId="{FA5398FE-21FC-4000-87AF-C35223F35B94}" sibTransId="{6240DC5F-2BA3-451F-B3FA-5EF62EA7AAF2}"/>
    <dgm:cxn modelId="{E41E110F-8101-4AA8-A5F7-15926276BE26}" type="presOf" srcId="{203CFAA5-1405-47FA-BB90-4B4BC8C2ABD6}" destId="{3312B764-8D0D-4678-8851-D94D5590AC4D}" srcOrd="0" destOrd="1" presId="urn:microsoft.com/office/officeart/2005/8/layout/vList5"/>
    <dgm:cxn modelId="{6C64BFC8-BCDA-42F6-BE77-2F073808F330}" srcId="{0C65FFF6-FFB5-4786-A247-D83C33F53F12}" destId="{8790C0FA-C11A-4931-8DB2-6630C8DEBD34}" srcOrd="0" destOrd="0" parTransId="{E46DEB32-576A-4574-A9B7-47273D3E6B10}" sibTransId="{9F31A0C7-976C-4DDB-BE59-2F5F46474D66}"/>
    <dgm:cxn modelId="{9FECF6EC-CFAB-4E06-8CDC-4397C2B8DFB7}" type="presParOf" srcId="{688DE57B-4609-4250-8EA7-88AB105E9407}" destId="{1F3169FE-888A-484A-AB08-5722E561520A}" srcOrd="0" destOrd="0" presId="urn:microsoft.com/office/officeart/2005/8/layout/vList5"/>
    <dgm:cxn modelId="{C7FAC424-7E60-4A23-93B4-94FE53005AA7}" type="presParOf" srcId="{1F3169FE-888A-484A-AB08-5722E561520A}" destId="{E9F12210-8600-4CA6-8DF9-862E72451834}" srcOrd="0" destOrd="0" presId="urn:microsoft.com/office/officeart/2005/8/layout/vList5"/>
    <dgm:cxn modelId="{18A2F82B-141E-4763-B405-61C45F44E4BC}" type="presParOf" srcId="{1F3169FE-888A-484A-AB08-5722E561520A}" destId="{565F5D13-CB19-49FD-8A7D-4903063F4879}" srcOrd="1" destOrd="0" presId="urn:microsoft.com/office/officeart/2005/8/layout/vList5"/>
    <dgm:cxn modelId="{0EB3FCEF-630E-4661-A462-32017B666406}" type="presParOf" srcId="{688DE57B-4609-4250-8EA7-88AB105E9407}" destId="{46E94816-6274-4774-98B0-B449D83577C4}" srcOrd="1" destOrd="0" presId="urn:microsoft.com/office/officeart/2005/8/layout/vList5"/>
    <dgm:cxn modelId="{08849933-179F-4F13-810D-2C9C58B3C82B}" type="presParOf" srcId="{688DE57B-4609-4250-8EA7-88AB105E9407}" destId="{1DCB3261-9F75-4B5B-A103-C0CB638B20D4}" srcOrd="2" destOrd="0" presId="urn:microsoft.com/office/officeart/2005/8/layout/vList5"/>
    <dgm:cxn modelId="{FF57A648-D95B-485D-A9D4-32B6B627C538}" type="presParOf" srcId="{1DCB3261-9F75-4B5B-A103-C0CB638B20D4}" destId="{1DB42749-0816-41BE-BED9-2DD249148C0E}" srcOrd="0" destOrd="0" presId="urn:microsoft.com/office/officeart/2005/8/layout/vList5"/>
    <dgm:cxn modelId="{5E9C4F56-D6BF-4C9A-83AE-6A2A8FADB665}" type="presParOf" srcId="{1DCB3261-9F75-4B5B-A103-C0CB638B20D4}" destId="{C2F505B7-C0F0-4380-ACD4-6A693ED7190D}" srcOrd="1" destOrd="0" presId="urn:microsoft.com/office/officeart/2005/8/layout/vList5"/>
    <dgm:cxn modelId="{D6A46F13-704B-47CF-9127-FD725DFF0845}" type="presParOf" srcId="{688DE57B-4609-4250-8EA7-88AB105E9407}" destId="{8AC256F4-6D7E-4AA4-8D5F-524220B9B4C3}" srcOrd="3" destOrd="0" presId="urn:microsoft.com/office/officeart/2005/8/layout/vList5"/>
    <dgm:cxn modelId="{5DAF8326-95E5-4C6B-9253-5619F3C1B84B}" type="presParOf" srcId="{688DE57B-4609-4250-8EA7-88AB105E9407}" destId="{6F215A44-BAAB-45D2-A35D-696E2A65FC44}" srcOrd="4" destOrd="0" presId="urn:microsoft.com/office/officeart/2005/8/layout/vList5"/>
    <dgm:cxn modelId="{2F0C6B2D-9C03-4FB6-9AD8-0FF14A782214}" type="presParOf" srcId="{6F215A44-BAAB-45D2-A35D-696E2A65FC44}" destId="{28C31D01-AD4A-4741-8F96-CA6E7538CFE9}" srcOrd="0" destOrd="0" presId="urn:microsoft.com/office/officeart/2005/8/layout/vList5"/>
    <dgm:cxn modelId="{8A4D8C11-E880-4F89-90AE-34E512DF3DC7}" type="presParOf" srcId="{6F215A44-BAAB-45D2-A35D-696E2A65FC44}" destId="{3312B764-8D0D-4678-8851-D94D5590AC4D}" srcOrd="1" destOrd="0" presId="urn:microsoft.com/office/officeart/2005/8/layout/vList5"/>
    <dgm:cxn modelId="{72DB47A4-95B7-4146-A7A6-08C6DCC04F58}" type="presParOf" srcId="{688DE57B-4609-4250-8EA7-88AB105E9407}" destId="{C98C982E-47BF-40C4-8917-67A6F9460EFD}" srcOrd="5" destOrd="0" presId="urn:microsoft.com/office/officeart/2005/8/layout/vList5"/>
    <dgm:cxn modelId="{F031AAC3-E716-45F7-A1F6-EBF489139DD3}" type="presParOf" srcId="{688DE57B-4609-4250-8EA7-88AB105E9407}" destId="{CAAD3B4C-5678-46F3-B7AE-D5569EE6CB7A}" srcOrd="6" destOrd="0" presId="urn:microsoft.com/office/officeart/2005/8/layout/vList5"/>
    <dgm:cxn modelId="{7F6D0BCA-E253-414C-8580-0123A8D948D5}" type="presParOf" srcId="{CAAD3B4C-5678-46F3-B7AE-D5569EE6CB7A}" destId="{395512C1-A57D-40E9-B8BD-3C919A69D9E8}" srcOrd="0" destOrd="0" presId="urn:microsoft.com/office/officeart/2005/8/layout/vList5"/>
    <dgm:cxn modelId="{EF558921-C9A3-4D84-9305-F7933B440ACE}" type="presParOf" srcId="{CAAD3B4C-5678-46F3-B7AE-D5569EE6CB7A}" destId="{C89C640A-A79E-4BA0-85DF-DA3ACD2D7F65}" srcOrd="1" destOrd="0" presId="urn:microsoft.com/office/officeart/2005/8/layout/vList5"/>
    <dgm:cxn modelId="{3F103F58-9AE7-4559-A021-3AC2772B94F1}" type="presParOf" srcId="{688DE57B-4609-4250-8EA7-88AB105E9407}" destId="{B7966B25-EBA9-4463-9A3D-9939C4B10EAD}" srcOrd="7" destOrd="0" presId="urn:microsoft.com/office/officeart/2005/8/layout/vList5"/>
    <dgm:cxn modelId="{548375B3-A6B2-4FBC-B4F2-DE15C7722EEC}" type="presParOf" srcId="{688DE57B-4609-4250-8EA7-88AB105E9407}" destId="{35B380E1-8698-4C58-B81D-C11667B683C2}" srcOrd="8" destOrd="0" presId="urn:microsoft.com/office/officeart/2005/8/layout/vList5"/>
    <dgm:cxn modelId="{761A2CEF-60F7-4914-ADFE-937FB61AAE5C}" type="presParOf" srcId="{35B380E1-8698-4C58-B81D-C11667B683C2}" destId="{A9634838-3F19-4FFA-BBBD-F9634162BFD1}" srcOrd="0" destOrd="0" presId="urn:microsoft.com/office/officeart/2005/8/layout/vList5"/>
    <dgm:cxn modelId="{60456621-273C-4B6A-8997-D72D9919A7D1}" type="presParOf" srcId="{35B380E1-8698-4C58-B81D-C11667B683C2}" destId="{8D05E7CF-6C5E-460B-AD91-ED679B2C40D7}"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5F5D13-CB19-49FD-8A7D-4903063F4879}">
      <dsp:nvSpPr>
        <dsp:cNvPr id="0" name=""/>
        <dsp:cNvSpPr/>
      </dsp:nvSpPr>
      <dsp:spPr>
        <a:xfrm rot="5400000">
          <a:off x="4916366" y="-2009947"/>
          <a:ext cx="1141532" cy="5164359"/>
        </a:xfrm>
        <a:prstGeom prst="round2Same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AU" sz="2000" b="1" kern="1200" dirty="0" smtClean="0">
              <a:latin typeface="Calibri" pitchFamily="34" charset="0"/>
            </a:rPr>
            <a:t>Promoting sustainable intensification</a:t>
          </a:r>
          <a:endParaRPr lang="en-AU" sz="2000" b="1" kern="1200" dirty="0">
            <a:latin typeface="Calibri" pitchFamily="34" charset="0"/>
          </a:endParaRPr>
        </a:p>
        <a:p>
          <a:pPr marL="228600" lvl="1" indent="-228600" algn="l" defTabSz="889000">
            <a:lnSpc>
              <a:spcPct val="90000"/>
            </a:lnSpc>
            <a:spcBef>
              <a:spcPct val="0"/>
            </a:spcBef>
            <a:spcAft>
              <a:spcPct val="15000"/>
            </a:spcAft>
            <a:buChar char="••"/>
          </a:pPr>
          <a:r>
            <a:rPr lang="en-AU" sz="2000" b="1" kern="1200" dirty="0" smtClean="0">
              <a:latin typeface="Calibri" pitchFamily="34" charset="0"/>
            </a:rPr>
            <a:t>Use of planning and management tools</a:t>
          </a:r>
          <a:endParaRPr lang="en-AU" sz="2000" b="1" kern="1200" dirty="0">
            <a:latin typeface="Calibri" pitchFamily="34" charset="0"/>
          </a:endParaRPr>
        </a:p>
      </dsp:txBody>
      <dsp:txXfrm rot="-5400000">
        <a:off x="2904953" y="57191"/>
        <a:ext cx="5108634" cy="1030082"/>
      </dsp:txXfrm>
    </dsp:sp>
    <dsp:sp modelId="{E9F12210-8600-4CA6-8DF9-862E72451834}">
      <dsp:nvSpPr>
        <dsp:cNvPr id="0" name=""/>
        <dsp:cNvSpPr/>
      </dsp:nvSpPr>
      <dsp:spPr>
        <a:xfrm>
          <a:off x="0" y="2605"/>
          <a:ext cx="2904952" cy="1139253"/>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AU" sz="2000" b="1" kern="1200" smtClean="0"/>
            <a:t>Over intensification</a:t>
          </a:r>
          <a:endParaRPr lang="en-AU" sz="2000" b="1" kern="1200" dirty="0"/>
        </a:p>
      </dsp:txBody>
      <dsp:txXfrm>
        <a:off x="55614" y="58219"/>
        <a:ext cx="2793724" cy="1028025"/>
      </dsp:txXfrm>
    </dsp:sp>
    <dsp:sp modelId="{C2F505B7-C0F0-4380-ACD4-6A693ED7190D}">
      <dsp:nvSpPr>
        <dsp:cNvPr id="0" name=""/>
        <dsp:cNvSpPr/>
      </dsp:nvSpPr>
      <dsp:spPr>
        <a:xfrm rot="5400000">
          <a:off x="5036794" y="-815116"/>
          <a:ext cx="911402" cy="5169408"/>
        </a:xfrm>
        <a:prstGeom prst="round2SameRect">
          <a:avLst/>
        </a:prstGeom>
        <a:solidFill>
          <a:schemeClr val="accent2">
            <a:tint val="40000"/>
            <a:alpha val="90000"/>
            <a:hueOff val="-3600000"/>
            <a:satOff val="-4874"/>
            <a:lumOff val="4069"/>
            <a:alphaOff val="0"/>
          </a:schemeClr>
        </a:solidFill>
        <a:ln w="25400" cap="flat" cmpd="sng" algn="ctr">
          <a:solidFill>
            <a:schemeClr val="accent2">
              <a:tint val="40000"/>
              <a:alpha val="90000"/>
              <a:hueOff val="-3600000"/>
              <a:satOff val="-4874"/>
              <a:lumOff val="406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AU" sz="2000" b="1" kern="1200" dirty="0" smtClean="0">
              <a:latin typeface="Calibri" pitchFamily="34" charset="0"/>
            </a:rPr>
            <a:t>National legislation</a:t>
          </a:r>
          <a:endParaRPr lang="en-AU" sz="2000" b="1" kern="1200" dirty="0">
            <a:latin typeface="Calibri" pitchFamily="34" charset="0"/>
          </a:endParaRPr>
        </a:p>
        <a:p>
          <a:pPr marL="228600" lvl="1" indent="-228600" algn="l" defTabSz="889000">
            <a:lnSpc>
              <a:spcPct val="90000"/>
            </a:lnSpc>
            <a:spcBef>
              <a:spcPct val="0"/>
            </a:spcBef>
            <a:spcAft>
              <a:spcPct val="15000"/>
            </a:spcAft>
            <a:buChar char="••"/>
          </a:pPr>
          <a:r>
            <a:rPr lang="en-AU" sz="2000" b="1" kern="1200" dirty="0" smtClean="0">
              <a:latin typeface="Calibri" pitchFamily="34" charset="0"/>
            </a:rPr>
            <a:t>Supporting  compliance to public/private certification</a:t>
          </a:r>
          <a:endParaRPr lang="en-AU" sz="2000" b="1" kern="1200" dirty="0">
            <a:latin typeface="Calibri" pitchFamily="34" charset="0"/>
          </a:endParaRPr>
        </a:p>
      </dsp:txBody>
      <dsp:txXfrm rot="-5400000">
        <a:off x="2907792" y="1358377"/>
        <a:ext cx="5124917" cy="822420"/>
      </dsp:txXfrm>
    </dsp:sp>
    <dsp:sp modelId="{1DB42749-0816-41BE-BED9-2DD249148C0E}">
      <dsp:nvSpPr>
        <dsp:cNvPr id="0" name=""/>
        <dsp:cNvSpPr/>
      </dsp:nvSpPr>
      <dsp:spPr>
        <a:xfrm>
          <a:off x="0" y="1199961"/>
          <a:ext cx="2907792" cy="1139253"/>
        </a:xfrm>
        <a:prstGeom prst="roundRect">
          <a:avLst/>
        </a:prstGeom>
        <a:solidFill>
          <a:schemeClr val="accent2">
            <a:hueOff val="-3600000"/>
            <a:satOff val="-12501"/>
            <a:lumOff val="1500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AU" sz="2000" b="1" kern="1200" smtClean="0"/>
            <a:t>Mangrove clearance</a:t>
          </a:r>
          <a:endParaRPr lang="en-AU" sz="2000" b="1" kern="1200" dirty="0"/>
        </a:p>
      </dsp:txBody>
      <dsp:txXfrm>
        <a:off x="55614" y="1255575"/>
        <a:ext cx="2796564" cy="1028025"/>
      </dsp:txXfrm>
    </dsp:sp>
    <dsp:sp modelId="{3312B764-8D0D-4678-8851-D94D5590AC4D}">
      <dsp:nvSpPr>
        <dsp:cNvPr id="0" name=""/>
        <dsp:cNvSpPr/>
      </dsp:nvSpPr>
      <dsp:spPr>
        <a:xfrm rot="5400000">
          <a:off x="5036794" y="381100"/>
          <a:ext cx="911402" cy="5169408"/>
        </a:xfrm>
        <a:prstGeom prst="round2SameRect">
          <a:avLst/>
        </a:prstGeom>
        <a:solidFill>
          <a:schemeClr val="accent2">
            <a:tint val="40000"/>
            <a:alpha val="90000"/>
            <a:hueOff val="-7200000"/>
            <a:satOff val="-9747"/>
            <a:lumOff val="8138"/>
            <a:alphaOff val="0"/>
          </a:schemeClr>
        </a:solidFill>
        <a:ln w="25400" cap="flat" cmpd="sng" algn="ctr">
          <a:solidFill>
            <a:schemeClr val="accent2">
              <a:tint val="40000"/>
              <a:alpha val="90000"/>
              <a:hueOff val="-7200000"/>
              <a:satOff val="-9747"/>
              <a:lumOff val="813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AU" sz="2000" b="1" kern="1200" dirty="0" smtClean="0">
              <a:latin typeface="Calibri" pitchFamily="34" charset="0"/>
            </a:rPr>
            <a:t>Supporting BMPs, compliance to national/international requirements</a:t>
          </a:r>
        </a:p>
        <a:p>
          <a:pPr marL="228600" lvl="1" indent="-228600" algn="l" defTabSz="889000">
            <a:lnSpc>
              <a:spcPct val="90000"/>
            </a:lnSpc>
            <a:spcBef>
              <a:spcPct val="0"/>
            </a:spcBef>
            <a:spcAft>
              <a:spcPct val="15000"/>
            </a:spcAft>
            <a:buChar char="••"/>
          </a:pPr>
          <a:endParaRPr lang="en-AU" sz="2000" b="1" kern="1200" dirty="0" smtClean="0">
            <a:solidFill>
              <a:srgbClr val="00B0F0"/>
            </a:solidFill>
            <a:latin typeface="Calibri" pitchFamily="34" charset="0"/>
          </a:endParaRPr>
        </a:p>
      </dsp:txBody>
      <dsp:txXfrm rot="-5400000">
        <a:off x="2907792" y="2554594"/>
        <a:ext cx="5124917" cy="822420"/>
      </dsp:txXfrm>
    </dsp:sp>
    <dsp:sp modelId="{28C31D01-AD4A-4741-8F96-CA6E7538CFE9}">
      <dsp:nvSpPr>
        <dsp:cNvPr id="0" name=""/>
        <dsp:cNvSpPr/>
      </dsp:nvSpPr>
      <dsp:spPr>
        <a:xfrm>
          <a:off x="0" y="2396177"/>
          <a:ext cx="2907792" cy="1139253"/>
        </a:xfrm>
        <a:prstGeom prst="roundRect">
          <a:avLst/>
        </a:prstGeom>
        <a:solidFill>
          <a:schemeClr val="accent2">
            <a:hueOff val="-7200000"/>
            <a:satOff val="-25001"/>
            <a:lumOff val="3000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AU" sz="2000" b="1" kern="1200" smtClean="0"/>
            <a:t>Effluent discharge</a:t>
          </a:r>
          <a:endParaRPr lang="en-AU" sz="2000" b="1" kern="1200" dirty="0"/>
        </a:p>
      </dsp:txBody>
      <dsp:txXfrm>
        <a:off x="55614" y="2451791"/>
        <a:ext cx="2796564" cy="1028025"/>
      </dsp:txXfrm>
    </dsp:sp>
    <dsp:sp modelId="{C89C640A-A79E-4BA0-85DF-DA3ACD2D7F65}">
      <dsp:nvSpPr>
        <dsp:cNvPr id="0" name=""/>
        <dsp:cNvSpPr/>
      </dsp:nvSpPr>
      <dsp:spPr>
        <a:xfrm rot="5400000">
          <a:off x="5036794" y="1577316"/>
          <a:ext cx="911402" cy="5169408"/>
        </a:xfrm>
        <a:prstGeom prst="round2SameRect">
          <a:avLst/>
        </a:prstGeom>
        <a:solidFill>
          <a:schemeClr val="accent2">
            <a:tint val="40000"/>
            <a:alpha val="90000"/>
            <a:hueOff val="-10800000"/>
            <a:satOff val="-14621"/>
            <a:lumOff val="12206"/>
            <a:alphaOff val="0"/>
          </a:schemeClr>
        </a:solidFill>
        <a:ln w="25400" cap="flat" cmpd="sng" algn="ctr">
          <a:solidFill>
            <a:schemeClr val="accent2">
              <a:tint val="40000"/>
              <a:alpha val="90000"/>
              <a:hueOff val="-10800000"/>
              <a:satOff val="-14621"/>
              <a:lumOff val="1220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AU" sz="2000" b="1" kern="1200" dirty="0" smtClean="0">
              <a:solidFill>
                <a:srgbClr val="002060"/>
              </a:solidFill>
              <a:latin typeface="Calibri" pitchFamily="34" charset="0"/>
            </a:rPr>
            <a:t>Responsible use of alien species</a:t>
          </a:r>
          <a:endParaRPr lang="en-AU" sz="2000" b="1" i="1" kern="1200" dirty="0" smtClean="0">
            <a:solidFill>
              <a:srgbClr val="002060"/>
            </a:solidFill>
            <a:latin typeface="Calibri" pitchFamily="34" charset="0"/>
          </a:endParaRPr>
        </a:p>
        <a:p>
          <a:pPr marL="228600" lvl="1" indent="-228600" algn="l" defTabSz="889000">
            <a:lnSpc>
              <a:spcPct val="90000"/>
            </a:lnSpc>
            <a:spcBef>
              <a:spcPct val="0"/>
            </a:spcBef>
            <a:spcAft>
              <a:spcPct val="15000"/>
            </a:spcAft>
            <a:buChar char="••"/>
          </a:pPr>
          <a:r>
            <a:rPr lang="en-AU" sz="2000" b="1" kern="1200" dirty="0" smtClean="0">
              <a:solidFill>
                <a:srgbClr val="002060"/>
              </a:solidFill>
              <a:latin typeface="Calibri" pitchFamily="34" charset="0"/>
            </a:rPr>
            <a:t>Regional study on </a:t>
          </a:r>
          <a:r>
            <a:rPr lang="en-AU" sz="2000" b="1" i="1" kern="1200" dirty="0" err="1" smtClean="0">
              <a:solidFill>
                <a:srgbClr val="002060"/>
              </a:solidFill>
              <a:latin typeface="Calibri" pitchFamily="34" charset="0"/>
            </a:rPr>
            <a:t>P.vannamei</a:t>
          </a:r>
          <a:endParaRPr lang="en-AU" sz="2000" b="1" i="1" kern="1200" dirty="0" smtClean="0">
            <a:solidFill>
              <a:srgbClr val="002060"/>
            </a:solidFill>
            <a:latin typeface="Calibri" pitchFamily="34" charset="0"/>
          </a:endParaRPr>
        </a:p>
      </dsp:txBody>
      <dsp:txXfrm rot="-5400000">
        <a:off x="2907792" y="3750810"/>
        <a:ext cx="5124917" cy="822420"/>
      </dsp:txXfrm>
    </dsp:sp>
    <dsp:sp modelId="{395512C1-A57D-40E9-B8BD-3C919A69D9E8}">
      <dsp:nvSpPr>
        <dsp:cNvPr id="0" name=""/>
        <dsp:cNvSpPr/>
      </dsp:nvSpPr>
      <dsp:spPr>
        <a:xfrm>
          <a:off x="0" y="3592393"/>
          <a:ext cx="2907792" cy="1139253"/>
        </a:xfrm>
        <a:prstGeom prst="roundRect">
          <a:avLst/>
        </a:prstGeom>
        <a:solidFill>
          <a:schemeClr val="accent2">
            <a:hueOff val="-10800000"/>
            <a:satOff val="-37502"/>
            <a:lumOff val="4500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AU" sz="2000" b="1" kern="1200" smtClean="0"/>
            <a:t>Use of alien species</a:t>
          </a:r>
          <a:endParaRPr lang="en-AU" sz="2000" b="1" kern="1200" dirty="0" smtClean="0"/>
        </a:p>
      </dsp:txBody>
      <dsp:txXfrm>
        <a:off x="55614" y="3648007"/>
        <a:ext cx="2796564" cy="1028025"/>
      </dsp:txXfrm>
    </dsp:sp>
    <dsp:sp modelId="{8D05E7CF-6C5E-460B-AD91-ED679B2C40D7}">
      <dsp:nvSpPr>
        <dsp:cNvPr id="0" name=""/>
        <dsp:cNvSpPr/>
      </dsp:nvSpPr>
      <dsp:spPr>
        <a:xfrm rot="5400000">
          <a:off x="5036794" y="2773532"/>
          <a:ext cx="911402" cy="5169408"/>
        </a:xfrm>
        <a:prstGeom prst="round2SameRect">
          <a:avLst/>
        </a:prstGeom>
        <a:solidFill>
          <a:schemeClr val="accent2">
            <a:tint val="40000"/>
            <a:alpha val="90000"/>
            <a:hueOff val="-14400000"/>
            <a:satOff val="-19494"/>
            <a:lumOff val="16275"/>
            <a:alphaOff val="0"/>
          </a:schemeClr>
        </a:solidFill>
        <a:ln w="25400" cap="flat" cmpd="sng" algn="ctr">
          <a:solidFill>
            <a:schemeClr val="accent2">
              <a:tint val="40000"/>
              <a:alpha val="90000"/>
              <a:hueOff val="-14400000"/>
              <a:satOff val="-19494"/>
              <a:lumOff val="1627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AU" sz="2000" b="1" kern="1200" dirty="0" smtClean="0">
              <a:latin typeface="Calibri" pitchFamily="34" charset="0"/>
            </a:rPr>
            <a:t>Regional studies on strategies to reduce dependence</a:t>
          </a:r>
          <a:endParaRPr lang="en-AU" sz="2000" b="1" kern="1200" dirty="0">
            <a:latin typeface="Calibri" pitchFamily="34" charset="0"/>
          </a:endParaRPr>
        </a:p>
      </dsp:txBody>
      <dsp:txXfrm rot="-5400000">
        <a:off x="2907792" y="4947026"/>
        <a:ext cx="5124917" cy="822420"/>
      </dsp:txXfrm>
    </dsp:sp>
    <dsp:sp modelId="{A9634838-3F19-4FFA-BBBD-F9634162BFD1}">
      <dsp:nvSpPr>
        <dsp:cNvPr id="0" name=""/>
        <dsp:cNvSpPr/>
      </dsp:nvSpPr>
      <dsp:spPr>
        <a:xfrm>
          <a:off x="0" y="4788609"/>
          <a:ext cx="2907792" cy="1139253"/>
        </a:xfrm>
        <a:prstGeom prst="roundRect">
          <a:avLst/>
        </a:prstGeom>
        <a:solidFill>
          <a:schemeClr val="accent2">
            <a:hueOff val="-14400000"/>
            <a:satOff val="-50003"/>
            <a:lumOff val="6000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endParaRPr lang="en-AU" sz="2000" b="1" kern="1200" dirty="0" smtClean="0">
            <a:solidFill>
              <a:schemeClr val="tx1"/>
            </a:solidFill>
          </a:endParaRPr>
        </a:p>
        <a:p>
          <a:pPr lvl="0" algn="ctr" defTabSz="889000">
            <a:lnSpc>
              <a:spcPct val="90000"/>
            </a:lnSpc>
            <a:spcBef>
              <a:spcPct val="0"/>
            </a:spcBef>
            <a:spcAft>
              <a:spcPct val="35000"/>
            </a:spcAft>
          </a:pPr>
          <a:r>
            <a:rPr lang="en-AU" sz="2000" b="1" kern="1200" dirty="0" smtClean="0">
              <a:solidFill>
                <a:schemeClr val="tx1"/>
              </a:solidFill>
            </a:rPr>
            <a:t>Fish meal/ Fish Oil</a:t>
          </a:r>
          <a:r>
            <a:rPr lang="en-AU" sz="2000" b="1" kern="1200" dirty="0" smtClean="0"/>
            <a:t> </a:t>
          </a:r>
          <a:r>
            <a:rPr lang="en-AU" sz="2000" b="1" kern="1200" dirty="0" smtClean="0"/>
            <a:t>use of fish meal &amp; fish oil</a:t>
          </a:r>
          <a:endParaRPr lang="en-AU" sz="2000" b="1" kern="1200" dirty="0"/>
        </a:p>
      </dsp:txBody>
      <dsp:txXfrm>
        <a:off x="55614" y="4844223"/>
        <a:ext cx="2796564" cy="10280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5F5D13-CB19-49FD-8A7D-4903063F4879}">
      <dsp:nvSpPr>
        <dsp:cNvPr id="0" name=""/>
        <dsp:cNvSpPr/>
      </dsp:nvSpPr>
      <dsp:spPr>
        <a:xfrm rot="5400000">
          <a:off x="4927992" y="-2038575"/>
          <a:ext cx="714479" cy="4974336"/>
        </a:xfrm>
        <a:prstGeom prst="round2Same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AU" sz="1800" b="1" kern="1200" dirty="0" smtClean="0"/>
            <a:t>Regional biosecurity programs with focus on risk analysis, surveillance and contingency planning</a:t>
          </a:r>
          <a:endParaRPr lang="en-AU" sz="1800" b="1" kern="1200" dirty="0"/>
        </a:p>
      </dsp:txBody>
      <dsp:txXfrm rot="-5400000">
        <a:off x="2798064" y="126231"/>
        <a:ext cx="4939458" cy="644723"/>
      </dsp:txXfrm>
    </dsp:sp>
    <dsp:sp modelId="{E9F12210-8600-4CA6-8DF9-862E72451834}">
      <dsp:nvSpPr>
        <dsp:cNvPr id="0" name=""/>
        <dsp:cNvSpPr/>
      </dsp:nvSpPr>
      <dsp:spPr>
        <a:xfrm>
          <a:off x="0" y="2042"/>
          <a:ext cx="2798064" cy="893098"/>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AU" sz="2000" b="1" kern="1200" dirty="0" smtClean="0"/>
            <a:t>Disease emergence and  spread</a:t>
          </a:r>
          <a:endParaRPr lang="en-AU" sz="2000" b="1" kern="1200" dirty="0"/>
        </a:p>
      </dsp:txBody>
      <dsp:txXfrm>
        <a:off x="43597" y="45639"/>
        <a:ext cx="2710870" cy="805904"/>
      </dsp:txXfrm>
    </dsp:sp>
    <dsp:sp modelId="{C2F505B7-C0F0-4380-ACD4-6A693ED7190D}">
      <dsp:nvSpPr>
        <dsp:cNvPr id="0" name=""/>
        <dsp:cNvSpPr/>
      </dsp:nvSpPr>
      <dsp:spPr>
        <a:xfrm rot="5400000">
          <a:off x="4927992" y="-1100821"/>
          <a:ext cx="714479" cy="4974336"/>
        </a:xfrm>
        <a:prstGeom prst="round2SameRect">
          <a:avLst/>
        </a:prstGeom>
        <a:solidFill>
          <a:schemeClr val="accent2">
            <a:tint val="40000"/>
            <a:alpha val="90000"/>
            <a:hueOff val="-3600000"/>
            <a:satOff val="-4874"/>
            <a:lumOff val="4069"/>
            <a:alphaOff val="0"/>
          </a:schemeClr>
        </a:solidFill>
        <a:ln w="25400" cap="flat" cmpd="sng" algn="ctr">
          <a:solidFill>
            <a:schemeClr val="accent2">
              <a:tint val="40000"/>
              <a:alpha val="90000"/>
              <a:hueOff val="-3600000"/>
              <a:satOff val="-4874"/>
              <a:lumOff val="406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AU" sz="1800" b="1" kern="1200" dirty="0" smtClean="0">
              <a:latin typeface="Calibri" pitchFamily="34" charset="0"/>
            </a:rPr>
            <a:t>Push for regional vaccination programs and strategies</a:t>
          </a:r>
          <a:endParaRPr lang="en-AU" sz="1800" b="1" kern="1200" dirty="0">
            <a:latin typeface="Calibri" pitchFamily="34" charset="0"/>
          </a:endParaRPr>
        </a:p>
      </dsp:txBody>
      <dsp:txXfrm rot="-5400000">
        <a:off x="2798064" y="1063985"/>
        <a:ext cx="4939458" cy="644723"/>
      </dsp:txXfrm>
    </dsp:sp>
    <dsp:sp modelId="{1DB42749-0816-41BE-BED9-2DD249148C0E}">
      <dsp:nvSpPr>
        <dsp:cNvPr id="0" name=""/>
        <dsp:cNvSpPr/>
      </dsp:nvSpPr>
      <dsp:spPr>
        <a:xfrm>
          <a:off x="0" y="939796"/>
          <a:ext cx="2798064" cy="893098"/>
        </a:xfrm>
        <a:prstGeom prst="roundRect">
          <a:avLst/>
        </a:prstGeom>
        <a:solidFill>
          <a:schemeClr val="accent2">
            <a:hueOff val="-3600000"/>
            <a:satOff val="-12501"/>
            <a:lumOff val="1500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AU" sz="2000" b="1" kern="1200" dirty="0" smtClean="0"/>
            <a:t>Disease prevention</a:t>
          </a:r>
          <a:endParaRPr lang="en-AU" sz="2000" b="1" kern="1200" dirty="0"/>
        </a:p>
      </dsp:txBody>
      <dsp:txXfrm>
        <a:off x="43597" y="983393"/>
        <a:ext cx="2710870" cy="805904"/>
      </dsp:txXfrm>
    </dsp:sp>
    <dsp:sp modelId="{3312B764-8D0D-4678-8851-D94D5590AC4D}">
      <dsp:nvSpPr>
        <dsp:cNvPr id="0" name=""/>
        <dsp:cNvSpPr/>
      </dsp:nvSpPr>
      <dsp:spPr>
        <a:xfrm rot="5400000">
          <a:off x="4927992" y="-218382"/>
          <a:ext cx="714479" cy="4974336"/>
        </a:xfrm>
        <a:prstGeom prst="round2SameRect">
          <a:avLst/>
        </a:prstGeom>
        <a:solidFill>
          <a:schemeClr val="accent2">
            <a:tint val="40000"/>
            <a:alpha val="90000"/>
            <a:hueOff val="-7200000"/>
            <a:satOff val="-9747"/>
            <a:lumOff val="8138"/>
            <a:alphaOff val="0"/>
          </a:schemeClr>
        </a:solidFill>
        <a:ln w="25400" cap="flat" cmpd="sng" algn="ctr">
          <a:solidFill>
            <a:schemeClr val="accent2">
              <a:tint val="40000"/>
              <a:alpha val="90000"/>
              <a:hueOff val="-7200000"/>
              <a:satOff val="-9747"/>
              <a:lumOff val="813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AU" sz="1800" b="1" kern="1200" dirty="0" smtClean="0">
              <a:solidFill>
                <a:schemeClr val="tx1"/>
              </a:solidFill>
              <a:latin typeface="Calibri" pitchFamily="34" charset="0"/>
            </a:rPr>
            <a:t>Small farmer inclusive certification programs</a:t>
          </a:r>
          <a:endParaRPr lang="en-AU" sz="2000" b="1" kern="1200" dirty="0" smtClean="0">
            <a:solidFill>
              <a:schemeClr val="tx1"/>
            </a:solidFill>
            <a:latin typeface="Calibri" pitchFamily="34" charset="0"/>
          </a:endParaRPr>
        </a:p>
        <a:p>
          <a:pPr marL="171450" lvl="1" indent="-171450" algn="l" defTabSz="800100">
            <a:lnSpc>
              <a:spcPct val="90000"/>
            </a:lnSpc>
            <a:spcBef>
              <a:spcPct val="0"/>
            </a:spcBef>
            <a:spcAft>
              <a:spcPct val="15000"/>
            </a:spcAft>
            <a:buChar char="••"/>
          </a:pPr>
          <a:r>
            <a:rPr lang="en-AU" sz="1800" b="1" kern="1200" dirty="0" smtClean="0">
              <a:solidFill>
                <a:schemeClr val="tx1"/>
              </a:solidFill>
              <a:latin typeface="Calibri" pitchFamily="34" charset="0"/>
            </a:rPr>
            <a:t>Benchmarking and equivalence of public and private  certification programs</a:t>
          </a:r>
        </a:p>
      </dsp:txBody>
      <dsp:txXfrm rot="-5400000">
        <a:off x="2798064" y="1946424"/>
        <a:ext cx="4939458" cy="644723"/>
      </dsp:txXfrm>
    </dsp:sp>
    <dsp:sp modelId="{28C31D01-AD4A-4741-8F96-CA6E7538CFE9}">
      <dsp:nvSpPr>
        <dsp:cNvPr id="0" name=""/>
        <dsp:cNvSpPr/>
      </dsp:nvSpPr>
      <dsp:spPr>
        <a:xfrm>
          <a:off x="0" y="1877550"/>
          <a:ext cx="2798064" cy="893098"/>
        </a:xfrm>
        <a:prstGeom prst="roundRect">
          <a:avLst/>
        </a:prstGeom>
        <a:solidFill>
          <a:schemeClr val="accent2">
            <a:hueOff val="-7200000"/>
            <a:satOff val="-25001"/>
            <a:lumOff val="3000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AU" sz="2000" b="1" kern="1200" dirty="0" smtClean="0"/>
            <a:t>Market access and aquaculture certification</a:t>
          </a:r>
          <a:endParaRPr lang="en-AU" sz="2000" b="1" kern="1200" dirty="0"/>
        </a:p>
      </dsp:txBody>
      <dsp:txXfrm>
        <a:off x="43597" y="1921147"/>
        <a:ext cx="2710870" cy="805904"/>
      </dsp:txXfrm>
    </dsp:sp>
    <dsp:sp modelId="{C89C640A-A79E-4BA0-85DF-DA3ACD2D7F65}">
      <dsp:nvSpPr>
        <dsp:cNvPr id="0" name=""/>
        <dsp:cNvSpPr/>
      </dsp:nvSpPr>
      <dsp:spPr>
        <a:xfrm rot="5400000">
          <a:off x="4927992" y="774685"/>
          <a:ext cx="714479" cy="4974336"/>
        </a:xfrm>
        <a:prstGeom prst="round2SameRect">
          <a:avLst/>
        </a:prstGeom>
        <a:solidFill>
          <a:schemeClr val="accent2">
            <a:tint val="40000"/>
            <a:alpha val="90000"/>
            <a:hueOff val="-10800000"/>
            <a:satOff val="-14621"/>
            <a:lumOff val="12206"/>
            <a:alphaOff val="0"/>
          </a:schemeClr>
        </a:solidFill>
        <a:ln w="25400" cap="flat" cmpd="sng" algn="ctr">
          <a:solidFill>
            <a:schemeClr val="accent2">
              <a:tint val="40000"/>
              <a:alpha val="90000"/>
              <a:hueOff val="-10800000"/>
              <a:satOff val="-14621"/>
              <a:lumOff val="1220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AU" sz="2000" b="1" i="0" kern="1200" dirty="0" smtClean="0">
              <a:solidFill>
                <a:srgbClr val="002060"/>
              </a:solidFill>
              <a:latin typeface="Calibri" pitchFamily="34" charset="0"/>
            </a:rPr>
            <a:t>Development and promotion of BMP implementation through farmer groups/cluster management</a:t>
          </a:r>
        </a:p>
      </dsp:txBody>
      <dsp:txXfrm rot="-5400000">
        <a:off x="2798064" y="2939491"/>
        <a:ext cx="4939458" cy="644723"/>
      </dsp:txXfrm>
    </dsp:sp>
    <dsp:sp modelId="{395512C1-A57D-40E9-B8BD-3C919A69D9E8}">
      <dsp:nvSpPr>
        <dsp:cNvPr id="0" name=""/>
        <dsp:cNvSpPr/>
      </dsp:nvSpPr>
      <dsp:spPr>
        <a:xfrm>
          <a:off x="0" y="2815304"/>
          <a:ext cx="2798064" cy="893098"/>
        </a:xfrm>
        <a:prstGeom prst="roundRect">
          <a:avLst/>
        </a:prstGeom>
        <a:solidFill>
          <a:schemeClr val="accent2">
            <a:hueOff val="-10800000"/>
            <a:satOff val="-37502"/>
            <a:lumOff val="4500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AU" sz="2000" b="1" kern="1200" dirty="0" smtClean="0"/>
            <a:t>Empowering small farmers</a:t>
          </a:r>
        </a:p>
      </dsp:txBody>
      <dsp:txXfrm>
        <a:off x="43597" y="2858901"/>
        <a:ext cx="2710870" cy="805904"/>
      </dsp:txXfrm>
    </dsp:sp>
    <dsp:sp modelId="{8D05E7CF-6C5E-460B-AD91-ED679B2C40D7}">
      <dsp:nvSpPr>
        <dsp:cNvPr id="0" name=""/>
        <dsp:cNvSpPr/>
      </dsp:nvSpPr>
      <dsp:spPr>
        <a:xfrm rot="5400000">
          <a:off x="4927992" y="1712439"/>
          <a:ext cx="714479" cy="4974336"/>
        </a:xfrm>
        <a:prstGeom prst="round2SameRect">
          <a:avLst/>
        </a:prstGeom>
        <a:solidFill>
          <a:schemeClr val="accent2">
            <a:tint val="40000"/>
            <a:alpha val="90000"/>
            <a:hueOff val="-14400000"/>
            <a:satOff val="-19494"/>
            <a:lumOff val="16275"/>
            <a:alphaOff val="0"/>
          </a:schemeClr>
        </a:solidFill>
        <a:ln w="25400" cap="flat" cmpd="sng" algn="ctr">
          <a:solidFill>
            <a:schemeClr val="accent2">
              <a:tint val="40000"/>
              <a:alpha val="90000"/>
              <a:hueOff val="-14400000"/>
              <a:satOff val="-19494"/>
              <a:lumOff val="1627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endParaRPr lang="en-AU" sz="2000" b="1" kern="1200" dirty="0">
            <a:latin typeface="Calibri" pitchFamily="34" charset="0"/>
          </a:endParaRPr>
        </a:p>
      </dsp:txBody>
      <dsp:txXfrm rot="-5400000">
        <a:off x="2798064" y="3877245"/>
        <a:ext cx="4939458" cy="644723"/>
      </dsp:txXfrm>
    </dsp:sp>
    <dsp:sp modelId="{A9634838-3F19-4FFA-BBBD-F9634162BFD1}">
      <dsp:nvSpPr>
        <dsp:cNvPr id="0" name=""/>
        <dsp:cNvSpPr/>
      </dsp:nvSpPr>
      <dsp:spPr>
        <a:xfrm>
          <a:off x="0" y="3753058"/>
          <a:ext cx="2798064" cy="893098"/>
        </a:xfrm>
        <a:prstGeom prst="roundRect">
          <a:avLst/>
        </a:prstGeom>
        <a:solidFill>
          <a:schemeClr val="accent2">
            <a:hueOff val="-14400000"/>
            <a:satOff val="-50003"/>
            <a:lumOff val="6000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AU" sz="2000" b="1" kern="1200" dirty="0" smtClean="0"/>
            <a:t>Seed quality and brood stock management</a:t>
          </a:r>
          <a:endParaRPr lang="en-AU" sz="2000" b="1" kern="1200" dirty="0"/>
        </a:p>
      </dsp:txBody>
      <dsp:txXfrm>
        <a:off x="43597" y="3796655"/>
        <a:ext cx="2710870" cy="805904"/>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image" Target="../media/image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7.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6.png"/></Relationships>
</file>

<file path=ppt/drawings/drawing1.xml><?xml version="1.0" encoding="utf-8"?>
<c:userShapes xmlns:c="http://schemas.openxmlformats.org/drawingml/2006/chart">
  <cdr:relSizeAnchor xmlns:cdr="http://schemas.openxmlformats.org/drawingml/2006/chartDrawing">
    <cdr:from>
      <cdr:x>0.75975</cdr:x>
      <cdr:y>0.595</cdr:y>
    </cdr:from>
    <cdr:to>
      <cdr:x>0.75975</cdr:x>
      <cdr:y>0.60975</cdr:y>
    </cdr:to>
    <cdr:sp macro="" textlink="">
      <cdr:nvSpPr>
        <cdr:cNvPr id="1025" name="Text 1"/>
        <cdr:cNvSpPr txBox="1">
          <a:spLocks xmlns:a="http://schemas.openxmlformats.org/drawingml/2006/main" noChangeArrowheads="1"/>
        </cdr:cNvSpPr>
      </cdr:nvSpPr>
      <cdr:spPr bwMode="auto">
        <a:xfrm xmlns:a="http://schemas.openxmlformats.org/drawingml/2006/main">
          <a:off x="6520193" y="3474101"/>
          <a:ext cx="0" cy="86123"/>
        </a:xfrm>
        <a:prstGeom xmlns:a="http://schemas.openxmlformats.org/drawingml/2006/main" prst="rect">
          <a:avLst/>
        </a:prstGeom>
        <a:noFill xmlns:a="http://schemas.openxmlformats.org/drawingml/2006/main"/>
        <a:ln xmlns:a="http://schemas.openxmlformats.org/drawingml/2006/main" w="9525">
          <a:noFill/>
          <a:miter lim="800000"/>
          <a:headEnd/>
          <a:tailEnd/>
        </a:ln>
      </cdr:spPr>
    </cdr:sp>
  </cdr:relSizeAnchor>
  <cdr:relSizeAnchor xmlns:cdr="http://schemas.openxmlformats.org/drawingml/2006/chartDrawing">
    <cdr:from>
      <cdr:x>0.502</cdr:x>
      <cdr:y>0.545</cdr:y>
    </cdr:from>
    <cdr:to>
      <cdr:x>0.511</cdr:x>
      <cdr:y>0.6085</cdr:y>
    </cdr:to>
    <cdr:sp macro="" textlink="">
      <cdr:nvSpPr>
        <cdr:cNvPr id="1026" name="Text 2"/>
        <cdr:cNvSpPr txBox="1">
          <a:spLocks xmlns:a="http://schemas.openxmlformats.org/drawingml/2006/main" noChangeArrowheads="1"/>
        </cdr:cNvSpPr>
      </cdr:nvSpPr>
      <cdr:spPr bwMode="auto">
        <a:xfrm xmlns:a="http://schemas.openxmlformats.org/drawingml/2006/main">
          <a:off x="4308177" y="3182160"/>
          <a:ext cx="77238" cy="370765"/>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18288" tIns="22860" rIns="18288" bIns="22860" anchor="ctr" upright="1">
          <a:spAutoFit/>
        </a:bodyPr>
        <a:lstStyle xmlns:a="http://schemas.openxmlformats.org/drawingml/2006/main"/>
        <a:p xmlns:a="http://schemas.openxmlformats.org/drawingml/2006/main">
          <a:pPr algn="ctr" rtl="0">
            <a:defRPr sz="1000"/>
          </a:pPr>
          <a:r>
            <a:rPr lang="en-US" sz="1000" b="1" i="0" strike="noStrike" dirty="0">
              <a:solidFill>
                <a:srgbClr val="000000"/>
              </a:solidFill>
              <a:latin typeface="Times New Roman"/>
              <a:cs typeface="Times New Roman"/>
            </a:rPr>
            <a:t> </a:t>
          </a:r>
        </a:p>
      </cdr:txBody>
    </cdr:sp>
  </cdr:relSizeAnchor>
  <cdr:relSizeAnchor xmlns:cdr="http://schemas.openxmlformats.org/drawingml/2006/chartDrawing">
    <cdr:from>
      <cdr:x>0.01001</cdr:x>
      <cdr:y>0</cdr:y>
    </cdr:from>
    <cdr:to>
      <cdr:x>0.08001</cdr:x>
      <cdr:y>0.10056</cdr:y>
    </cdr:to>
    <cdr:sp macro="" textlink="">
      <cdr:nvSpPr>
        <cdr:cNvPr id="5" name="TextBox 4"/>
        <cdr:cNvSpPr txBox="1"/>
      </cdr:nvSpPr>
      <cdr:spPr>
        <a:xfrm xmlns:a="http://schemas.openxmlformats.org/drawingml/2006/main">
          <a:off x="82352" y="-1"/>
          <a:ext cx="576064" cy="376546"/>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ysClr val="windowText" lastClr="000000"/>
              </a:solidFill>
              <a:latin typeface="Calibri"/>
            </a:defRPr>
          </a:lvl1pPr>
          <a:lvl2pPr marL="457200" algn="l" defTabSz="914400" rtl="0" eaLnBrk="1" latinLnBrk="0" hangingPunct="1">
            <a:defRPr sz="1800" kern="1200">
              <a:solidFill>
                <a:sysClr val="windowText" lastClr="000000"/>
              </a:solidFill>
              <a:latin typeface="Calibri"/>
            </a:defRPr>
          </a:lvl2pPr>
          <a:lvl3pPr marL="914400" algn="l" defTabSz="914400" rtl="0" eaLnBrk="1" latinLnBrk="0" hangingPunct="1">
            <a:defRPr sz="1800" kern="1200">
              <a:solidFill>
                <a:sysClr val="windowText" lastClr="000000"/>
              </a:solidFill>
              <a:latin typeface="Calibri"/>
            </a:defRPr>
          </a:lvl3pPr>
          <a:lvl4pPr marL="1371600" algn="l" defTabSz="914400" rtl="0" eaLnBrk="1" latinLnBrk="0" hangingPunct="1">
            <a:defRPr sz="1800" kern="1200">
              <a:solidFill>
                <a:sysClr val="windowText" lastClr="000000"/>
              </a:solidFill>
              <a:latin typeface="Calibri"/>
            </a:defRPr>
          </a:lvl4pPr>
          <a:lvl5pPr marL="1828800" algn="l" defTabSz="914400" rtl="0" eaLnBrk="1" latinLnBrk="0" hangingPunct="1">
            <a:defRPr sz="1800" kern="1200">
              <a:solidFill>
                <a:sysClr val="windowText" lastClr="000000"/>
              </a:solidFill>
              <a:latin typeface="Calibri"/>
            </a:defRPr>
          </a:lvl5pPr>
          <a:lvl6pPr marL="2286000" algn="l" defTabSz="914400" rtl="0" eaLnBrk="1" latinLnBrk="0" hangingPunct="1">
            <a:defRPr sz="1800" kern="1200">
              <a:solidFill>
                <a:sysClr val="windowText" lastClr="000000"/>
              </a:solidFill>
              <a:latin typeface="Calibri"/>
            </a:defRPr>
          </a:lvl6pPr>
          <a:lvl7pPr marL="2743200" algn="l" defTabSz="914400" rtl="0" eaLnBrk="1" latinLnBrk="0" hangingPunct="1">
            <a:defRPr sz="1800" kern="1200">
              <a:solidFill>
                <a:sysClr val="windowText" lastClr="000000"/>
              </a:solidFill>
              <a:latin typeface="Calibri"/>
            </a:defRPr>
          </a:lvl7pPr>
          <a:lvl8pPr marL="3200400" algn="l" defTabSz="914400" rtl="0" eaLnBrk="1" latinLnBrk="0" hangingPunct="1">
            <a:defRPr sz="1800" kern="1200">
              <a:solidFill>
                <a:sysClr val="windowText" lastClr="000000"/>
              </a:solidFill>
              <a:latin typeface="Calibri"/>
            </a:defRPr>
          </a:lvl8pPr>
          <a:lvl9pPr marL="3657600" algn="l" defTabSz="914400" rtl="0" eaLnBrk="1" latinLnBrk="0" hangingPunct="1">
            <a:defRPr sz="1800" kern="1200">
              <a:solidFill>
                <a:sysClr val="windowText" lastClr="000000"/>
              </a:solidFill>
              <a:latin typeface="Calibri"/>
            </a:defRPr>
          </a:lvl9pPr>
        </a:lstStyle>
        <a:p xmlns:a="http://schemas.openxmlformats.org/drawingml/2006/main">
          <a:r>
            <a:rPr lang="en-US" b="1" dirty="0" smtClean="0"/>
            <a:t>mt</a:t>
          </a:r>
          <a:endParaRPr lang="en-US" b="1" dirty="0"/>
        </a:p>
      </cdr:txBody>
    </cdr:sp>
  </cdr:relSizeAnchor>
  <cdr:relSizeAnchor xmlns:cdr="http://schemas.openxmlformats.org/drawingml/2006/chartDrawing">
    <cdr:from>
      <cdr:x>0.38823</cdr:x>
      <cdr:y>0.71221</cdr:y>
    </cdr:from>
    <cdr:to>
      <cdr:x>0.60512</cdr:x>
      <cdr:y>0.81906</cdr:y>
    </cdr:to>
    <cdr:sp macro="" textlink="">
      <cdr:nvSpPr>
        <cdr:cNvPr id="7" name="TextBox 1"/>
        <cdr:cNvSpPr txBox="1"/>
      </cdr:nvSpPr>
      <cdr:spPr>
        <a:xfrm xmlns:a="http://schemas.openxmlformats.org/drawingml/2006/main">
          <a:off x="2971800" y="2667000"/>
          <a:ext cx="1660251" cy="40012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2000" b="1" dirty="0" smtClean="0">
              <a:solidFill>
                <a:srgbClr val="FF0000"/>
              </a:solidFill>
            </a:rPr>
            <a:t>Aquaculture</a:t>
          </a:r>
          <a:endParaRPr lang="en-US" sz="1800" b="1" dirty="0">
            <a:solidFill>
              <a:srgbClr val="FF0000"/>
            </a:solidFill>
          </a:endParaRPr>
        </a:p>
      </cdr:txBody>
    </cdr:sp>
  </cdr:relSizeAnchor>
  <cdr:relSizeAnchor xmlns:cdr="http://schemas.openxmlformats.org/drawingml/2006/chartDrawing">
    <cdr:from>
      <cdr:x>0.30859</cdr:x>
      <cdr:y>0.22384</cdr:y>
    </cdr:from>
    <cdr:to>
      <cdr:x>0.64109</cdr:x>
      <cdr:y>0.33069</cdr:y>
    </cdr:to>
    <cdr:sp macro="" textlink="">
      <cdr:nvSpPr>
        <cdr:cNvPr id="8" name="TextBox 1"/>
        <cdr:cNvSpPr txBox="1"/>
      </cdr:nvSpPr>
      <cdr:spPr>
        <a:xfrm xmlns:a="http://schemas.openxmlformats.org/drawingml/2006/main">
          <a:off x="2362200" y="838200"/>
          <a:ext cx="2545210" cy="40012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2000" b="1" dirty="0" smtClean="0">
              <a:solidFill>
                <a:srgbClr val="0000FF"/>
              </a:solidFill>
            </a:rPr>
            <a:t>Capture Fisheries</a:t>
          </a:r>
          <a:endParaRPr lang="en-US" sz="2000" b="1" dirty="0">
            <a:solidFill>
              <a:srgbClr val="0000FF"/>
            </a:solidFill>
          </a:endParaRPr>
        </a:p>
      </cdr:txBody>
    </cdr:sp>
  </cdr:relSizeAnchor>
  <cdr:relSizeAnchor xmlns:cdr="http://schemas.openxmlformats.org/drawingml/2006/chartDrawing">
    <cdr:from>
      <cdr:x>0.64815</cdr:x>
      <cdr:y>0.14244</cdr:y>
    </cdr:from>
    <cdr:to>
      <cdr:x>0.9537</cdr:x>
      <cdr:y>0.14244</cdr:y>
    </cdr:to>
    <cdr:cxnSp macro="">
      <cdr:nvCxnSpPr>
        <cdr:cNvPr id="3" name="Straight Arrow Connector 2"/>
        <cdr:cNvCxnSpPr/>
      </cdr:nvCxnSpPr>
      <cdr:spPr>
        <a:xfrm xmlns:a="http://schemas.openxmlformats.org/drawingml/2006/main">
          <a:off x="5334000" y="533400"/>
          <a:ext cx="2514600" cy="0"/>
        </a:xfrm>
        <a:prstGeom xmlns:a="http://schemas.openxmlformats.org/drawingml/2006/main" prst="straightConnector1">
          <a:avLst/>
        </a:prstGeom>
        <a:ln xmlns:a="http://schemas.openxmlformats.org/drawingml/2006/main">
          <a:tailEnd type="arrow"/>
        </a:ln>
      </cdr:spPr>
      <cdr:style>
        <a:lnRef xmlns:a="http://schemas.openxmlformats.org/drawingml/2006/main" idx="2">
          <a:schemeClr val="accent4"/>
        </a:lnRef>
        <a:fillRef xmlns:a="http://schemas.openxmlformats.org/drawingml/2006/main" idx="0">
          <a:schemeClr val="accent4"/>
        </a:fillRef>
        <a:effectRef xmlns:a="http://schemas.openxmlformats.org/drawingml/2006/main" idx="1">
          <a:schemeClr val="accent4"/>
        </a:effectRef>
        <a:fontRef xmlns:a="http://schemas.openxmlformats.org/drawingml/2006/main" idx="minor">
          <a:schemeClr val="tx1"/>
        </a:fontRef>
      </cdr:style>
    </cdr:cxnSp>
  </cdr:relSizeAnchor>
  <cdr:relSizeAnchor xmlns:cdr="http://schemas.openxmlformats.org/drawingml/2006/chartDrawing">
    <cdr:from>
      <cdr:x>0.66667</cdr:x>
      <cdr:y>0.40698</cdr:y>
    </cdr:from>
    <cdr:to>
      <cdr:x>0.96296</cdr:x>
      <cdr:y>0.73256</cdr:y>
    </cdr:to>
    <cdr:cxnSp macro="">
      <cdr:nvCxnSpPr>
        <cdr:cNvPr id="6" name="Straight Arrow Connector 5"/>
        <cdr:cNvCxnSpPr/>
      </cdr:nvCxnSpPr>
      <cdr:spPr>
        <a:xfrm xmlns:a="http://schemas.openxmlformats.org/drawingml/2006/main" flipV="1">
          <a:off x="5486400" y="1524000"/>
          <a:ext cx="2438400" cy="1219200"/>
        </a:xfrm>
        <a:prstGeom xmlns:a="http://schemas.openxmlformats.org/drawingml/2006/main" prst="straightConnector1">
          <a:avLst/>
        </a:prstGeom>
        <a:ln xmlns:a="http://schemas.openxmlformats.org/drawingml/2006/main">
          <a:tailEnd type="arrow"/>
        </a:ln>
      </cdr:spPr>
      <cdr:style>
        <a:lnRef xmlns:a="http://schemas.openxmlformats.org/drawingml/2006/main" idx="3">
          <a:schemeClr val="dk1"/>
        </a:lnRef>
        <a:fillRef xmlns:a="http://schemas.openxmlformats.org/drawingml/2006/main" idx="0">
          <a:schemeClr val="dk1"/>
        </a:fillRef>
        <a:effectRef xmlns:a="http://schemas.openxmlformats.org/drawingml/2006/main" idx="2">
          <a:schemeClr val="dk1"/>
        </a:effectRef>
        <a:fontRef xmlns:a="http://schemas.openxmlformats.org/drawingml/2006/main" idx="minor">
          <a:schemeClr val="tx1"/>
        </a:fontRef>
      </cdr:style>
    </cdr:cxnSp>
  </cdr:relSizeAnchor>
  <cdr:relSizeAnchor xmlns:cdr="http://schemas.openxmlformats.org/drawingml/2006/chartDrawing">
    <cdr:from>
      <cdr:x>0.70793</cdr:x>
      <cdr:y>0.06609</cdr:y>
    </cdr:from>
    <cdr:to>
      <cdr:x>0.81904</cdr:x>
      <cdr:y>0.14748</cdr:y>
    </cdr:to>
    <cdr:sp macro="" textlink="">
      <cdr:nvSpPr>
        <cdr:cNvPr id="11" name="TextBox 10"/>
        <cdr:cNvSpPr txBox="1"/>
      </cdr:nvSpPr>
      <cdr:spPr>
        <a:xfrm xmlns:a="http://schemas.openxmlformats.org/drawingml/2006/main">
          <a:off x="5825966" y="247471"/>
          <a:ext cx="914400" cy="3048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0.69867</cdr:x>
      <cdr:y>0.06609</cdr:y>
    </cdr:from>
    <cdr:to>
      <cdr:x>0.87459</cdr:x>
      <cdr:y>0.12713</cdr:y>
    </cdr:to>
    <cdr:sp macro="" textlink="">
      <cdr:nvSpPr>
        <cdr:cNvPr id="12" name="TextBox 11"/>
        <cdr:cNvSpPr txBox="1"/>
      </cdr:nvSpPr>
      <cdr:spPr>
        <a:xfrm xmlns:a="http://schemas.openxmlformats.org/drawingml/2006/main">
          <a:off x="5749766" y="247471"/>
          <a:ext cx="1447800" cy="2286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0.57813</cdr:x>
      <cdr:y>0.01028</cdr:y>
    </cdr:from>
    <cdr:to>
      <cdr:x>1</cdr:x>
      <cdr:y>0.10119</cdr:y>
    </cdr:to>
    <cdr:sp macro="" textlink="">
      <cdr:nvSpPr>
        <cdr:cNvPr id="3" name="TextBox 2"/>
        <cdr:cNvSpPr txBox="1"/>
      </cdr:nvSpPr>
      <cdr:spPr>
        <a:xfrm xmlns:a="http://schemas.openxmlformats.org/drawingml/2006/main">
          <a:off x="2246729" y="32902"/>
          <a:ext cx="1639471" cy="290948"/>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pPr algn="ctr"/>
          <a:r>
            <a:rPr lang="en-US" sz="1400" b="1" dirty="0" smtClean="0"/>
            <a:t>Africa: 1,288,320 T (%)2.2)</a:t>
          </a:r>
          <a:endParaRPr lang="th-TH" sz="1400" b="1"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5455"/>
          </a:xfrm>
          <a:prstGeom prst="rect">
            <a:avLst/>
          </a:prstGeom>
        </p:spPr>
        <p:txBody>
          <a:bodyPr vert="horz" lIns="93497" tIns="46749" rIns="93497" bIns="46749" rtlCol="0"/>
          <a:lstStyle>
            <a:lvl1pPr algn="l">
              <a:defRPr sz="1200"/>
            </a:lvl1pPr>
          </a:lstStyle>
          <a:p>
            <a:endParaRPr lang="en-US"/>
          </a:p>
        </p:txBody>
      </p:sp>
      <p:sp>
        <p:nvSpPr>
          <p:cNvPr id="3" name="Date Placeholder 2"/>
          <p:cNvSpPr>
            <a:spLocks noGrp="1"/>
          </p:cNvSpPr>
          <p:nvPr>
            <p:ph type="dt" sz="quarter" idx="1"/>
          </p:nvPr>
        </p:nvSpPr>
        <p:spPr>
          <a:xfrm>
            <a:off x="3995217" y="0"/>
            <a:ext cx="3056414" cy="465455"/>
          </a:xfrm>
          <a:prstGeom prst="rect">
            <a:avLst/>
          </a:prstGeom>
        </p:spPr>
        <p:txBody>
          <a:bodyPr vert="horz" lIns="93497" tIns="46749" rIns="93497" bIns="46749" rtlCol="0"/>
          <a:lstStyle>
            <a:lvl1pPr algn="r">
              <a:defRPr sz="1200"/>
            </a:lvl1pPr>
          </a:lstStyle>
          <a:p>
            <a:fld id="{6C8BEB4F-9FF8-4CAA-B6DC-68A755E03D46}" type="datetimeFigureOut">
              <a:rPr lang="en-US" smtClean="0"/>
              <a:t>1/16/2013</a:t>
            </a:fld>
            <a:endParaRPr lang="en-US"/>
          </a:p>
        </p:txBody>
      </p:sp>
      <p:sp>
        <p:nvSpPr>
          <p:cNvPr id="4" name="Footer Placeholder 3"/>
          <p:cNvSpPr>
            <a:spLocks noGrp="1"/>
          </p:cNvSpPr>
          <p:nvPr>
            <p:ph type="ftr" sz="quarter" idx="2"/>
          </p:nvPr>
        </p:nvSpPr>
        <p:spPr>
          <a:xfrm>
            <a:off x="0" y="8842029"/>
            <a:ext cx="3056414" cy="465455"/>
          </a:xfrm>
          <a:prstGeom prst="rect">
            <a:avLst/>
          </a:prstGeom>
        </p:spPr>
        <p:txBody>
          <a:bodyPr vert="horz" lIns="93497" tIns="46749" rIns="93497" bIns="46749" rtlCol="0" anchor="b"/>
          <a:lstStyle>
            <a:lvl1pPr algn="l">
              <a:defRPr sz="1200"/>
            </a:lvl1pPr>
          </a:lstStyle>
          <a:p>
            <a:endParaRPr lang="en-US"/>
          </a:p>
        </p:txBody>
      </p:sp>
      <p:sp>
        <p:nvSpPr>
          <p:cNvPr id="5" name="Slide Number Placeholder 4"/>
          <p:cNvSpPr>
            <a:spLocks noGrp="1"/>
          </p:cNvSpPr>
          <p:nvPr>
            <p:ph type="sldNum" sz="quarter" idx="3"/>
          </p:nvPr>
        </p:nvSpPr>
        <p:spPr>
          <a:xfrm>
            <a:off x="3995217" y="8842029"/>
            <a:ext cx="3056414" cy="465455"/>
          </a:xfrm>
          <a:prstGeom prst="rect">
            <a:avLst/>
          </a:prstGeom>
        </p:spPr>
        <p:txBody>
          <a:bodyPr vert="horz" lIns="93497" tIns="46749" rIns="93497" bIns="46749" rtlCol="0" anchor="b"/>
          <a:lstStyle>
            <a:lvl1pPr algn="r">
              <a:defRPr sz="1200"/>
            </a:lvl1pPr>
          </a:lstStyle>
          <a:p>
            <a:fld id="{F44E348E-9CCF-4FF1-A38D-E033BA463D58}" type="slidenum">
              <a:rPr lang="en-US" smtClean="0"/>
              <a:t>‹#›</a:t>
            </a:fld>
            <a:endParaRPr lang="en-US"/>
          </a:p>
        </p:txBody>
      </p:sp>
    </p:spTree>
    <p:extLst>
      <p:ext uri="{BB962C8B-B14F-4D97-AF65-F5344CB8AC3E}">
        <p14:creationId xmlns:p14="http://schemas.microsoft.com/office/powerpoint/2010/main" val="27970904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5455"/>
          </a:xfrm>
          <a:prstGeom prst="rect">
            <a:avLst/>
          </a:prstGeom>
        </p:spPr>
        <p:txBody>
          <a:bodyPr vert="horz" lIns="93497" tIns="46749" rIns="93497" bIns="46749" rtlCol="0"/>
          <a:lstStyle>
            <a:lvl1pPr algn="l">
              <a:defRPr sz="1200"/>
            </a:lvl1pPr>
          </a:lstStyle>
          <a:p>
            <a:endParaRPr lang="en-US"/>
          </a:p>
        </p:txBody>
      </p:sp>
      <p:sp>
        <p:nvSpPr>
          <p:cNvPr id="3" name="Date Placeholder 2"/>
          <p:cNvSpPr>
            <a:spLocks noGrp="1"/>
          </p:cNvSpPr>
          <p:nvPr>
            <p:ph type="dt" idx="1"/>
          </p:nvPr>
        </p:nvSpPr>
        <p:spPr>
          <a:xfrm>
            <a:off x="3995217" y="0"/>
            <a:ext cx="3056414" cy="465455"/>
          </a:xfrm>
          <a:prstGeom prst="rect">
            <a:avLst/>
          </a:prstGeom>
        </p:spPr>
        <p:txBody>
          <a:bodyPr vert="horz" lIns="93497" tIns="46749" rIns="93497" bIns="46749" rtlCol="0"/>
          <a:lstStyle>
            <a:lvl1pPr algn="r">
              <a:defRPr sz="1200"/>
            </a:lvl1pPr>
          </a:lstStyle>
          <a:p>
            <a:fld id="{28F3836A-5F32-45CB-8985-4BBC9B16738E}" type="datetimeFigureOut">
              <a:rPr lang="en-US" smtClean="0"/>
              <a:t>1/16/2013</a:t>
            </a:fld>
            <a:endParaRPr lang="en-US"/>
          </a:p>
        </p:txBody>
      </p:sp>
      <p:sp>
        <p:nvSpPr>
          <p:cNvPr id="4" name="Slide Image Placeholder 3"/>
          <p:cNvSpPr>
            <a:spLocks noGrp="1" noRot="1" noChangeAspect="1"/>
          </p:cNvSpPr>
          <p:nvPr>
            <p:ph type="sldImg" idx="2"/>
          </p:nvPr>
        </p:nvSpPr>
        <p:spPr>
          <a:xfrm>
            <a:off x="1200150" y="698500"/>
            <a:ext cx="4654550" cy="3490913"/>
          </a:xfrm>
          <a:prstGeom prst="rect">
            <a:avLst/>
          </a:prstGeom>
          <a:noFill/>
          <a:ln w="12700">
            <a:solidFill>
              <a:prstClr val="black"/>
            </a:solidFill>
          </a:ln>
        </p:spPr>
        <p:txBody>
          <a:bodyPr vert="horz" lIns="93497" tIns="46749" rIns="93497" bIns="46749" rtlCol="0" anchor="ctr"/>
          <a:lstStyle/>
          <a:p>
            <a:endParaRPr lang="en-US"/>
          </a:p>
        </p:txBody>
      </p:sp>
      <p:sp>
        <p:nvSpPr>
          <p:cNvPr id="5" name="Notes Placeholder 4"/>
          <p:cNvSpPr>
            <a:spLocks noGrp="1"/>
          </p:cNvSpPr>
          <p:nvPr>
            <p:ph type="body" sz="quarter" idx="3"/>
          </p:nvPr>
        </p:nvSpPr>
        <p:spPr>
          <a:xfrm>
            <a:off x="705327" y="4421823"/>
            <a:ext cx="5642610" cy="4189095"/>
          </a:xfrm>
          <a:prstGeom prst="rect">
            <a:avLst/>
          </a:prstGeom>
        </p:spPr>
        <p:txBody>
          <a:bodyPr vert="horz" lIns="93497" tIns="46749" rIns="93497" bIns="4674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29"/>
            <a:ext cx="3056414" cy="465455"/>
          </a:xfrm>
          <a:prstGeom prst="rect">
            <a:avLst/>
          </a:prstGeom>
        </p:spPr>
        <p:txBody>
          <a:bodyPr vert="horz" lIns="93497" tIns="46749" rIns="93497" bIns="46749" rtlCol="0" anchor="b"/>
          <a:lstStyle>
            <a:lvl1pPr algn="l">
              <a:defRPr sz="1200"/>
            </a:lvl1pPr>
          </a:lstStyle>
          <a:p>
            <a:endParaRPr lang="en-US"/>
          </a:p>
        </p:txBody>
      </p:sp>
      <p:sp>
        <p:nvSpPr>
          <p:cNvPr id="7" name="Slide Number Placeholder 6"/>
          <p:cNvSpPr>
            <a:spLocks noGrp="1"/>
          </p:cNvSpPr>
          <p:nvPr>
            <p:ph type="sldNum" sz="quarter" idx="5"/>
          </p:nvPr>
        </p:nvSpPr>
        <p:spPr>
          <a:xfrm>
            <a:off x="3995217" y="8842029"/>
            <a:ext cx="3056414" cy="465455"/>
          </a:xfrm>
          <a:prstGeom prst="rect">
            <a:avLst/>
          </a:prstGeom>
        </p:spPr>
        <p:txBody>
          <a:bodyPr vert="horz" lIns="93497" tIns="46749" rIns="93497" bIns="46749" rtlCol="0" anchor="b"/>
          <a:lstStyle>
            <a:lvl1pPr algn="r">
              <a:defRPr sz="1200"/>
            </a:lvl1pPr>
          </a:lstStyle>
          <a:p>
            <a:fld id="{3E06ECB3-DCDE-4AA3-BAA2-796F5A76B546}" type="slidenum">
              <a:rPr lang="en-US" smtClean="0"/>
              <a:t>‹#›</a:t>
            </a:fld>
            <a:endParaRPr lang="en-US"/>
          </a:p>
        </p:txBody>
      </p:sp>
    </p:spTree>
    <p:extLst>
      <p:ext uri="{BB962C8B-B14F-4D97-AF65-F5344CB8AC3E}">
        <p14:creationId xmlns:p14="http://schemas.microsoft.com/office/powerpoint/2010/main" val="14361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9666" indent="-292179">
              <a:defRPr>
                <a:solidFill>
                  <a:schemeClr val="tx1"/>
                </a:solidFill>
                <a:latin typeface="Calibri" pitchFamily="34" charset="0"/>
              </a:defRPr>
            </a:lvl2pPr>
            <a:lvl3pPr marL="1168718" indent="-233744">
              <a:defRPr>
                <a:solidFill>
                  <a:schemeClr val="tx1"/>
                </a:solidFill>
                <a:latin typeface="Calibri" pitchFamily="34" charset="0"/>
              </a:defRPr>
            </a:lvl3pPr>
            <a:lvl4pPr marL="1636205" indent="-233744">
              <a:defRPr>
                <a:solidFill>
                  <a:schemeClr val="tx1"/>
                </a:solidFill>
                <a:latin typeface="Calibri" pitchFamily="34" charset="0"/>
              </a:defRPr>
            </a:lvl4pPr>
            <a:lvl5pPr marL="2103692" indent="-233744">
              <a:defRPr>
                <a:solidFill>
                  <a:schemeClr val="tx1"/>
                </a:solidFill>
                <a:latin typeface="Calibri" pitchFamily="34" charset="0"/>
              </a:defRPr>
            </a:lvl5pPr>
            <a:lvl6pPr marL="2571179" indent="-233744" fontAlgn="base">
              <a:spcBef>
                <a:spcPct val="0"/>
              </a:spcBef>
              <a:spcAft>
                <a:spcPct val="0"/>
              </a:spcAft>
              <a:defRPr>
                <a:solidFill>
                  <a:schemeClr val="tx1"/>
                </a:solidFill>
                <a:latin typeface="Calibri" pitchFamily="34" charset="0"/>
              </a:defRPr>
            </a:lvl6pPr>
            <a:lvl7pPr marL="3038666" indent="-233744" fontAlgn="base">
              <a:spcBef>
                <a:spcPct val="0"/>
              </a:spcBef>
              <a:spcAft>
                <a:spcPct val="0"/>
              </a:spcAft>
              <a:defRPr>
                <a:solidFill>
                  <a:schemeClr val="tx1"/>
                </a:solidFill>
                <a:latin typeface="Calibri" pitchFamily="34" charset="0"/>
              </a:defRPr>
            </a:lvl7pPr>
            <a:lvl8pPr marL="3506153" indent="-233744" fontAlgn="base">
              <a:spcBef>
                <a:spcPct val="0"/>
              </a:spcBef>
              <a:spcAft>
                <a:spcPct val="0"/>
              </a:spcAft>
              <a:defRPr>
                <a:solidFill>
                  <a:schemeClr val="tx1"/>
                </a:solidFill>
                <a:latin typeface="Calibri" pitchFamily="34" charset="0"/>
              </a:defRPr>
            </a:lvl8pPr>
            <a:lvl9pPr marL="3973640" indent="-233744" fontAlgn="base">
              <a:spcBef>
                <a:spcPct val="0"/>
              </a:spcBef>
              <a:spcAft>
                <a:spcPct val="0"/>
              </a:spcAft>
              <a:defRPr>
                <a:solidFill>
                  <a:schemeClr val="tx1"/>
                </a:solidFill>
                <a:latin typeface="Calibri" pitchFamily="34" charset="0"/>
              </a:defRPr>
            </a:lvl9pPr>
          </a:lstStyle>
          <a:p>
            <a:fld id="{13C4E973-07B5-456A-8F82-5820EE3317BC}" type="slidenum">
              <a:rPr lang="en-US">
                <a:solidFill>
                  <a:prstClr val="black"/>
                </a:solidFill>
              </a:rPr>
              <a:pPr/>
              <a:t>9</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9666" indent="-292179">
              <a:defRPr>
                <a:solidFill>
                  <a:schemeClr val="tx1"/>
                </a:solidFill>
                <a:latin typeface="Calibri" pitchFamily="34" charset="0"/>
              </a:defRPr>
            </a:lvl2pPr>
            <a:lvl3pPr marL="1168718" indent="-233744">
              <a:defRPr>
                <a:solidFill>
                  <a:schemeClr val="tx1"/>
                </a:solidFill>
                <a:latin typeface="Calibri" pitchFamily="34" charset="0"/>
              </a:defRPr>
            </a:lvl3pPr>
            <a:lvl4pPr marL="1636205" indent="-233744">
              <a:defRPr>
                <a:solidFill>
                  <a:schemeClr val="tx1"/>
                </a:solidFill>
                <a:latin typeface="Calibri" pitchFamily="34" charset="0"/>
              </a:defRPr>
            </a:lvl4pPr>
            <a:lvl5pPr marL="2103692" indent="-233744">
              <a:defRPr>
                <a:solidFill>
                  <a:schemeClr val="tx1"/>
                </a:solidFill>
                <a:latin typeface="Calibri" pitchFamily="34" charset="0"/>
              </a:defRPr>
            </a:lvl5pPr>
            <a:lvl6pPr marL="2571179" indent="-233744" fontAlgn="base">
              <a:spcBef>
                <a:spcPct val="0"/>
              </a:spcBef>
              <a:spcAft>
                <a:spcPct val="0"/>
              </a:spcAft>
              <a:defRPr>
                <a:solidFill>
                  <a:schemeClr val="tx1"/>
                </a:solidFill>
                <a:latin typeface="Calibri" pitchFamily="34" charset="0"/>
              </a:defRPr>
            </a:lvl6pPr>
            <a:lvl7pPr marL="3038666" indent="-233744" fontAlgn="base">
              <a:spcBef>
                <a:spcPct val="0"/>
              </a:spcBef>
              <a:spcAft>
                <a:spcPct val="0"/>
              </a:spcAft>
              <a:defRPr>
                <a:solidFill>
                  <a:schemeClr val="tx1"/>
                </a:solidFill>
                <a:latin typeface="Calibri" pitchFamily="34" charset="0"/>
              </a:defRPr>
            </a:lvl7pPr>
            <a:lvl8pPr marL="3506153" indent="-233744" fontAlgn="base">
              <a:spcBef>
                <a:spcPct val="0"/>
              </a:spcBef>
              <a:spcAft>
                <a:spcPct val="0"/>
              </a:spcAft>
              <a:defRPr>
                <a:solidFill>
                  <a:schemeClr val="tx1"/>
                </a:solidFill>
                <a:latin typeface="Calibri" pitchFamily="34" charset="0"/>
              </a:defRPr>
            </a:lvl8pPr>
            <a:lvl9pPr marL="3973640" indent="-233744" fontAlgn="base">
              <a:spcBef>
                <a:spcPct val="0"/>
              </a:spcBef>
              <a:spcAft>
                <a:spcPct val="0"/>
              </a:spcAft>
              <a:defRPr>
                <a:solidFill>
                  <a:schemeClr val="tx1"/>
                </a:solidFill>
                <a:latin typeface="Calibri" pitchFamily="34" charset="0"/>
              </a:defRPr>
            </a:lvl9pPr>
          </a:lstStyle>
          <a:p>
            <a:fld id="{1E66599C-A276-40A7-9D03-7025C6B65031}" type="slidenum">
              <a:rPr lang="en-US">
                <a:solidFill>
                  <a:prstClr val="black"/>
                </a:solidFill>
              </a:rPr>
              <a:pPr/>
              <a:t>14</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9824" y="4422132"/>
            <a:ext cx="5173618" cy="1792299"/>
          </a:xfrm>
        </p:spPr>
        <p:txBody>
          <a:bodyPr>
            <a:normAutofit/>
          </a:bodyPr>
          <a:lstStyle/>
          <a:p>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C33C0182-486A-4C73-8B11-29A62FCB7BB9}" type="slidenum">
              <a:rPr lang="zh-CN" altLang="en-GB" smtClean="0"/>
              <a:pPr/>
              <a:t>19</a:t>
            </a:fld>
            <a:endParaRPr lang="en-GB"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36E6AF84-BF31-437E-B0C4-6D28966EE545}" type="slidenum">
              <a:rPr lang="en-IN" smtClean="0"/>
              <a:t>41</a:t>
            </a:fld>
            <a:endParaRPr lang="en-IN"/>
          </a:p>
        </p:txBody>
      </p:sp>
    </p:spTree>
    <p:extLst>
      <p:ext uri="{BB962C8B-B14F-4D97-AF65-F5344CB8AC3E}">
        <p14:creationId xmlns:p14="http://schemas.microsoft.com/office/powerpoint/2010/main" val="36031943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36E6AF84-BF31-437E-B0C4-6D28966EE545}" type="slidenum">
              <a:rPr lang="en-IN" smtClean="0"/>
              <a:t>47</a:t>
            </a:fld>
            <a:endParaRPr lang="en-IN"/>
          </a:p>
        </p:txBody>
      </p:sp>
    </p:spTree>
    <p:extLst>
      <p:ext uri="{BB962C8B-B14F-4D97-AF65-F5344CB8AC3E}">
        <p14:creationId xmlns:p14="http://schemas.microsoft.com/office/powerpoint/2010/main" val="3591370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9666" indent="-292179">
              <a:defRPr>
                <a:solidFill>
                  <a:schemeClr val="tx1"/>
                </a:solidFill>
                <a:latin typeface="Calibri" pitchFamily="34" charset="0"/>
              </a:defRPr>
            </a:lvl2pPr>
            <a:lvl3pPr marL="1168718" indent="-233744">
              <a:defRPr>
                <a:solidFill>
                  <a:schemeClr val="tx1"/>
                </a:solidFill>
                <a:latin typeface="Calibri" pitchFamily="34" charset="0"/>
              </a:defRPr>
            </a:lvl3pPr>
            <a:lvl4pPr marL="1636205" indent="-233744">
              <a:defRPr>
                <a:solidFill>
                  <a:schemeClr val="tx1"/>
                </a:solidFill>
                <a:latin typeface="Calibri" pitchFamily="34" charset="0"/>
              </a:defRPr>
            </a:lvl4pPr>
            <a:lvl5pPr marL="2103692" indent="-233744">
              <a:defRPr>
                <a:solidFill>
                  <a:schemeClr val="tx1"/>
                </a:solidFill>
                <a:latin typeface="Calibri" pitchFamily="34" charset="0"/>
              </a:defRPr>
            </a:lvl5pPr>
            <a:lvl6pPr marL="2571179" indent="-233744" fontAlgn="base">
              <a:spcBef>
                <a:spcPct val="0"/>
              </a:spcBef>
              <a:spcAft>
                <a:spcPct val="0"/>
              </a:spcAft>
              <a:defRPr>
                <a:solidFill>
                  <a:schemeClr val="tx1"/>
                </a:solidFill>
                <a:latin typeface="Calibri" pitchFamily="34" charset="0"/>
              </a:defRPr>
            </a:lvl6pPr>
            <a:lvl7pPr marL="3038666" indent="-233744" fontAlgn="base">
              <a:spcBef>
                <a:spcPct val="0"/>
              </a:spcBef>
              <a:spcAft>
                <a:spcPct val="0"/>
              </a:spcAft>
              <a:defRPr>
                <a:solidFill>
                  <a:schemeClr val="tx1"/>
                </a:solidFill>
                <a:latin typeface="Calibri" pitchFamily="34" charset="0"/>
              </a:defRPr>
            </a:lvl7pPr>
            <a:lvl8pPr marL="3506153" indent="-233744" fontAlgn="base">
              <a:spcBef>
                <a:spcPct val="0"/>
              </a:spcBef>
              <a:spcAft>
                <a:spcPct val="0"/>
              </a:spcAft>
              <a:defRPr>
                <a:solidFill>
                  <a:schemeClr val="tx1"/>
                </a:solidFill>
                <a:latin typeface="Calibri" pitchFamily="34" charset="0"/>
              </a:defRPr>
            </a:lvl8pPr>
            <a:lvl9pPr marL="3973640" indent="-233744" fontAlgn="base">
              <a:spcBef>
                <a:spcPct val="0"/>
              </a:spcBef>
              <a:spcAft>
                <a:spcPct val="0"/>
              </a:spcAft>
              <a:defRPr>
                <a:solidFill>
                  <a:schemeClr val="tx1"/>
                </a:solidFill>
                <a:latin typeface="Calibri" pitchFamily="34" charset="0"/>
              </a:defRPr>
            </a:lvl9pPr>
          </a:lstStyle>
          <a:p>
            <a:fld id="{FE180A9A-83D4-45A9-92A3-558DAA887901}" type="slidenum">
              <a:rPr lang="en-US">
                <a:solidFill>
                  <a:prstClr val="black"/>
                </a:solidFill>
              </a:rPr>
              <a:pPr/>
              <a:t>60</a:t>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DB1642EE-ABB6-4007-853B-4654120501AB}" type="slidenum">
              <a:rPr lang="en-AU" smtClean="0"/>
              <a:pPr/>
              <a:t>62</a:t>
            </a:fld>
            <a:endParaRPr lang="en-A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DB1642EE-ABB6-4007-853B-4654120501AB}" type="slidenum">
              <a:rPr lang="en-AU" smtClean="0"/>
              <a:pPr/>
              <a:t>63</a:t>
            </a:fld>
            <a:endParaRPr lang="en-A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AU"/>
          </a:p>
        </p:txBody>
      </p:sp>
      <p:sp>
        <p:nvSpPr>
          <p:cNvPr id="4" name="Rectangle 5"/>
          <p:cNvSpPr>
            <a:spLocks noGrp="1" noChangeArrowheads="1"/>
          </p:cNvSpPr>
          <p:nvPr>
            <p:ph type="ftr" sz="quarter" idx="10"/>
          </p:nvPr>
        </p:nvSpPr>
        <p:spPr>
          <a:ln/>
        </p:spPr>
        <p:txBody>
          <a:bodyPr/>
          <a:lstStyle>
            <a:lvl1pPr>
              <a:defRPr/>
            </a:lvl1pPr>
          </a:lstStyle>
          <a:p>
            <a:endParaRPr lang="en-US"/>
          </a:p>
        </p:txBody>
      </p:sp>
    </p:spTree>
    <p:extLst>
      <p:ext uri="{BB962C8B-B14F-4D97-AF65-F5344CB8AC3E}">
        <p14:creationId xmlns:p14="http://schemas.microsoft.com/office/powerpoint/2010/main" val="623708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5"/>
          <p:cNvSpPr>
            <a:spLocks noGrp="1" noChangeArrowheads="1"/>
          </p:cNvSpPr>
          <p:nvPr>
            <p:ph type="ftr" sz="quarter" idx="10"/>
          </p:nvPr>
        </p:nvSpPr>
        <p:spPr>
          <a:ln/>
        </p:spPr>
        <p:txBody>
          <a:bodyPr/>
          <a:lstStyle>
            <a:lvl1pPr>
              <a:defRPr/>
            </a:lvl1pPr>
          </a:lstStyle>
          <a:p>
            <a:endParaRPr lang="en-US"/>
          </a:p>
        </p:txBody>
      </p:sp>
    </p:spTree>
    <p:extLst>
      <p:ext uri="{BB962C8B-B14F-4D97-AF65-F5344CB8AC3E}">
        <p14:creationId xmlns:p14="http://schemas.microsoft.com/office/powerpoint/2010/main" val="4197701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41313"/>
            <a:ext cx="2057400" cy="5784850"/>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341313"/>
            <a:ext cx="6019800" cy="5784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5"/>
          <p:cNvSpPr>
            <a:spLocks noGrp="1" noChangeArrowheads="1"/>
          </p:cNvSpPr>
          <p:nvPr>
            <p:ph type="ftr" sz="quarter" idx="10"/>
          </p:nvPr>
        </p:nvSpPr>
        <p:spPr>
          <a:ln/>
        </p:spPr>
        <p:txBody>
          <a:bodyPr/>
          <a:lstStyle>
            <a:lvl1pPr>
              <a:defRPr/>
            </a:lvl1pPr>
          </a:lstStyle>
          <a:p>
            <a:endParaRPr lang="en-US"/>
          </a:p>
        </p:txBody>
      </p:sp>
    </p:spTree>
    <p:extLst>
      <p:ext uri="{BB962C8B-B14F-4D97-AF65-F5344CB8AC3E}">
        <p14:creationId xmlns:p14="http://schemas.microsoft.com/office/powerpoint/2010/main" val="513492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5"/>
          <p:cNvSpPr>
            <a:spLocks noGrp="1" noChangeArrowheads="1"/>
          </p:cNvSpPr>
          <p:nvPr>
            <p:ph type="ftr" sz="quarter" idx="10"/>
          </p:nvPr>
        </p:nvSpPr>
        <p:spPr>
          <a:ln/>
        </p:spPr>
        <p:txBody>
          <a:bodyPr/>
          <a:lstStyle>
            <a:lvl1pPr>
              <a:defRPr/>
            </a:lvl1pPr>
          </a:lstStyle>
          <a:p>
            <a:endParaRPr lang="en-US"/>
          </a:p>
        </p:txBody>
      </p:sp>
    </p:spTree>
    <p:extLst>
      <p:ext uri="{BB962C8B-B14F-4D97-AF65-F5344CB8AC3E}">
        <p14:creationId xmlns:p14="http://schemas.microsoft.com/office/powerpoint/2010/main" val="4097672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endParaRPr lang="en-US"/>
          </a:p>
        </p:txBody>
      </p:sp>
    </p:spTree>
    <p:extLst>
      <p:ext uri="{BB962C8B-B14F-4D97-AF65-F5344CB8AC3E}">
        <p14:creationId xmlns:p14="http://schemas.microsoft.com/office/powerpoint/2010/main" val="752459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773238"/>
            <a:ext cx="4038600"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773238"/>
            <a:ext cx="4038600"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5"/>
          <p:cNvSpPr>
            <a:spLocks noGrp="1" noChangeArrowheads="1"/>
          </p:cNvSpPr>
          <p:nvPr>
            <p:ph type="ftr" sz="quarter" idx="10"/>
          </p:nvPr>
        </p:nvSpPr>
        <p:spPr>
          <a:ln/>
        </p:spPr>
        <p:txBody>
          <a:bodyPr/>
          <a:lstStyle>
            <a:lvl1pPr>
              <a:defRPr/>
            </a:lvl1pPr>
          </a:lstStyle>
          <a:p>
            <a:endParaRPr lang="en-US"/>
          </a:p>
        </p:txBody>
      </p:sp>
    </p:spTree>
    <p:extLst>
      <p:ext uri="{BB962C8B-B14F-4D97-AF65-F5344CB8AC3E}">
        <p14:creationId xmlns:p14="http://schemas.microsoft.com/office/powerpoint/2010/main" val="41643918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Rectangle 5"/>
          <p:cNvSpPr>
            <a:spLocks noGrp="1" noChangeArrowheads="1"/>
          </p:cNvSpPr>
          <p:nvPr>
            <p:ph type="ftr" sz="quarter" idx="10"/>
          </p:nvPr>
        </p:nvSpPr>
        <p:spPr>
          <a:ln/>
        </p:spPr>
        <p:txBody>
          <a:bodyPr/>
          <a:lstStyle>
            <a:lvl1pPr>
              <a:defRPr/>
            </a:lvl1pPr>
          </a:lstStyle>
          <a:p>
            <a:endParaRPr lang="en-US"/>
          </a:p>
        </p:txBody>
      </p:sp>
    </p:spTree>
    <p:extLst>
      <p:ext uri="{BB962C8B-B14F-4D97-AF65-F5344CB8AC3E}">
        <p14:creationId xmlns:p14="http://schemas.microsoft.com/office/powerpoint/2010/main" val="1231075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Rectangle 5"/>
          <p:cNvSpPr>
            <a:spLocks noGrp="1" noChangeArrowheads="1"/>
          </p:cNvSpPr>
          <p:nvPr>
            <p:ph type="ftr" sz="quarter" idx="10"/>
          </p:nvPr>
        </p:nvSpPr>
        <p:spPr>
          <a:ln/>
        </p:spPr>
        <p:txBody>
          <a:bodyPr/>
          <a:lstStyle>
            <a:lvl1pPr>
              <a:defRPr/>
            </a:lvl1pPr>
          </a:lstStyle>
          <a:p>
            <a:endParaRPr lang="en-US"/>
          </a:p>
        </p:txBody>
      </p:sp>
    </p:spTree>
    <p:extLst>
      <p:ext uri="{BB962C8B-B14F-4D97-AF65-F5344CB8AC3E}">
        <p14:creationId xmlns:p14="http://schemas.microsoft.com/office/powerpoint/2010/main" val="392145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endParaRPr lang="en-US"/>
          </a:p>
        </p:txBody>
      </p:sp>
    </p:spTree>
    <p:extLst>
      <p:ext uri="{BB962C8B-B14F-4D97-AF65-F5344CB8AC3E}">
        <p14:creationId xmlns:p14="http://schemas.microsoft.com/office/powerpoint/2010/main" val="22992336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endParaRPr lang="en-US"/>
          </a:p>
        </p:txBody>
      </p:sp>
    </p:spTree>
    <p:extLst>
      <p:ext uri="{BB962C8B-B14F-4D97-AF65-F5344CB8AC3E}">
        <p14:creationId xmlns:p14="http://schemas.microsoft.com/office/powerpoint/2010/main" val="719260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A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endParaRPr lang="en-US"/>
          </a:p>
        </p:txBody>
      </p:sp>
    </p:spTree>
    <p:extLst>
      <p:ext uri="{BB962C8B-B14F-4D97-AF65-F5344CB8AC3E}">
        <p14:creationId xmlns:p14="http://schemas.microsoft.com/office/powerpoint/2010/main" val="1521923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908175" y="341313"/>
            <a:ext cx="67786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AU" smtClean="0"/>
          </a:p>
        </p:txBody>
      </p:sp>
      <p:sp>
        <p:nvSpPr>
          <p:cNvPr id="1027" name="Rectangle 3"/>
          <p:cNvSpPr>
            <a:spLocks noGrp="1" noChangeArrowheads="1"/>
          </p:cNvSpPr>
          <p:nvPr>
            <p:ph type="body" idx="1"/>
          </p:nvPr>
        </p:nvSpPr>
        <p:spPr bwMode="auto">
          <a:xfrm>
            <a:off x="457200" y="1773238"/>
            <a:ext cx="8229600" cy="435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smtClean="0"/>
          </a:p>
        </p:txBody>
      </p:sp>
      <p:sp>
        <p:nvSpPr>
          <p:cNvPr id="1029" name="Rectangle 5"/>
          <p:cNvSpPr>
            <a:spLocks noGrp="1" noChangeArrowheads="1"/>
          </p:cNvSpPr>
          <p:nvPr>
            <p:ph type="ftr" sz="quarter" idx="3"/>
          </p:nvPr>
        </p:nvSpPr>
        <p:spPr bwMode="auto">
          <a:xfrm>
            <a:off x="4500563" y="6237288"/>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b="1">
                <a:solidFill>
                  <a:schemeClr val="accent2"/>
                </a:solidFill>
              </a:defRPr>
            </a:lvl1pPr>
          </a:lstStyle>
          <a:p>
            <a:endParaRPr lang="en-US"/>
          </a:p>
        </p:txBody>
      </p:sp>
      <p:pic>
        <p:nvPicPr>
          <p:cNvPr id="2" name="Picture 7" descr="naca-logo-blue-200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0825" y="260350"/>
            <a:ext cx="1296988"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8" descr="right-bubbl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667625" y="5664200"/>
            <a:ext cx="1512888" cy="122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fontAlgn="base" hangingPunct="1">
        <a:spcBef>
          <a:spcPct val="0"/>
        </a:spcBef>
        <a:spcAft>
          <a:spcPct val="0"/>
        </a:spcAft>
        <a:defRPr sz="4400" b="1">
          <a:solidFill>
            <a:schemeClr val="accent2"/>
          </a:solidFill>
          <a:latin typeface="+mj-lt"/>
          <a:ea typeface="+mj-ea"/>
          <a:cs typeface="+mj-cs"/>
        </a:defRPr>
      </a:lvl1pPr>
      <a:lvl2pPr algn="ctr" rtl="0" eaLnBrk="1" fontAlgn="base" hangingPunct="1">
        <a:spcBef>
          <a:spcPct val="0"/>
        </a:spcBef>
        <a:spcAft>
          <a:spcPct val="0"/>
        </a:spcAft>
        <a:defRPr sz="4400" b="1">
          <a:solidFill>
            <a:schemeClr val="accent2"/>
          </a:solidFill>
          <a:latin typeface="Arial" charset="0"/>
          <a:cs typeface="Arial" charset="0"/>
        </a:defRPr>
      </a:lvl2pPr>
      <a:lvl3pPr algn="ctr" rtl="0" eaLnBrk="1" fontAlgn="base" hangingPunct="1">
        <a:spcBef>
          <a:spcPct val="0"/>
        </a:spcBef>
        <a:spcAft>
          <a:spcPct val="0"/>
        </a:spcAft>
        <a:defRPr sz="4400" b="1">
          <a:solidFill>
            <a:schemeClr val="accent2"/>
          </a:solidFill>
          <a:latin typeface="Arial" charset="0"/>
          <a:cs typeface="Arial" charset="0"/>
        </a:defRPr>
      </a:lvl3pPr>
      <a:lvl4pPr algn="ctr" rtl="0" eaLnBrk="1" fontAlgn="base" hangingPunct="1">
        <a:spcBef>
          <a:spcPct val="0"/>
        </a:spcBef>
        <a:spcAft>
          <a:spcPct val="0"/>
        </a:spcAft>
        <a:defRPr sz="4400" b="1">
          <a:solidFill>
            <a:schemeClr val="accent2"/>
          </a:solidFill>
          <a:latin typeface="Arial" charset="0"/>
          <a:cs typeface="Arial" charset="0"/>
        </a:defRPr>
      </a:lvl4pPr>
      <a:lvl5pPr algn="ctr" rtl="0" eaLnBrk="1" fontAlgn="base" hangingPunct="1">
        <a:spcBef>
          <a:spcPct val="0"/>
        </a:spcBef>
        <a:spcAft>
          <a:spcPct val="0"/>
        </a:spcAft>
        <a:defRPr sz="4400" b="1">
          <a:solidFill>
            <a:schemeClr val="accent2"/>
          </a:solidFill>
          <a:latin typeface="Arial" charset="0"/>
          <a:cs typeface="Arial" charset="0"/>
        </a:defRPr>
      </a:lvl5pPr>
      <a:lvl6pPr marL="457200" algn="ctr" rtl="0" eaLnBrk="1" fontAlgn="base" hangingPunct="1">
        <a:spcBef>
          <a:spcPct val="0"/>
        </a:spcBef>
        <a:spcAft>
          <a:spcPct val="0"/>
        </a:spcAft>
        <a:defRPr sz="4400" b="1">
          <a:solidFill>
            <a:schemeClr val="accent2"/>
          </a:solidFill>
          <a:latin typeface="Arial" charset="0"/>
          <a:cs typeface="Arial" charset="0"/>
        </a:defRPr>
      </a:lvl6pPr>
      <a:lvl7pPr marL="914400" algn="ctr" rtl="0" eaLnBrk="1" fontAlgn="base" hangingPunct="1">
        <a:spcBef>
          <a:spcPct val="0"/>
        </a:spcBef>
        <a:spcAft>
          <a:spcPct val="0"/>
        </a:spcAft>
        <a:defRPr sz="4400" b="1">
          <a:solidFill>
            <a:schemeClr val="accent2"/>
          </a:solidFill>
          <a:latin typeface="Arial" charset="0"/>
          <a:cs typeface="Arial" charset="0"/>
        </a:defRPr>
      </a:lvl7pPr>
      <a:lvl8pPr marL="1371600" algn="ctr" rtl="0" eaLnBrk="1" fontAlgn="base" hangingPunct="1">
        <a:spcBef>
          <a:spcPct val="0"/>
        </a:spcBef>
        <a:spcAft>
          <a:spcPct val="0"/>
        </a:spcAft>
        <a:defRPr sz="4400" b="1">
          <a:solidFill>
            <a:schemeClr val="accent2"/>
          </a:solidFill>
          <a:latin typeface="Arial" charset="0"/>
          <a:cs typeface="Arial" charset="0"/>
        </a:defRPr>
      </a:lvl8pPr>
      <a:lvl9pPr marL="1828800" algn="ctr" rtl="0" eaLnBrk="1" fontAlgn="base" hangingPunct="1">
        <a:spcBef>
          <a:spcPct val="0"/>
        </a:spcBef>
        <a:spcAft>
          <a:spcPct val="0"/>
        </a:spcAft>
        <a:defRPr sz="4400" b="1">
          <a:solidFill>
            <a:schemeClr val="accent2"/>
          </a:solidFill>
          <a:latin typeface="Arial" charset="0"/>
          <a:cs typeface="Arial" charset="0"/>
        </a:defRPr>
      </a:lvl9pPr>
    </p:titleStyle>
    <p:bodyStyle>
      <a:lvl1pPr marL="342900" indent="-342900" algn="l" rtl="0" eaLnBrk="1" fontAlgn="base" hangingPunct="1">
        <a:spcBef>
          <a:spcPct val="20000"/>
        </a:spcBef>
        <a:spcAft>
          <a:spcPct val="0"/>
        </a:spcAft>
        <a:buClr>
          <a:schemeClr val="folHlink"/>
        </a:buClr>
        <a:buChar char="•"/>
        <a:defRPr sz="3200" b="1">
          <a:solidFill>
            <a:schemeClr val="accent2"/>
          </a:solidFill>
          <a:latin typeface="+mn-lt"/>
          <a:ea typeface="+mn-ea"/>
          <a:cs typeface="+mn-cs"/>
        </a:defRPr>
      </a:lvl1pPr>
      <a:lvl2pPr marL="742950" indent="-285750" algn="l" rtl="0" eaLnBrk="1" fontAlgn="base" hangingPunct="1">
        <a:spcBef>
          <a:spcPct val="20000"/>
        </a:spcBef>
        <a:spcAft>
          <a:spcPct val="0"/>
        </a:spcAft>
        <a:buClr>
          <a:schemeClr val="folHlink"/>
        </a:buClr>
        <a:buFont typeface="Arial" charset="0"/>
        <a:buChar char="–"/>
        <a:defRPr sz="2800">
          <a:solidFill>
            <a:schemeClr val="accent2"/>
          </a:solidFill>
          <a:latin typeface="+mn-lt"/>
          <a:cs typeface="+mn-cs"/>
        </a:defRPr>
      </a:lvl2pPr>
      <a:lvl3pPr marL="1143000" indent="-228600" algn="l" rtl="0" eaLnBrk="1" fontAlgn="base" hangingPunct="1">
        <a:spcBef>
          <a:spcPct val="20000"/>
        </a:spcBef>
        <a:spcAft>
          <a:spcPct val="0"/>
        </a:spcAft>
        <a:buClr>
          <a:schemeClr val="folHlink"/>
        </a:buClr>
        <a:buChar char="•"/>
        <a:defRPr sz="2400">
          <a:solidFill>
            <a:schemeClr val="accent2"/>
          </a:solidFill>
          <a:latin typeface="+mn-lt"/>
          <a:cs typeface="+mn-cs"/>
        </a:defRPr>
      </a:lvl3pPr>
      <a:lvl4pPr marL="1600200" indent="-228600" algn="l" rtl="0" eaLnBrk="1" fontAlgn="base" hangingPunct="1">
        <a:spcBef>
          <a:spcPct val="20000"/>
        </a:spcBef>
        <a:spcAft>
          <a:spcPct val="0"/>
        </a:spcAft>
        <a:buClr>
          <a:schemeClr val="folHlink"/>
        </a:buClr>
        <a:buFont typeface="Arial" charset="0"/>
        <a:buChar char="–"/>
        <a:defRPr sz="2000">
          <a:solidFill>
            <a:schemeClr val="accent2"/>
          </a:solidFill>
          <a:latin typeface="+mn-lt"/>
          <a:cs typeface="+mn-cs"/>
        </a:defRPr>
      </a:lvl4pPr>
      <a:lvl5pPr marL="2057400" indent="-228600" algn="l" rtl="0" eaLnBrk="1" fontAlgn="base" hangingPunct="1">
        <a:spcBef>
          <a:spcPct val="20000"/>
        </a:spcBef>
        <a:spcAft>
          <a:spcPct val="0"/>
        </a:spcAft>
        <a:buClr>
          <a:schemeClr val="folHlink"/>
        </a:buClr>
        <a:buFont typeface="Arial" charset="0"/>
        <a:buChar char="»"/>
        <a:defRPr sz="2000">
          <a:solidFill>
            <a:schemeClr val="accent2"/>
          </a:solidFill>
          <a:latin typeface="+mn-lt"/>
          <a:cs typeface="+mn-cs"/>
        </a:defRPr>
      </a:lvl5pPr>
      <a:lvl6pPr marL="2514600" indent="-228600" algn="l" rtl="0" eaLnBrk="1" fontAlgn="base" hangingPunct="1">
        <a:spcBef>
          <a:spcPct val="20000"/>
        </a:spcBef>
        <a:spcAft>
          <a:spcPct val="0"/>
        </a:spcAft>
        <a:buClr>
          <a:schemeClr val="folHlink"/>
        </a:buClr>
        <a:buFont typeface="Arial" charset="0"/>
        <a:buChar char="»"/>
        <a:defRPr sz="2000">
          <a:solidFill>
            <a:schemeClr val="accent2"/>
          </a:solidFill>
          <a:latin typeface="+mn-lt"/>
          <a:cs typeface="+mn-cs"/>
        </a:defRPr>
      </a:lvl6pPr>
      <a:lvl7pPr marL="2971800" indent="-228600" algn="l" rtl="0" eaLnBrk="1" fontAlgn="base" hangingPunct="1">
        <a:spcBef>
          <a:spcPct val="20000"/>
        </a:spcBef>
        <a:spcAft>
          <a:spcPct val="0"/>
        </a:spcAft>
        <a:buClr>
          <a:schemeClr val="folHlink"/>
        </a:buClr>
        <a:buFont typeface="Arial" charset="0"/>
        <a:buChar char="»"/>
        <a:defRPr sz="2000">
          <a:solidFill>
            <a:schemeClr val="accent2"/>
          </a:solidFill>
          <a:latin typeface="+mn-lt"/>
          <a:cs typeface="+mn-cs"/>
        </a:defRPr>
      </a:lvl7pPr>
      <a:lvl8pPr marL="3429000" indent="-228600" algn="l" rtl="0" eaLnBrk="1" fontAlgn="base" hangingPunct="1">
        <a:spcBef>
          <a:spcPct val="20000"/>
        </a:spcBef>
        <a:spcAft>
          <a:spcPct val="0"/>
        </a:spcAft>
        <a:buClr>
          <a:schemeClr val="folHlink"/>
        </a:buClr>
        <a:buFont typeface="Arial" charset="0"/>
        <a:buChar char="»"/>
        <a:defRPr sz="2000">
          <a:solidFill>
            <a:schemeClr val="accent2"/>
          </a:solidFill>
          <a:latin typeface="+mn-lt"/>
          <a:cs typeface="+mn-cs"/>
        </a:defRPr>
      </a:lvl8pPr>
      <a:lvl9pPr marL="3886200" indent="-228600" algn="l" rtl="0" eaLnBrk="1" fontAlgn="base" hangingPunct="1">
        <a:spcBef>
          <a:spcPct val="20000"/>
        </a:spcBef>
        <a:spcAft>
          <a:spcPct val="0"/>
        </a:spcAft>
        <a:buClr>
          <a:schemeClr val="folHlink"/>
        </a:buClr>
        <a:buFont typeface="Arial" charset="0"/>
        <a:buChar char="»"/>
        <a:defRPr sz="2000">
          <a:solidFill>
            <a:schemeClr val="accent2"/>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6.emf"/><Relationship Id="rId4" Type="http://schemas.openxmlformats.org/officeDocument/2006/relationships/oleObject" Target="../embeddings/oleObject2.bin"/></Relationships>
</file>

<file path=ppt/slides/_rels/slide15.xml.rels><?xml version="1.0" encoding="UTF-8" standalone="yes"?>
<Relationships xmlns="http://schemas.openxmlformats.org/package/2006/relationships"><Relationship Id="rId3" Type="http://schemas.openxmlformats.org/officeDocument/2006/relationships/oleObject" Target="../embeddings/Microsoft_Excel_97-2003_Worksheet1.xls"/><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8.emf"/></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47.png"/><Relationship Id="rId5" Type="http://schemas.openxmlformats.org/officeDocument/2006/relationships/oleObject" Target="../embeddings/oleObject4.bin"/><Relationship Id="rId4" Type="http://schemas.openxmlformats.org/officeDocument/2006/relationships/image" Target="../media/image48.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56.png"/></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image" Target="../media/image59.em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jpeg"/></Relationships>
</file>

<file path=ppt/slides/_rels/slide6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jpeg"/><Relationship Id="rId5" Type="http://schemas.openxmlformats.org/officeDocument/2006/relationships/image" Target="../media/image3.emf"/><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362200" y="3886200"/>
            <a:ext cx="4648200" cy="609600"/>
          </a:xfrm>
        </p:spPr>
        <p:txBody>
          <a:bodyPr/>
          <a:lstStyle/>
          <a:p>
            <a:r>
              <a:rPr lang="en-US" dirty="0" smtClean="0">
                <a:latin typeface="Calibri" pitchFamily="34" charset="0"/>
              </a:rPr>
              <a:t>NACA Presentation</a:t>
            </a:r>
          </a:p>
        </p:txBody>
      </p:sp>
      <p:sp>
        <p:nvSpPr>
          <p:cNvPr id="3" name="Title 2"/>
          <p:cNvSpPr>
            <a:spLocks noGrp="1"/>
          </p:cNvSpPr>
          <p:nvPr>
            <p:ph type="ctrTitle"/>
          </p:nvPr>
        </p:nvSpPr>
        <p:spPr>
          <a:xfrm>
            <a:off x="762000" y="1600200"/>
            <a:ext cx="7772400" cy="1752600"/>
          </a:xfrm>
        </p:spPr>
        <p:txBody>
          <a:bodyPr/>
          <a:lstStyle/>
          <a:p>
            <a:r>
              <a:rPr lang="en-US" sz="3200" dirty="0" smtClean="0">
                <a:latin typeface="Calibri" pitchFamily="34" charset="0"/>
              </a:rPr>
              <a:t>Challenges and Opportunities to promote </a:t>
            </a:r>
            <a:r>
              <a:rPr lang="en-US" dirty="0" smtClean="0">
                <a:latin typeface="Calibri" pitchFamily="34" charset="0"/>
              </a:rPr>
              <a:t/>
            </a:r>
            <a:br>
              <a:rPr lang="en-US" dirty="0" smtClean="0">
                <a:latin typeface="Calibri" pitchFamily="34" charset="0"/>
              </a:rPr>
            </a:br>
            <a:r>
              <a:rPr lang="en-US" dirty="0" smtClean="0">
                <a:latin typeface="Calibri" pitchFamily="34" charset="0"/>
              </a:rPr>
              <a:t>Responsible Aquaculture in </a:t>
            </a:r>
            <a:br>
              <a:rPr lang="en-US" dirty="0" smtClean="0">
                <a:latin typeface="Calibri" pitchFamily="34" charset="0"/>
              </a:rPr>
            </a:br>
            <a:r>
              <a:rPr lang="en-US" dirty="0" smtClean="0">
                <a:latin typeface="Calibri" pitchFamily="34" charset="0"/>
              </a:rPr>
              <a:t>Asia Pacific Region </a:t>
            </a:r>
            <a:endParaRPr lang="en-US" dirty="0">
              <a:latin typeface="Calibri" pitchFamily="34" charset="0"/>
            </a:endParaRPr>
          </a:p>
        </p:txBody>
      </p:sp>
      <p:sp>
        <p:nvSpPr>
          <p:cNvPr id="4" name="Footer Placeholder 3"/>
          <p:cNvSpPr>
            <a:spLocks noGrp="1"/>
          </p:cNvSpPr>
          <p:nvPr>
            <p:ph type="ftr" sz="quarter" idx="4294967295"/>
          </p:nvPr>
        </p:nvSpPr>
        <p:spPr>
          <a:xfrm>
            <a:off x="533400" y="5638800"/>
            <a:ext cx="3962400" cy="838200"/>
          </a:xfrm>
          <a:prstGeom prst="rect">
            <a:avLst/>
          </a:prstGeom>
        </p:spPr>
        <p:txBody>
          <a:bodyPr/>
          <a:lstStyle/>
          <a:p>
            <a:pPr algn="ctr">
              <a:defRPr/>
            </a:pPr>
            <a:r>
              <a:rPr lang="en-US" sz="1600" b="0" dirty="0" smtClean="0">
                <a:latin typeface="Calibri" pitchFamily="34" charset="0"/>
              </a:rPr>
              <a:t>NORAD - Regional Seminar on Aquaculture for Norway Embassies in Asia – Pacific </a:t>
            </a:r>
          </a:p>
          <a:p>
            <a:pPr algn="ctr">
              <a:defRPr/>
            </a:pPr>
            <a:r>
              <a:rPr lang="en-US" sz="1600" b="0" dirty="0" smtClean="0">
                <a:latin typeface="Calibri" pitchFamily="34" charset="0"/>
              </a:rPr>
              <a:t>16-18 Jan 2013</a:t>
            </a:r>
            <a:endParaRPr lang="en-US" sz="1600" b="0" dirty="0">
              <a:latin typeface="Calibri" pitchFamily="34" charset="0"/>
            </a:endParaRPr>
          </a:p>
        </p:txBody>
      </p:sp>
    </p:spTree>
    <p:extLst>
      <p:ext uri="{BB962C8B-B14F-4D97-AF65-F5344CB8AC3E}">
        <p14:creationId xmlns:p14="http://schemas.microsoft.com/office/powerpoint/2010/main" val="28237779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903333300"/>
              </p:ext>
            </p:extLst>
          </p:nvPr>
        </p:nvGraphicFramePr>
        <p:xfrm>
          <a:off x="2667000" y="2667000"/>
          <a:ext cx="4325938" cy="2714625"/>
        </p:xfrm>
        <a:graphic>
          <a:graphicData uri="http://schemas.openxmlformats.org/drawingml/2006/table">
            <a:tbl>
              <a:tblPr/>
              <a:tblGrid>
                <a:gridCol w="869950"/>
                <a:gridCol w="1511300"/>
                <a:gridCol w="1944688"/>
              </a:tblGrid>
              <a:tr h="61125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1FAECD"/>
                          </a:solidFill>
                          <a:effectLst/>
                          <a:latin typeface="Calibri" pitchFamily="34" charset="0"/>
                          <a:ea typeface="ＭＳ Ｐゴシック" charset="-128"/>
                        </a:rPr>
                        <a:t>Year</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1FAECD"/>
                          </a:solidFill>
                          <a:effectLst/>
                          <a:latin typeface="Calibri" pitchFamily="34" charset="0"/>
                          <a:ea typeface="ＭＳ Ｐゴシック" charset="-128"/>
                        </a:rPr>
                        <a:t>Global (t)</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1FAECD"/>
                          </a:solidFill>
                          <a:effectLst/>
                          <a:latin typeface="Calibri" pitchFamily="34" charset="0"/>
                          <a:ea typeface="ＭＳ Ｐゴシック" charset="-128"/>
                        </a:rPr>
                        <a:t>A-P (t)</a:t>
                      </a:r>
                    </a:p>
                  </a:txBody>
                  <a:tcPr marT="45725" marB="45725" horzOverflow="overflow">
                    <a:lnL w="12700" cap="flat" cmpd="sng" algn="ctr">
                      <a:solidFill>
                        <a:schemeClr val="bg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r>
              <a:tr h="70112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0000"/>
                          </a:solidFill>
                          <a:effectLst/>
                          <a:latin typeface="Calibri" pitchFamily="34" charset="0"/>
                          <a:ea typeface="ＭＳ Ｐゴシック" charset="-128"/>
                        </a:rPr>
                        <a:t>1987</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0000"/>
                          </a:solidFill>
                          <a:effectLst/>
                          <a:latin typeface="Calibri" pitchFamily="34" charset="0"/>
                          <a:ea typeface="ＭＳ Ｐゴシック" charset="-128"/>
                        </a:rPr>
                        <a:t>13,961,611</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0000"/>
                          </a:solidFill>
                          <a:effectLst/>
                          <a:latin typeface="Calibri" pitchFamily="34" charset="0"/>
                          <a:ea typeface="ＭＳ Ｐゴシック" charset="-128"/>
                        </a:rPr>
                        <a:t>11,939,706 (85.5%)</a:t>
                      </a:r>
                    </a:p>
                  </a:txBody>
                  <a:tcPr marT="45725" marB="45725" horzOverflow="overflow">
                    <a:lnL w="12700" cap="flat" cmpd="sng" algn="ctr">
                      <a:solidFill>
                        <a:schemeClr val="bg1"/>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r>
              <a:tr h="70112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0000"/>
                          </a:solidFill>
                          <a:effectLst/>
                          <a:latin typeface="Calibri" pitchFamily="34" charset="0"/>
                          <a:ea typeface="ＭＳ Ｐゴシック" charset="-128"/>
                        </a:rPr>
                        <a:t>1997</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0000"/>
                          </a:solidFill>
                          <a:effectLst/>
                          <a:latin typeface="Calibri" pitchFamily="34" charset="0"/>
                          <a:ea typeface="ＭＳ Ｐゴシック" charset="-128"/>
                        </a:rPr>
                        <a:t>34,261,739 </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0000"/>
                          </a:solidFill>
                          <a:effectLst/>
                          <a:latin typeface="Calibri" pitchFamily="34" charset="0"/>
                          <a:ea typeface="ＭＳ Ｐゴシック" charset="-128"/>
                        </a:rPr>
                        <a:t>31,075,412 (90.7%)</a:t>
                      </a:r>
                    </a:p>
                  </a:txBody>
                  <a:tcPr marT="45725" marB="45725" horzOverflow="overflow">
                    <a:lnL w="12700" cap="flat" cmpd="sng" algn="ctr">
                      <a:solidFill>
                        <a:schemeClr val="bg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r>
              <a:tr h="70112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0000"/>
                          </a:solidFill>
                          <a:effectLst/>
                          <a:latin typeface="Calibri" pitchFamily="34" charset="0"/>
                          <a:ea typeface="ＭＳ Ｐゴシック" charset="-128"/>
                        </a:rPr>
                        <a:t>2007</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0000"/>
                          </a:solidFill>
                          <a:effectLst/>
                          <a:latin typeface="Calibri" pitchFamily="34" charset="0"/>
                          <a:ea typeface="ＭＳ Ｐゴシック" charset="-128"/>
                        </a:rPr>
                        <a:t>65,190,029</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C00000"/>
                          </a:solidFill>
                          <a:effectLst/>
                          <a:latin typeface="Calibri" pitchFamily="34" charset="0"/>
                          <a:ea typeface="ＭＳ Ｐゴシック" charset="-128"/>
                        </a:rPr>
                        <a:t>59,568,049 (91.4%)</a:t>
                      </a:r>
                    </a:p>
                  </a:txBody>
                  <a:tcPr marT="45725" marB="45725" horzOverflow="overflow">
                    <a:lnL w="12700" cap="flat" cmpd="sng" algn="ctr">
                      <a:solidFill>
                        <a:schemeClr val="bg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r>
            </a:tbl>
          </a:graphicData>
        </a:graphic>
      </p:graphicFrame>
      <p:sp>
        <p:nvSpPr>
          <p:cNvPr id="3" name="TextBox 2"/>
          <p:cNvSpPr txBox="1"/>
          <p:nvPr/>
        </p:nvSpPr>
        <p:spPr>
          <a:xfrm>
            <a:off x="1828800" y="1126068"/>
            <a:ext cx="5424114" cy="1077218"/>
          </a:xfrm>
          <a:prstGeom prst="rect">
            <a:avLst/>
          </a:prstGeom>
          <a:noFill/>
        </p:spPr>
        <p:txBody>
          <a:bodyPr wrap="none" rtlCol="0">
            <a:spAutoFit/>
          </a:bodyPr>
          <a:lstStyle/>
          <a:p>
            <a:pPr algn="ctr"/>
            <a:r>
              <a:rPr lang="en-US" sz="3200" dirty="0" smtClean="0">
                <a:latin typeface="Calibri" pitchFamily="34" charset="0"/>
                <a:cs typeface="Calibri" pitchFamily="34" charset="0"/>
              </a:rPr>
              <a:t>Asia Accounts for </a:t>
            </a:r>
            <a:r>
              <a:rPr lang="en-US" sz="3200" dirty="0" smtClean="0">
                <a:solidFill>
                  <a:srgbClr val="C00000"/>
                </a:solidFill>
                <a:latin typeface="Calibri" pitchFamily="34" charset="0"/>
                <a:cs typeface="Calibri" pitchFamily="34" charset="0"/>
              </a:rPr>
              <a:t>90%</a:t>
            </a:r>
            <a:r>
              <a:rPr lang="en-US" sz="3200" dirty="0" smtClean="0">
                <a:latin typeface="Calibri" pitchFamily="34" charset="0"/>
                <a:cs typeface="Calibri" pitchFamily="34" charset="0"/>
              </a:rPr>
              <a:t> of</a:t>
            </a:r>
          </a:p>
          <a:p>
            <a:pPr algn="ctr"/>
            <a:r>
              <a:rPr lang="en-US" sz="3200" dirty="0" smtClean="0">
                <a:latin typeface="Calibri" pitchFamily="34" charset="0"/>
                <a:cs typeface="Calibri" pitchFamily="34" charset="0"/>
              </a:rPr>
              <a:t> Global Aquaculture Production</a:t>
            </a:r>
          </a:p>
        </p:txBody>
      </p:sp>
    </p:spTree>
    <p:extLst>
      <p:ext uri="{BB962C8B-B14F-4D97-AF65-F5344CB8AC3E}">
        <p14:creationId xmlns:p14="http://schemas.microsoft.com/office/powerpoint/2010/main" val="23840259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914400" y="76200"/>
            <a:ext cx="7772400" cy="1143000"/>
          </a:xfrm>
        </p:spPr>
        <p:txBody>
          <a:bodyPr/>
          <a:lstStyle/>
          <a:p>
            <a:r>
              <a:rPr lang="en-US" sz="3200" dirty="0" smtClean="0">
                <a:solidFill>
                  <a:schemeClr val="tx1"/>
                </a:solidFill>
                <a:latin typeface="Calibri" pitchFamily="34" charset="0"/>
              </a:rPr>
              <a:t>Asia-Pacific</a:t>
            </a:r>
            <a:endParaRPr lang="th-TH" sz="3200" dirty="0" smtClean="0">
              <a:solidFill>
                <a:schemeClr val="tx1"/>
              </a:solidFill>
              <a:latin typeface="Calibri" pitchFamily="34" charset="0"/>
            </a:endParaRPr>
          </a:p>
        </p:txBody>
      </p:sp>
      <p:sp>
        <p:nvSpPr>
          <p:cNvPr id="3" name="Content Placeholder 2"/>
          <p:cNvSpPr>
            <a:spLocks noGrp="1"/>
          </p:cNvSpPr>
          <p:nvPr>
            <p:ph idx="1"/>
          </p:nvPr>
        </p:nvSpPr>
        <p:spPr>
          <a:xfrm>
            <a:off x="1295400" y="1143000"/>
            <a:ext cx="7239000" cy="1828800"/>
          </a:xfrm>
        </p:spPr>
        <p:txBody>
          <a:bodyPr>
            <a:noAutofit/>
          </a:bodyPr>
          <a:lstStyle/>
          <a:p>
            <a:pPr>
              <a:defRPr/>
            </a:pPr>
            <a:r>
              <a:rPr lang="en-US" sz="2400" dirty="0" smtClean="0">
                <a:solidFill>
                  <a:schemeClr val="tx2">
                    <a:lumMod val="50000"/>
                  </a:schemeClr>
                </a:solidFill>
                <a:latin typeface="Calibri" pitchFamily="34" charset="0"/>
              </a:rPr>
              <a:t>In 2010, almost 90% of world aquaculture production came from the region.</a:t>
            </a:r>
          </a:p>
        </p:txBody>
      </p:sp>
      <p:pic>
        <p:nvPicPr>
          <p:cNvPr id="9220" name="Picture 5" descr="naca-logo-blue-200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42325" y="6172200"/>
            <a:ext cx="54927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 name="Chart 10"/>
          <p:cNvGraphicFramePr/>
          <p:nvPr>
            <p:extLst>
              <p:ext uri="{D42A27DB-BD31-4B8C-83A1-F6EECF244321}">
                <p14:modId xmlns:p14="http://schemas.microsoft.com/office/powerpoint/2010/main" val="1474483131"/>
              </p:ext>
            </p:extLst>
          </p:nvPr>
        </p:nvGraphicFramePr>
        <p:xfrm>
          <a:off x="3373702" y="2514600"/>
          <a:ext cx="3886200" cy="3200400"/>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3"/>
          <p:cNvSpPr txBox="1"/>
          <p:nvPr/>
        </p:nvSpPr>
        <p:spPr>
          <a:xfrm>
            <a:off x="4109244" y="4512733"/>
            <a:ext cx="3048000" cy="30480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en-US" sz="1800" b="1" dirty="0" smtClean="0">
                <a:solidFill>
                  <a:srgbClr val="FFFF00"/>
                </a:solidFill>
              </a:rPr>
              <a:t>Asia-Pacific: 53,301,157 </a:t>
            </a:r>
            <a:r>
              <a:rPr lang="en-US" sz="1800" b="1" dirty="0">
                <a:solidFill>
                  <a:srgbClr val="FFFF00"/>
                </a:solidFill>
              </a:rPr>
              <a:t>T (</a:t>
            </a:r>
            <a:r>
              <a:rPr lang="en-US" sz="1800" b="1" dirty="0" smtClean="0">
                <a:solidFill>
                  <a:srgbClr val="FFFF00"/>
                </a:solidFill>
              </a:rPr>
              <a:t>89.0%)</a:t>
            </a:r>
            <a:endParaRPr lang="en-US" sz="1800" b="1" dirty="0">
              <a:solidFill>
                <a:srgbClr val="FFFF00"/>
              </a:solidFill>
            </a:endParaRPr>
          </a:p>
        </p:txBody>
      </p:sp>
      <p:sp>
        <p:nvSpPr>
          <p:cNvPr id="13" name="TextBox 4"/>
          <p:cNvSpPr txBox="1"/>
          <p:nvPr/>
        </p:nvSpPr>
        <p:spPr>
          <a:xfrm>
            <a:off x="6172200" y="3186112"/>
            <a:ext cx="2119312" cy="35242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en-US" sz="1400" b="1" dirty="0"/>
              <a:t>Americas: </a:t>
            </a:r>
            <a:r>
              <a:rPr lang="en-US" sz="1400" b="1" dirty="0" smtClean="0"/>
              <a:t>2,576,428 </a:t>
            </a:r>
            <a:r>
              <a:rPr lang="en-US" sz="1400" b="1" dirty="0"/>
              <a:t>T (</a:t>
            </a:r>
            <a:r>
              <a:rPr lang="en-US" sz="1400" b="1" dirty="0" smtClean="0"/>
              <a:t>4.3%)</a:t>
            </a:r>
            <a:endParaRPr lang="th-TH" sz="1400" b="1" dirty="0"/>
          </a:p>
        </p:txBody>
      </p:sp>
      <p:sp>
        <p:nvSpPr>
          <p:cNvPr id="14" name="TextBox 5"/>
          <p:cNvSpPr txBox="1"/>
          <p:nvPr/>
        </p:nvSpPr>
        <p:spPr>
          <a:xfrm>
            <a:off x="2971800" y="3362324"/>
            <a:ext cx="1862138" cy="3333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en-US" sz="1400" b="1" dirty="0"/>
              <a:t>Europe: </a:t>
            </a:r>
            <a:r>
              <a:rPr lang="en-US" sz="1400" b="1" dirty="0" smtClean="0"/>
              <a:t>2,523,179 </a:t>
            </a:r>
            <a:r>
              <a:rPr lang="en-US" sz="1400" b="1" dirty="0"/>
              <a:t>T (</a:t>
            </a:r>
            <a:r>
              <a:rPr lang="en-US" sz="1400" b="1" dirty="0" smtClean="0"/>
              <a:t>4.2%)</a:t>
            </a:r>
            <a:endParaRPr lang="th-TH" sz="1400" b="1" dirty="0"/>
          </a:p>
        </p:txBody>
      </p:sp>
      <p:sp>
        <p:nvSpPr>
          <p:cNvPr id="15" name="TextBox 6"/>
          <p:cNvSpPr txBox="1"/>
          <p:nvPr/>
        </p:nvSpPr>
        <p:spPr>
          <a:xfrm>
            <a:off x="3670564" y="2590800"/>
            <a:ext cx="1928813" cy="26670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en-US" sz="1400" b="1" dirty="0"/>
              <a:t>Oceania: </a:t>
            </a:r>
            <a:r>
              <a:rPr lang="en-US" sz="1400" b="1" dirty="0" smtClean="0"/>
              <a:t>183,516 </a:t>
            </a:r>
            <a:r>
              <a:rPr lang="en-US" sz="1400" b="1" dirty="0"/>
              <a:t>T (0.3%)</a:t>
            </a:r>
            <a:endParaRPr lang="th-TH" sz="1400" b="1" dirty="0"/>
          </a:p>
        </p:txBody>
      </p:sp>
      <p:cxnSp>
        <p:nvCxnSpPr>
          <p:cNvPr id="16" name="Straight Arrow Connector 15"/>
          <p:cNvCxnSpPr/>
          <p:nvPr/>
        </p:nvCxnSpPr>
        <p:spPr>
          <a:xfrm>
            <a:off x="4634970" y="3020483"/>
            <a:ext cx="571500" cy="352425"/>
          </a:xfrm>
          <a:prstGeom prst="straightConnector1">
            <a:avLst/>
          </a:prstGeom>
          <a:ln w="190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5400000">
            <a:off x="5366544" y="2879725"/>
            <a:ext cx="533400" cy="342900"/>
          </a:xfrm>
          <a:prstGeom prst="straightConnector1">
            <a:avLst/>
          </a:prstGeom>
          <a:ln w="15875">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9228" name="TextBox 17"/>
          <p:cNvSpPr txBox="1">
            <a:spLocks noChangeArrowheads="1"/>
          </p:cNvSpPr>
          <p:nvPr/>
        </p:nvSpPr>
        <p:spPr bwMode="auto">
          <a:xfrm>
            <a:off x="1130564" y="6108436"/>
            <a:ext cx="25146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100" dirty="0"/>
              <a:t>Source: FAO, 2012</a:t>
            </a:r>
            <a:endParaRPr lang="th-TH" sz="1100" dirty="0"/>
          </a:p>
        </p:txBody>
      </p:sp>
    </p:spTree>
    <p:extLst>
      <p:ext uri="{BB962C8B-B14F-4D97-AF65-F5344CB8AC3E}">
        <p14:creationId xmlns:p14="http://schemas.microsoft.com/office/powerpoint/2010/main" val="41125222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rgbClr val="FF0000"/>
                </a:solidFill>
                <a:latin typeface="Calibri" pitchFamily="34" charset="0"/>
              </a:rPr>
              <a:t>Growth in last decade</a:t>
            </a:r>
            <a:endParaRPr lang="en-US" sz="3200" dirty="0">
              <a:solidFill>
                <a:srgbClr val="FF0000"/>
              </a:solidFill>
              <a:latin typeface="Calibri" pitchFamily="34" charset="0"/>
            </a:endParaRPr>
          </a:p>
        </p:txBody>
      </p:sp>
      <p:sp>
        <p:nvSpPr>
          <p:cNvPr id="3" name="Content Placeholder 2"/>
          <p:cNvSpPr>
            <a:spLocks noGrp="1"/>
          </p:cNvSpPr>
          <p:nvPr>
            <p:ph sz="quarter" idx="1"/>
          </p:nvPr>
        </p:nvSpPr>
        <p:spPr>
          <a:xfrm>
            <a:off x="838200" y="1676400"/>
            <a:ext cx="7772400" cy="4419600"/>
          </a:xfrm>
        </p:spPr>
        <p:txBody>
          <a:bodyPr/>
          <a:lstStyle/>
          <a:p>
            <a:pPr>
              <a:spcBef>
                <a:spcPts val="0"/>
              </a:spcBef>
            </a:pPr>
            <a:r>
              <a:rPr lang="en-US" sz="2000" dirty="0" smtClean="0">
                <a:latin typeface="Calibri" pitchFamily="34" charset="0"/>
              </a:rPr>
              <a:t>During 2000-2010 average growth 6.7% per year</a:t>
            </a:r>
          </a:p>
          <a:p>
            <a:pPr marL="0" indent="0">
              <a:spcBef>
                <a:spcPts val="0"/>
              </a:spcBef>
              <a:buNone/>
            </a:pPr>
            <a:endParaRPr lang="en-US" sz="2000" dirty="0" smtClean="0">
              <a:latin typeface="Calibri" pitchFamily="34" charset="0"/>
            </a:endParaRPr>
          </a:p>
          <a:p>
            <a:pPr>
              <a:spcBef>
                <a:spcPts val="0"/>
              </a:spcBef>
            </a:pPr>
            <a:r>
              <a:rPr lang="en-US" sz="2000" dirty="0" smtClean="0">
                <a:latin typeface="Calibri" pitchFamily="34" charset="0"/>
              </a:rPr>
              <a:t>However, country variation</a:t>
            </a:r>
          </a:p>
          <a:p>
            <a:pPr marL="0" indent="0">
              <a:spcBef>
                <a:spcPts val="0"/>
              </a:spcBef>
              <a:buNone/>
            </a:pPr>
            <a:endParaRPr lang="en-US" sz="2000" dirty="0" smtClean="0">
              <a:latin typeface="Calibri" pitchFamily="34" charset="0"/>
            </a:endParaRPr>
          </a:p>
          <a:p>
            <a:pPr lvl="1">
              <a:spcBef>
                <a:spcPts val="0"/>
              </a:spcBef>
            </a:pPr>
            <a:r>
              <a:rPr lang="en-US" sz="2000" dirty="0" smtClean="0">
                <a:latin typeface="Calibri" pitchFamily="34" charset="0"/>
              </a:rPr>
              <a:t>Some </a:t>
            </a:r>
            <a:r>
              <a:rPr lang="en-US" sz="2000" b="1" dirty="0" smtClean="0">
                <a:latin typeface="Calibri" pitchFamily="34" charset="0"/>
              </a:rPr>
              <a:t>outstanding</a:t>
            </a:r>
            <a:r>
              <a:rPr lang="en-US" sz="2000" dirty="0" smtClean="0">
                <a:latin typeface="Calibri" pitchFamily="34" charset="0"/>
              </a:rPr>
              <a:t> growth in production (2000-2010) -  9-24% per year:</a:t>
            </a:r>
            <a:r>
              <a:rPr lang="en-US" sz="2000" dirty="0">
                <a:latin typeface="Calibri" pitchFamily="34" charset="0"/>
              </a:rPr>
              <a:t> </a:t>
            </a:r>
            <a:r>
              <a:rPr lang="en-US" sz="2000" dirty="0" smtClean="0">
                <a:latin typeface="Calibri" pitchFamily="34" charset="0"/>
              </a:rPr>
              <a:t> India, Indonesia, Viet Nam,  Myanmar</a:t>
            </a:r>
          </a:p>
          <a:p>
            <a:pPr lvl="1">
              <a:spcBef>
                <a:spcPts val="0"/>
              </a:spcBef>
              <a:buNone/>
            </a:pPr>
            <a:endParaRPr lang="en-US" sz="2000" b="1" dirty="0" smtClean="0">
              <a:latin typeface="Calibri" pitchFamily="34" charset="0"/>
            </a:endParaRPr>
          </a:p>
          <a:p>
            <a:pPr lvl="1">
              <a:spcBef>
                <a:spcPts val="0"/>
              </a:spcBef>
            </a:pPr>
            <a:r>
              <a:rPr lang="en-US" sz="2000" b="1" dirty="0" smtClean="0">
                <a:latin typeface="Calibri" pitchFamily="34" charset="0"/>
              </a:rPr>
              <a:t>Average</a:t>
            </a:r>
            <a:r>
              <a:rPr lang="en-US" sz="2000" dirty="0" smtClean="0">
                <a:latin typeface="Calibri" pitchFamily="34" charset="0"/>
              </a:rPr>
              <a:t> growth, 6-7 % per year: Bangladesh, Philippines and Thailand</a:t>
            </a:r>
          </a:p>
          <a:p>
            <a:pPr lvl="1">
              <a:spcBef>
                <a:spcPts val="0"/>
              </a:spcBef>
            </a:pPr>
            <a:endParaRPr lang="en-US" sz="2000" dirty="0" smtClean="0">
              <a:latin typeface="Calibri" pitchFamily="34" charset="0"/>
            </a:endParaRPr>
          </a:p>
          <a:p>
            <a:pPr lvl="1">
              <a:spcBef>
                <a:spcPts val="0"/>
              </a:spcBef>
            </a:pPr>
            <a:r>
              <a:rPr lang="en-US" sz="2000" b="1" dirty="0" smtClean="0">
                <a:latin typeface="Calibri" pitchFamily="34" charset="0"/>
              </a:rPr>
              <a:t>China </a:t>
            </a:r>
            <a:r>
              <a:rPr lang="en-US" sz="2000" dirty="0" smtClean="0">
                <a:latin typeface="Calibri" pitchFamily="34" charset="0"/>
              </a:rPr>
              <a:t>5.5% per year</a:t>
            </a:r>
          </a:p>
          <a:p>
            <a:pPr lvl="1">
              <a:spcBef>
                <a:spcPts val="0"/>
              </a:spcBef>
            </a:pPr>
            <a:endParaRPr lang="en-US" sz="2000" b="1" dirty="0">
              <a:latin typeface="Calibri" pitchFamily="34" charset="0"/>
            </a:endParaRPr>
          </a:p>
          <a:p>
            <a:pPr lvl="1">
              <a:spcBef>
                <a:spcPts val="0"/>
              </a:spcBef>
            </a:pPr>
            <a:r>
              <a:rPr lang="en-US" sz="2000" b="1" dirty="0" smtClean="0">
                <a:latin typeface="Calibri" pitchFamily="34" charset="0"/>
              </a:rPr>
              <a:t>Stagnant or negative </a:t>
            </a:r>
            <a:r>
              <a:rPr lang="en-US" sz="2000" dirty="0" smtClean="0">
                <a:latin typeface="Calibri" pitchFamily="34" charset="0"/>
              </a:rPr>
              <a:t>growth: Japan, RO Korea</a:t>
            </a:r>
          </a:p>
          <a:p>
            <a:endParaRPr lang="en-US" dirty="0"/>
          </a:p>
        </p:txBody>
      </p:sp>
    </p:spTree>
    <p:extLst>
      <p:ext uri="{BB962C8B-B14F-4D97-AF65-F5344CB8AC3E}">
        <p14:creationId xmlns:p14="http://schemas.microsoft.com/office/powerpoint/2010/main" val="42121352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sz="3200" dirty="0" smtClean="0">
                <a:solidFill>
                  <a:srgbClr val="FF0000"/>
                </a:solidFill>
                <a:latin typeface="Calibri" pitchFamily="34" charset="0"/>
              </a:rPr>
              <a:t>Asia-Pacific:  Global Leader</a:t>
            </a:r>
            <a:endParaRPr lang="th-TH" sz="3200" dirty="0" smtClean="0">
              <a:solidFill>
                <a:srgbClr val="FF0000"/>
              </a:solidFill>
              <a:latin typeface="Calibri" pitchFamily="34" charset="0"/>
            </a:endParaRPr>
          </a:p>
        </p:txBody>
      </p:sp>
      <p:pic>
        <p:nvPicPr>
          <p:cNvPr id="10243" name="Picture 5" descr="naca-logo-blue-200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42325" y="6172200"/>
            <a:ext cx="54927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9" name="Content Placeholder 18"/>
          <p:cNvGraphicFramePr>
            <a:graphicFrameLocks noGrp="1"/>
          </p:cNvGraphicFramePr>
          <p:nvPr>
            <p:ph idx="1"/>
            <p:extLst>
              <p:ext uri="{D42A27DB-BD31-4B8C-83A1-F6EECF244321}">
                <p14:modId xmlns:p14="http://schemas.microsoft.com/office/powerpoint/2010/main" val="2206612135"/>
              </p:ext>
            </p:extLst>
          </p:nvPr>
        </p:nvGraphicFramePr>
        <p:xfrm>
          <a:off x="762000" y="2133600"/>
          <a:ext cx="7315200" cy="4358794"/>
        </p:xfrm>
        <a:graphic>
          <a:graphicData uri="http://schemas.openxmlformats.org/drawingml/2006/table">
            <a:tbl>
              <a:tblPr firstRow="1" bandRow="1">
                <a:tableStyleId>{5C22544A-7EE6-4342-B048-85BDC9FD1C3A}</a:tableStyleId>
              </a:tblPr>
              <a:tblGrid>
                <a:gridCol w="1721224"/>
                <a:gridCol w="2622176"/>
                <a:gridCol w="2971800"/>
              </a:tblGrid>
              <a:tr h="370898">
                <a:tc>
                  <a:txBody>
                    <a:bodyPr/>
                    <a:lstStyle/>
                    <a:p>
                      <a:pPr algn="ctr"/>
                      <a:r>
                        <a:rPr lang="en-US" sz="2000" dirty="0" smtClean="0">
                          <a:solidFill>
                            <a:schemeClr val="accent2">
                              <a:lumMod val="60000"/>
                              <a:lumOff val="40000"/>
                            </a:schemeClr>
                          </a:solidFill>
                          <a:latin typeface="Calibri" pitchFamily="34" charset="0"/>
                        </a:rPr>
                        <a:t>Rank</a:t>
                      </a:r>
                      <a:endParaRPr lang="th-TH" sz="2000" dirty="0">
                        <a:solidFill>
                          <a:schemeClr val="accent2">
                            <a:lumMod val="60000"/>
                            <a:lumOff val="40000"/>
                          </a:schemeClr>
                        </a:solidFill>
                        <a:latin typeface="Calibri" pitchFamily="34" charset="0"/>
                      </a:endParaRPr>
                    </a:p>
                  </a:txBody>
                  <a:tcPr marT="45727" marB="45727"/>
                </a:tc>
                <a:tc>
                  <a:txBody>
                    <a:bodyPr/>
                    <a:lstStyle/>
                    <a:p>
                      <a:r>
                        <a:rPr lang="en-US" sz="2000" dirty="0" smtClean="0">
                          <a:solidFill>
                            <a:schemeClr val="accent2">
                              <a:lumMod val="60000"/>
                              <a:lumOff val="40000"/>
                            </a:schemeClr>
                          </a:solidFill>
                          <a:latin typeface="Calibri" pitchFamily="34" charset="0"/>
                        </a:rPr>
                        <a:t>Country</a:t>
                      </a:r>
                      <a:endParaRPr lang="th-TH" sz="2000" dirty="0">
                        <a:solidFill>
                          <a:schemeClr val="accent2">
                            <a:lumMod val="60000"/>
                            <a:lumOff val="40000"/>
                          </a:schemeClr>
                        </a:solidFill>
                        <a:latin typeface="Calibri" pitchFamily="34" charset="0"/>
                      </a:endParaRPr>
                    </a:p>
                  </a:txBody>
                  <a:tcPr marT="45727" marB="45727"/>
                </a:tc>
                <a:tc>
                  <a:txBody>
                    <a:bodyPr/>
                    <a:lstStyle/>
                    <a:p>
                      <a:pPr algn="r"/>
                      <a:r>
                        <a:rPr lang="en-US" sz="2000" dirty="0" smtClean="0">
                          <a:solidFill>
                            <a:schemeClr val="accent2">
                              <a:lumMod val="60000"/>
                              <a:lumOff val="40000"/>
                            </a:schemeClr>
                          </a:solidFill>
                          <a:latin typeface="Calibri" pitchFamily="34" charset="0"/>
                        </a:rPr>
                        <a:t>Production (T)</a:t>
                      </a:r>
                      <a:endParaRPr lang="th-TH" sz="2000" dirty="0">
                        <a:solidFill>
                          <a:schemeClr val="accent2">
                            <a:lumMod val="60000"/>
                            <a:lumOff val="40000"/>
                          </a:schemeClr>
                        </a:solidFill>
                        <a:latin typeface="Calibri" pitchFamily="34" charset="0"/>
                      </a:endParaRPr>
                    </a:p>
                  </a:txBody>
                  <a:tcPr marT="45727" marB="45727"/>
                </a:tc>
              </a:tr>
              <a:tr h="370898">
                <a:tc>
                  <a:txBody>
                    <a:bodyPr/>
                    <a:lstStyle/>
                    <a:p>
                      <a:pPr algn="ctr"/>
                      <a:r>
                        <a:rPr lang="en-US" sz="2000" b="1" dirty="0" smtClean="0">
                          <a:solidFill>
                            <a:srgbClr val="003300"/>
                          </a:solidFill>
                          <a:latin typeface="Calibri" pitchFamily="34" charset="0"/>
                        </a:rPr>
                        <a:t>1</a:t>
                      </a:r>
                      <a:endParaRPr lang="th-TH" sz="2000" b="1" dirty="0">
                        <a:solidFill>
                          <a:srgbClr val="003300"/>
                        </a:solidFill>
                        <a:latin typeface="Calibri" pitchFamily="34" charset="0"/>
                      </a:endParaRPr>
                    </a:p>
                  </a:txBody>
                  <a:tcPr marT="45727" marB="45727"/>
                </a:tc>
                <a:tc>
                  <a:txBody>
                    <a:bodyPr/>
                    <a:lstStyle/>
                    <a:p>
                      <a:r>
                        <a:rPr lang="en-US" sz="2000" b="1" dirty="0" smtClean="0">
                          <a:solidFill>
                            <a:srgbClr val="003300"/>
                          </a:solidFill>
                          <a:latin typeface="Calibri" pitchFamily="34" charset="0"/>
                        </a:rPr>
                        <a:t>China</a:t>
                      </a:r>
                      <a:endParaRPr lang="th-TH" sz="2000" b="1" dirty="0">
                        <a:solidFill>
                          <a:srgbClr val="003300"/>
                        </a:solidFill>
                        <a:latin typeface="Calibri" pitchFamily="34" charset="0"/>
                      </a:endParaRPr>
                    </a:p>
                  </a:txBody>
                  <a:tcPr marT="45727" marB="45727"/>
                </a:tc>
                <a:tc>
                  <a:txBody>
                    <a:bodyPr/>
                    <a:lstStyle/>
                    <a:p>
                      <a:pPr algn="r"/>
                      <a:r>
                        <a:rPr lang="en-US" sz="2000" b="1" dirty="0" smtClean="0">
                          <a:solidFill>
                            <a:srgbClr val="003300"/>
                          </a:solidFill>
                          <a:latin typeface="Calibri" pitchFamily="34" charset="0"/>
                        </a:rPr>
                        <a:t>36,734,215</a:t>
                      </a:r>
                      <a:endParaRPr lang="th-TH" sz="2000" b="1" dirty="0">
                        <a:solidFill>
                          <a:srgbClr val="003300"/>
                        </a:solidFill>
                        <a:latin typeface="Calibri" pitchFamily="34" charset="0"/>
                      </a:endParaRPr>
                    </a:p>
                  </a:txBody>
                  <a:tcPr marT="45727" marB="45727"/>
                </a:tc>
              </a:tr>
              <a:tr h="370898">
                <a:tc>
                  <a:txBody>
                    <a:bodyPr/>
                    <a:lstStyle/>
                    <a:p>
                      <a:pPr algn="ctr"/>
                      <a:r>
                        <a:rPr lang="en-US" sz="2000" b="1" dirty="0" smtClean="0">
                          <a:solidFill>
                            <a:srgbClr val="003300"/>
                          </a:solidFill>
                          <a:latin typeface="Calibri" pitchFamily="34" charset="0"/>
                        </a:rPr>
                        <a:t>2</a:t>
                      </a:r>
                      <a:endParaRPr lang="th-TH" sz="2000" b="1" dirty="0">
                        <a:solidFill>
                          <a:srgbClr val="003300"/>
                        </a:solidFill>
                        <a:latin typeface="Calibri" pitchFamily="34" charset="0"/>
                      </a:endParaRPr>
                    </a:p>
                  </a:txBody>
                  <a:tcPr marT="45727" marB="45727"/>
                </a:tc>
                <a:tc>
                  <a:txBody>
                    <a:bodyPr/>
                    <a:lstStyle/>
                    <a:p>
                      <a:r>
                        <a:rPr lang="en-US" sz="2000" b="1" dirty="0" smtClean="0">
                          <a:solidFill>
                            <a:srgbClr val="003300"/>
                          </a:solidFill>
                          <a:latin typeface="Calibri" pitchFamily="34" charset="0"/>
                        </a:rPr>
                        <a:t>India</a:t>
                      </a:r>
                      <a:endParaRPr lang="th-TH" sz="2000" b="1" dirty="0">
                        <a:solidFill>
                          <a:srgbClr val="003300"/>
                        </a:solidFill>
                        <a:latin typeface="Calibri" pitchFamily="34" charset="0"/>
                      </a:endParaRPr>
                    </a:p>
                  </a:txBody>
                  <a:tcPr marT="45727" marB="45727"/>
                </a:tc>
                <a:tc>
                  <a:txBody>
                    <a:bodyPr/>
                    <a:lstStyle/>
                    <a:p>
                      <a:pPr algn="r"/>
                      <a:r>
                        <a:rPr lang="en-US" sz="2000" b="1" dirty="0" smtClean="0">
                          <a:solidFill>
                            <a:srgbClr val="003300"/>
                          </a:solidFill>
                          <a:latin typeface="Calibri" pitchFamily="34" charset="0"/>
                        </a:rPr>
                        <a:t>4,648,851</a:t>
                      </a:r>
                      <a:endParaRPr lang="th-TH" sz="2000" b="1" dirty="0">
                        <a:solidFill>
                          <a:srgbClr val="003300"/>
                        </a:solidFill>
                        <a:latin typeface="Calibri" pitchFamily="34" charset="0"/>
                      </a:endParaRPr>
                    </a:p>
                  </a:txBody>
                  <a:tcPr marT="45727" marB="45727"/>
                </a:tc>
              </a:tr>
              <a:tr h="370898">
                <a:tc>
                  <a:txBody>
                    <a:bodyPr/>
                    <a:lstStyle/>
                    <a:p>
                      <a:pPr algn="ctr"/>
                      <a:r>
                        <a:rPr lang="en-US" sz="2000" b="1" dirty="0" smtClean="0">
                          <a:solidFill>
                            <a:srgbClr val="003300"/>
                          </a:solidFill>
                          <a:latin typeface="Calibri" pitchFamily="34" charset="0"/>
                        </a:rPr>
                        <a:t>3</a:t>
                      </a:r>
                      <a:endParaRPr lang="th-TH" sz="2000" b="1" dirty="0">
                        <a:solidFill>
                          <a:srgbClr val="003300"/>
                        </a:solidFill>
                        <a:latin typeface="Calibri" pitchFamily="34" charset="0"/>
                      </a:endParaRPr>
                    </a:p>
                  </a:txBody>
                  <a:tcPr marT="45727" marB="45727"/>
                </a:tc>
                <a:tc>
                  <a:txBody>
                    <a:bodyPr/>
                    <a:lstStyle/>
                    <a:p>
                      <a:r>
                        <a:rPr lang="en-US" sz="2000" b="1" dirty="0" smtClean="0">
                          <a:solidFill>
                            <a:srgbClr val="003300"/>
                          </a:solidFill>
                          <a:latin typeface="Calibri" pitchFamily="34" charset="0"/>
                        </a:rPr>
                        <a:t>Vietnam</a:t>
                      </a:r>
                      <a:endParaRPr lang="th-TH" sz="2000" b="1" dirty="0">
                        <a:solidFill>
                          <a:srgbClr val="003300"/>
                        </a:solidFill>
                        <a:latin typeface="Calibri" pitchFamily="34" charset="0"/>
                      </a:endParaRPr>
                    </a:p>
                  </a:txBody>
                  <a:tcPr marT="45727" marB="45727"/>
                </a:tc>
                <a:tc>
                  <a:txBody>
                    <a:bodyPr/>
                    <a:lstStyle/>
                    <a:p>
                      <a:pPr algn="r"/>
                      <a:r>
                        <a:rPr lang="en-US" sz="2000" b="1" dirty="0" smtClean="0">
                          <a:solidFill>
                            <a:srgbClr val="003300"/>
                          </a:solidFill>
                          <a:latin typeface="Calibri" pitchFamily="34" charset="0"/>
                        </a:rPr>
                        <a:t>2,671,800</a:t>
                      </a:r>
                      <a:endParaRPr lang="th-TH" sz="2000" b="1" dirty="0">
                        <a:solidFill>
                          <a:srgbClr val="003300"/>
                        </a:solidFill>
                        <a:latin typeface="Calibri" pitchFamily="34" charset="0"/>
                      </a:endParaRPr>
                    </a:p>
                  </a:txBody>
                  <a:tcPr marT="45727" marB="45727"/>
                </a:tc>
              </a:tr>
              <a:tr h="370898">
                <a:tc>
                  <a:txBody>
                    <a:bodyPr/>
                    <a:lstStyle/>
                    <a:p>
                      <a:pPr algn="ctr"/>
                      <a:r>
                        <a:rPr lang="en-US" sz="2000" b="1" dirty="0" smtClean="0">
                          <a:solidFill>
                            <a:srgbClr val="003300"/>
                          </a:solidFill>
                          <a:latin typeface="Calibri" pitchFamily="34" charset="0"/>
                        </a:rPr>
                        <a:t>4</a:t>
                      </a:r>
                      <a:endParaRPr lang="th-TH" sz="2000" b="1" dirty="0">
                        <a:solidFill>
                          <a:srgbClr val="003300"/>
                        </a:solidFill>
                        <a:latin typeface="Calibri" pitchFamily="34" charset="0"/>
                      </a:endParaRPr>
                    </a:p>
                  </a:txBody>
                  <a:tcPr marT="45727" marB="45727"/>
                </a:tc>
                <a:tc>
                  <a:txBody>
                    <a:bodyPr/>
                    <a:lstStyle/>
                    <a:p>
                      <a:r>
                        <a:rPr lang="en-US" sz="2000" b="1" dirty="0" smtClean="0">
                          <a:solidFill>
                            <a:srgbClr val="003300"/>
                          </a:solidFill>
                          <a:latin typeface="Calibri" pitchFamily="34" charset="0"/>
                        </a:rPr>
                        <a:t>Indonesia</a:t>
                      </a:r>
                      <a:endParaRPr lang="th-TH" sz="2000" b="1" dirty="0">
                        <a:solidFill>
                          <a:srgbClr val="003300"/>
                        </a:solidFill>
                        <a:latin typeface="Calibri" pitchFamily="34" charset="0"/>
                      </a:endParaRPr>
                    </a:p>
                  </a:txBody>
                  <a:tcPr marT="45727" marB="45727"/>
                </a:tc>
                <a:tc>
                  <a:txBody>
                    <a:bodyPr/>
                    <a:lstStyle/>
                    <a:p>
                      <a:pPr algn="r"/>
                      <a:r>
                        <a:rPr lang="en-US" sz="2000" b="1" dirty="0" smtClean="0">
                          <a:solidFill>
                            <a:srgbClr val="003300"/>
                          </a:solidFill>
                          <a:latin typeface="Calibri" pitchFamily="34" charset="0"/>
                        </a:rPr>
                        <a:t>2,304,828</a:t>
                      </a:r>
                      <a:endParaRPr lang="th-TH" sz="2000" b="1" dirty="0">
                        <a:solidFill>
                          <a:srgbClr val="003300"/>
                        </a:solidFill>
                        <a:latin typeface="Calibri" pitchFamily="34" charset="0"/>
                      </a:endParaRPr>
                    </a:p>
                  </a:txBody>
                  <a:tcPr marT="45727" marB="45727"/>
                </a:tc>
              </a:tr>
              <a:tr h="370898">
                <a:tc>
                  <a:txBody>
                    <a:bodyPr/>
                    <a:lstStyle/>
                    <a:p>
                      <a:pPr algn="ctr"/>
                      <a:r>
                        <a:rPr lang="en-US" sz="2000" b="1" dirty="0" smtClean="0">
                          <a:solidFill>
                            <a:srgbClr val="003300"/>
                          </a:solidFill>
                          <a:latin typeface="Calibri" pitchFamily="34" charset="0"/>
                        </a:rPr>
                        <a:t>5</a:t>
                      </a:r>
                      <a:endParaRPr lang="th-TH" sz="2000" b="1" dirty="0">
                        <a:solidFill>
                          <a:srgbClr val="003300"/>
                        </a:solidFill>
                        <a:latin typeface="Calibri" pitchFamily="34" charset="0"/>
                      </a:endParaRPr>
                    </a:p>
                  </a:txBody>
                  <a:tcPr marT="45727" marB="45727"/>
                </a:tc>
                <a:tc>
                  <a:txBody>
                    <a:bodyPr/>
                    <a:lstStyle/>
                    <a:p>
                      <a:r>
                        <a:rPr lang="en-US" sz="2000" b="1" dirty="0" smtClean="0">
                          <a:solidFill>
                            <a:srgbClr val="003300"/>
                          </a:solidFill>
                          <a:latin typeface="Calibri" pitchFamily="34" charset="0"/>
                        </a:rPr>
                        <a:t>Bangladesh</a:t>
                      </a:r>
                      <a:endParaRPr lang="th-TH" sz="2000" b="1" dirty="0">
                        <a:solidFill>
                          <a:srgbClr val="003300"/>
                        </a:solidFill>
                        <a:latin typeface="Calibri" pitchFamily="34" charset="0"/>
                      </a:endParaRPr>
                    </a:p>
                  </a:txBody>
                  <a:tcPr marT="45727" marB="45727"/>
                </a:tc>
                <a:tc>
                  <a:txBody>
                    <a:bodyPr/>
                    <a:lstStyle/>
                    <a:p>
                      <a:pPr algn="r"/>
                      <a:r>
                        <a:rPr lang="en-US" sz="2000" b="1" dirty="0" smtClean="0">
                          <a:solidFill>
                            <a:srgbClr val="003300"/>
                          </a:solidFill>
                          <a:latin typeface="Calibri" pitchFamily="34" charset="0"/>
                        </a:rPr>
                        <a:t>1,308,515</a:t>
                      </a:r>
                      <a:endParaRPr lang="th-TH" sz="2000" b="1" dirty="0">
                        <a:solidFill>
                          <a:srgbClr val="003300"/>
                        </a:solidFill>
                        <a:latin typeface="Calibri" pitchFamily="34" charset="0"/>
                      </a:endParaRPr>
                    </a:p>
                  </a:txBody>
                  <a:tcPr marT="45727" marB="45727"/>
                </a:tc>
              </a:tr>
              <a:tr h="370898">
                <a:tc>
                  <a:txBody>
                    <a:bodyPr/>
                    <a:lstStyle/>
                    <a:p>
                      <a:pPr algn="ctr"/>
                      <a:r>
                        <a:rPr lang="en-US" sz="2000" b="1" dirty="0" smtClean="0">
                          <a:solidFill>
                            <a:srgbClr val="003300"/>
                          </a:solidFill>
                          <a:latin typeface="Calibri" pitchFamily="34" charset="0"/>
                        </a:rPr>
                        <a:t>6</a:t>
                      </a:r>
                      <a:endParaRPr lang="th-TH" sz="2000" b="1" dirty="0">
                        <a:solidFill>
                          <a:srgbClr val="003300"/>
                        </a:solidFill>
                        <a:latin typeface="Calibri" pitchFamily="34" charset="0"/>
                      </a:endParaRPr>
                    </a:p>
                  </a:txBody>
                  <a:tcPr marT="45727" marB="45727"/>
                </a:tc>
                <a:tc>
                  <a:txBody>
                    <a:bodyPr/>
                    <a:lstStyle/>
                    <a:p>
                      <a:r>
                        <a:rPr lang="en-US" sz="2000" b="1" dirty="0" smtClean="0">
                          <a:solidFill>
                            <a:srgbClr val="003300"/>
                          </a:solidFill>
                          <a:latin typeface="Calibri" pitchFamily="34" charset="0"/>
                        </a:rPr>
                        <a:t>Thailand</a:t>
                      </a:r>
                      <a:endParaRPr lang="th-TH" sz="2000" b="1" dirty="0">
                        <a:solidFill>
                          <a:srgbClr val="003300"/>
                        </a:solidFill>
                        <a:latin typeface="Calibri" pitchFamily="34" charset="0"/>
                      </a:endParaRPr>
                    </a:p>
                  </a:txBody>
                  <a:tcPr marT="45727" marB="45727"/>
                </a:tc>
                <a:tc>
                  <a:txBody>
                    <a:bodyPr/>
                    <a:lstStyle/>
                    <a:p>
                      <a:pPr algn="r"/>
                      <a:r>
                        <a:rPr lang="en-US" sz="2000" b="1" dirty="0" smtClean="0">
                          <a:solidFill>
                            <a:srgbClr val="003300"/>
                          </a:solidFill>
                          <a:latin typeface="Calibri" pitchFamily="34" charset="0"/>
                        </a:rPr>
                        <a:t>1,286,122</a:t>
                      </a:r>
                      <a:endParaRPr lang="th-TH" sz="2000" b="1" dirty="0">
                        <a:solidFill>
                          <a:srgbClr val="003300"/>
                        </a:solidFill>
                        <a:latin typeface="Calibri" pitchFamily="34" charset="0"/>
                      </a:endParaRPr>
                    </a:p>
                  </a:txBody>
                  <a:tcPr marT="45727" marB="45727"/>
                </a:tc>
              </a:tr>
              <a:tr h="370898">
                <a:tc>
                  <a:txBody>
                    <a:bodyPr/>
                    <a:lstStyle/>
                    <a:p>
                      <a:pPr algn="ctr"/>
                      <a:r>
                        <a:rPr lang="en-US" sz="2000" dirty="0" smtClean="0">
                          <a:solidFill>
                            <a:srgbClr val="C00000"/>
                          </a:solidFill>
                          <a:latin typeface="Calibri" pitchFamily="34" charset="0"/>
                        </a:rPr>
                        <a:t>7</a:t>
                      </a:r>
                      <a:endParaRPr lang="th-TH" sz="2000" dirty="0">
                        <a:solidFill>
                          <a:srgbClr val="C00000"/>
                        </a:solidFill>
                        <a:latin typeface="Calibri" pitchFamily="34" charset="0"/>
                      </a:endParaRPr>
                    </a:p>
                  </a:txBody>
                  <a:tcPr marT="45727" marB="45727"/>
                </a:tc>
                <a:tc>
                  <a:txBody>
                    <a:bodyPr/>
                    <a:lstStyle/>
                    <a:p>
                      <a:r>
                        <a:rPr lang="en-US" sz="2000" dirty="0" smtClean="0">
                          <a:solidFill>
                            <a:srgbClr val="C00000"/>
                          </a:solidFill>
                          <a:latin typeface="Calibri" pitchFamily="34" charset="0"/>
                        </a:rPr>
                        <a:t>Norway</a:t>
                      </a:r>
                      <a:endParaRPr lang="th-TH" sz="2000" dirty="0">
                        <a:solidFill>
                          <a:srgbClr val="C00000"/>
                        </a:solidFill>
                        <a:latin typeface="Calibri" pitchFamily="34" charset="0"/>
                      </a:endParaRPr>
                    </a:p>
                  </a:txBody>
                  <a:tcPr marT="45727" marB="45727"/>
                </a:tc>
                <a:tc>
                  <a:txBody>
                    <a:bodyPr/>
                    <a:lstStyle/>
                    <a:p>
                      <a:pPr algn="r"/>
                      <a:r>
                        <a:rPr lang="en-US" sz="2000" dirty="0" smtClean="0">
                          <a:solidFill>
                            <a:srgbClr val="C00000"/>
                          </a:solidFill>
                          <a:latin typeface="Calibri" pitchFamily="34" charset="0"/>
                        </a:rPr>
                        <a:t>1,008,010</a:t>
                      </a:r>
                      <a:endParaRPr lang="th-TH" sz="2000" dirty="0">
                        <a:solidFill>
                          <a:srgbClr val="C00000"/>
                        </a:solidFill>
                        <a:latin typeface="Calibri" pitchFamily="34" charset="0"/>
                      </a:endParaRPr>
                    </a:p>
                  </a:txBody>
                  <a:tcPr marT="45727" marB="45727"/>
                </a:tc>
              </a:tr>
              <a:tr h="370898">
                <a:tc>
                  <a:txBody>
                    <a:bodyPr/>
                    <a:lstStyle/>
                    <a:p>
                      <a:pPr algn="ctr"/>
                      <a:r>
                        <a:rPr lang="en-US" sz="2000" dirty="0" smtClean="0">
                          <a:solidFill>
                            <a:srgbClr val="C00000"/>
                          </a:solidFill>
                          <a:latin typeface="Calibri" pitchFamily="34" charset="0"/>
                        </a:rPr>
                        <a:t>8</a:t>
                      </a:r>
                      <a:endParaRPr lang="th-TH" sz="2000" dirty="0">
                        <a:solidFill>
                          <a:srgbClr val="C00000"/>
                        </a:solidFill>
                        <a:latin typeface="Calibri" pitchFamily="34" charset="0"/>
                      </a:endParaRPr>
                    </a:p>
                  </a:txBody>
                  <a:tcPr marT="45727" marB="45727"/>
                </a:tc>
                <a:tc>
                  <a:txBody>
                    <a:bodyPr/>
                    <a:lstStyle/>
                    <a:p>
                      <a:r>
                        <a:rPr lang="en-US" sz="2000" dirty="0" smtClean="0">
                          <a:solidFill>
                            <a:srgbClr val="C00000"/>
                          </a:solidFill>
                          <a:latin typeface="Calibri" pitchFamily="34" charset="0"/>
                        </a:rPr>
                        <a:t>Egypt</a:t>
                      </a:r>
                      <a:endParaRPr lang="th-TH" sz="2000" dirty="0">
                        <a:solidFill>
                          <a:srgbClr val="C00000"/>
                        </a:solidFill>
                        <a:latin typeface="Calibri" pitchFamily="34" charset="0"/>
                      </a:endParaRPr>
                    </a:p>
                  </a:txBody>
                  <a:tcPr marT="45727" marB="45727"/>
                </a:tc>
                <a:tc>
                  <a:txBody>
                    <a:bodyPr/>
                    <a:lstStyle/>
                    <a:p>
                      <a:pPr algn="r"/>
                      <a:r>
                        <a:rPr lang="en-US" sz="2000" dirty="0" smtClean="0">
                          <a:solidFill>
                            <a:srgbClr val="C00000"/>
                          </a:solidFill>
                          <a:latin typeface="Calibri" pitchFamily="34" charset="0"/>
                        </a:rPr>
                        <a:t>919,585</a:t>
                      </a:r>
                      <a:endParaRPr lang="th-TH" sz="2000" dirty="0">
                        <a:solidFill>
                          <a:srgbClr val="C00000"/>
                        </a:solidFill>
                        <a:latin typeface="Calibri" pitchFamily="34" charset="0"/>
                      </a:endParaRPr>
                    </a:p>
                  </a:txBody>
                  <a:tcPr marT="45727" marB="45727"/>
                </a:tc>
              </a:tr>
              <a:tr h="370898">
                <a:tc>
                  <a:txBody>
                    <a:bodyPr/>
                    <a:lstStyle/>
                    <a:p>
                      <a:pPr algn="ctr"/>
                      <a:r>
                        <a:rPr lang="en-US" sz="2000" b="1" dirty="0" smtClean="0">
                          <a:solidFill>
                            <a:srgbClr val="003300"/>
                          </a:solidFill>
                          <a:latin typeface="Calibri" pitchFamily="34" charset="0"/>
                        </a:rPr>
                        <a:t>9</a:t>
                      </a:r>
                      <a:endParaRPr lang="th-TH" sz="2000" b="1" dirty="0">
                        <a:solidFill>
                          <a:srgbClr val="003300"/>
                        </a:solidFill>
                        <a:latin typeface="Calibri" pitchFamily="34" charset="0"/>
                      </a:endParaRPr>
                    </a:p>
                  </a:txBody>
                  <a:tcPr marT="45727" marB="45727"/>
                </a:tc>
                <a:tc>
                  <a:txBody>
                    <a:bodyPr/>
                    <a:lstStyle/>
                    <a:p>
                      <a:r>
                        <a:rPr lang="en-US" sz="2000" b="1" dirty="0" smtClean="0">
                          <a:solidFill>
                            <a:srgbClr val="003300"/>
                          </a:solidFill>
                          <a:latin typeface="Calibri" pitchFamily="34" charset="0"/>
                        </a:rPr>
                        <a:t>Myanmar</a:t>
                      </a:r>
                      <a:endParaRPr lang="th-TH" sz="2000" b="1" dirty="0">
                        <a:solidFill>
                          <a:srgbClr val="003300"/>
                        </a:solidFill>
                        <a:latin typeface="Calibri" pitchFamily="34" charset="0"/>
                      </a:endParaRPr>
                    </a:p>
                  </a:txBody>
                  <a:tcPr marT="45727" marB="45727"/>
                </a:tc>
                <a:tc>
                  <a:txBody>
                    <a:bodyPr/>
                    <a:lstStyle/>
                    <a:p>
                      <a:pPr algn="r"/>
                      <a:r>
                        <a:rPr lang="en-US" sz="2000" b="1" dirty="0" smtClean="0">
                          <a:solidFill>
                            <a:srgbClr val="003300"/>
                          </a:solidFill>
                          <a:latin typeface="Calibri" pitchFamily="34" charset="0"/>
                        </a:rPr>
                        <a:t>850,697</a:t>
                      </a:r>
                      <a:endParaRPr lang="th-TH" sz="2000" b="1" dirty="0">
                        <a:solidFill>
                          <a:srgbClr val="003300"/>
                        </a:solidFill>
                        <a:latin typeface="Calibri" pitchFamily="34" charset="0"/>
                      </a:endParaRPr>
                    </a:p>
                  </a:txBody>
                  <a:tcPr marT="45727" marB="45727"/>
                </a:tc>
              </a:tr>
              <a:tr h="370898">
                <a:tc>
                  <a:txBody>
                    <a:bodyPr/>
                    <a:lstStyle/>
                    <a:p>
                      <a:pPr algn="ctr"/>
                      <a:r>
                        <a:rPr lang="en-US" sz="2000" b="1" dirty="0" smtClean="0">
                          <a:solidFill>
                            <a:srgbClr val="003300"/>
                          </a:solidFill>
                          <a:latin typeface="Calibri" pitchFamily="34" charset="0"/>
                        </a:rPr>
                        <a:t>10</a:t>
                      </a:r>
                      <a:endParaRPr lang="th-TH" sz="2000" b="1" dirty="0">
                        <a:solidFill>
                          <a:srgbClr val="003300"/>
                        </a:solidFill>
                        <a:latin typeface="Calibri" pitchFamily="34" charset="0"/>
                      </a:endParaRPr>
                    </a:p>
                  </a:txBody>
                  <a:tcPr marT="45727" marB="45727"/>
                </a:tc>
                <a:tc>
                  <a:txBody>
                    <a:bodyPr/>
                    <a:lstStyle/>
                    <a:p>
                      <a:r>
                        <a:rPr lang="en-US" sz="2000" b="1" dirty="0" smtClean="0">
                          <a:solidFill>
                            <a:srgbClr val="003300"/>
                          </a:solidFill>
                          <a:latin typeface="Calibri" pitchFamily="34" charset="0"/>
                        </a:rPr>
                        <a:t>Philippines</a:t>
                      </a:r>
                      <a:endParaRPr lang="th-TH" sz="2000" b="1" dirty="0">
                        <a:solidFill>
                          <a:srgbClr val="003300"/>
                        </a:solidFill>
                        <a:latin typeface="Calibri" pitchFamily="34" charset="0"/>
                      </a:endParaRPr>
                    </a:p>
                  </a:txBody>
                  <a:tcPr marT="45727" marB="45727"/>
                </a:tc>
                <a:tc>
                  <a:txBody>
                    <a:bodyPr/>
                    <a:lstStyle/>
                    <a:p>
                      <a:pPr algn="r"/>
                      <a:r>
                        <a:rPr lang="en-US" sz="2000" b="1" dirty="0" smtClean="0">
                          <a:solidFill>
                            <a:srgbClr val="003300"/>
                          </a:solidFill>
                          <a:latin typeface="Calibri" pitchFamily="34" charset="0"/>
                        </a:rPr>
                        <a:t>744,695</a:t>
                      </a:r>
                      <a:endParaRPr lang="th-TH" sz="2000" b="1" dirty="0">
                        <a:solidFill>
                          <a:srgbClr val="003300"/>
                        </a:solidFill>
                        <a:latin typeface="Calibri" pitchFamily="34" charset="0"/>
                      </a:endParaRPr>
                    </a:p>
                  </a:txBody>
                  <a:tcPr marT="45727" marB="45727"/>
                </a:tc>
              </a:tr>
            </a:tbl>
          </a:graphicData>
        </a:graphic>
      </p:graphicFrame>
      <p:sp>
        <p:nvSpPr>
          <p:cNvPr id="20" name="TextBox 19"/>
          <p:cNvSpPr txBox="1"/>
          <p:nvPr/>
        </p:nvSpPr>
        <p:spPr>
          <a:xfrm>
            <a:off x="762000" y="1495425"/>
            <a:ext cx="7543800" cy="400050"/>
          </a:xfrm>
          <a:prstGeom prst="rect">
            <a:avLst/>
          </a:prstGeom>
          <a:noFill/>
        </p:spPr>
        <p:txBody>
          <a:bodyPr>
            <a:spAutoFit/>
          </a:bodyPr>
          <a:lstStyle/>
          <a:p>
            <a:pPr>
              <a:defRPr/>
            </a:pPr>
            <a:r>
              <a:rPr lang="en-US" sz="2000" dirty="0">
                <a:solidFill>
                  <a:schemeClr val="tx2">
                    <a:lumMod val="50000"/>
                  </a:schemeClr>
                </a:solidFill>
                <a:latin typeface="Calibri" pitchFamily="34" charset="0"/>
              </a:rPr>
              <a:t>Top 10 aquaculture producers in the world in 2010  </a:t>
            </a:r>
            <a:r>
              <a:rPr lang="en-US" sz="2000" dirty="0" smtClean="0">
                <a:solidFill>
                  <a:schemeClr val="tx2">
                    <a:lumMod val="50000"/>
                  </a:schemeClr>
                </a:solidFill>
                <a:latin typeface="Calibri" pitchFamily="34" charset="0"/>
              </a:rPr>
              <a:t>- </a:t>
            </a:r>
            <a:r>
              <a:rPr lang="en-US" sz="2000" u="sng" dirty="0" smtClean="0">
                <a:solidFill>
                  <a:schemeClr val="tx2">
                    <a:lumMod val="50000"/>
                  </a:schemeClr>
                </a:solidFill>
                <a:latin typeface="Calibri" pitchFamily="34" charset="0"/>
              </a:rPr>
              <a:t>8 in Asia </a:t>
            </a:r>
            <a:endParaRPr lang="th-TH" sz="2000" u="sng" dirty="0">
              <a:solidFill>
                <a:schemeClr val="tx2">
                  <a:lumMod val="50000"/>
                </a:schemeClr>
              </a:solidFill>
              <a:latin typeface="Calibri" pitchFamily="34" charset="0"/>
            </a:endParaRPr>
          </a:p>
        </p:txBody>
      </p:sp>
    </p:spTree>
    <p:extLst>
      <p:ext uri="{BB962C8B-B14F-4D97-AF65-F5344CB8AC3E}">
        <p14:creationId xmlns:p14="http://schemas.microsoft.com/office/powerpoint/2010/main" val="14739010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itle 1"/>
          <p:cNvSpPr>
            <a:spLocks noGrp="1"/>
          </p:cNvSpPr>
          <p:nvPr>
            <p:ph type="title"/>
          </p:nvPr>
        </p:nvSpPr>
        <p:spPr/>
        <p:txBody>
          <a:bodyPr/>
          <a:lstStyle/>
          <a:p>
            <a:r>
              <a:rPr lang="en-US" sz="3200" dirty="0" smtClean="0">
                <a:latin typeface="Calibri" pitchFamily="34" charset="0"/>
                <a:cs typeface="Calibri" pitchFamily="34" charset="0"/>
              </a:rPr>
              <a:t>Asia (&amp; PR China) Contribution to Global aquaculture production</a:t>
            </a:r>
          </a:p>
        </p:txBody>
      </p:sp>
      <p:graphicFrame>
        <p:nvGraphicFramePr>
          <p:cNvPr id="3074" name="Object 5"/>
          <p:cNvGraphicFramePr>
            <a:graphicFrameLocks noChangeAspect="1"/>
          </p:cNvGraphicFramePr>
          <p:nvPr>
            <p:extLst>
              <p:ext uri="{D42A27DB-BD31-4B8C-83A1-F6EECF244321}">
                <p14:modId xmlns:p14="http://schemas.microsoft.com/office/powerpoint/2010/main" val="3596475427"/>
              </p:ext>
            </p:extLst>
          </p:nvPr>
        </p:nvGraphicFramePr>
        <p:xfrm>
          <a:off x="609600" y="1676400"/>
          <a:ext cx="7772400" cy="4381500"/>
        </p:xfrm>
        <a:graphic>
          <a:graphicData uri="http://schemas.openxmlformats.org/presentationml/2006/ole">
            <mc:AlternateContent xmlns:mc="http://schemas.openxmlformats.org/markup-compatibility/2006">
              <mc:Choice xmlns:v="urn:schemas-microsoft-com:vml" Requires="v">
                <p:oleObj spid="_x0000_s5172" name="Worksheet" r:id="rId4" imgW="5981700" imgH="3686175" progId="Excel.Sheet.8">
                  <p:embed/>
                </p:oleObj>
              </mc:Choice>
              <mc:Fallback>
                <p:oleObj name="Worksheet" r:id="rId4" imgW="5981700" imgH="3686175"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1676400"/>
                        <a:ext cx="7772400" cy="438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75" name="Object 6"/>
          <p:cNvGraphicFramePr>
            <a:graphicFrameLocks noChangeAspect="1"/>
          </p:cNvGraphicFramePr>
          <p:nvPr/>
        </p:nvGraphicFramePr>
        <p:xfrm>
          <a:off x="1600200" y="1789113"/>
          <a:ext cx="4343400" cy="2697162"/>
        </p:xfrm>
        <a:graphic>
          <a:graphicData uri="http://schemas.openxmlformats.org/presentationml/2006/ole">
            <mc:AlternateContent xmlns:mc="http://schemas.openxmlformats.org/markup-compatibility/2006">
              <mc:Choice xmlns:v="urn:schemas-microsoft-com:vml" Requires="v">
                <p:oleObj spid="_x0000_s5173" name="Chart" r:id="rId6" imgW="3114675" imgH="1933575" progId="Excel.Sheet.8">
                  <p:embed/>
                </p:oleObj>
              </mc:Choice>
              <mc:Fallback>
                <p:oleObj name="Chart" r:id="rId6" imgW="3114675" imgH="1933575" progId="Excel.Sheet.8">
                  <p:embed/>
                  <p:pic>
                    <p:nvPicPr>
                      <p:cNvPr id="0" name=""/>
                      <p:cNvPicPr>
                        <a:picLocks noRot="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00200" y="1789113"/>
                        <a:ext cx="4343400" cy="2697162"/>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6869139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1371600"/>
            <a:ext cx="6553200" cy="646331"/>
          </a:xfrm>
          <a:prstGeom prst="rect">
            <a:avLst/>
          </a:prstGeom>
        </p:spPr>
        <p:txBody>
          <a:bodyPr wrap="square">
            <a:spAutoFit/>
          </a:bodyPr>
          <a:lstStyle/>
          <a:p>
            <a:r>
              <a:rPr lang="en-AU" dirty="0"/>
              <a:t>PR China is the mainstay in the </a:t>
            </a:r>
            <a:r>
              <a:rPr lang="en-AU" dirty="0" smtClean="0"/>
              <a:t>region (70%) </a:t>
            </a:r>
            <a:endParaRPr lang="en-AU" dirty="0"/>
          </a:p>
          <a:p>
            <a:r>
              <a:rPr lang="en-AU" dirty="0" smtClean="0"/>
              <a:t>Rest of Asia -  30%</a:t>
            </a:r>
            <a:endParaRPr lang="en-AU" dirty="0"/>
          </a:p>
        </p:txBody>
      </p:sp>
      <p:graphicFrame>
        <p:nvGraphicFramePr>
          <p:cNvPr id="3" name="Object 2"/>
          <p:cNvGraphicFramePr>
            <a:graphicFrameLocks noChangeAspect="1"/>
          </p:cNvGraphicFramePr>
          <p:nvPr>
            <p:extLst>
              <p:ext uri="{D42A27DB-BD31-4B8C-83A1-F6EECF244321}">
                <p14:modId xmlns:p14="http://schemas.microsoft.com/office/powerpoint/2010/main" val="1445611850"/>
              </p:ext>
            </p:extLst>
          </p:nvPr>
        </p:nvGraphicFramePr>
        <p:xfrm>
          <a:off x="762000" y="2152064"/>
          <a:ext cx="7620000" cy="4433132"/>
        </p:xfrm>
        <a:graphic>
          <a:graphicData uri="http://schemas.openxmlformats.org/presentationml/2006/ole">
            <mc:AlternateContent xmlns:mc="http://schemas.openxmlformats.org/markup-compatibility/2006">
              <mc:Choice xmlns:v="urn:schemas-microsoft-com:vml" Requires="v">
                <p:oleObj spid="_x0000_s6171" name="Chart" r:id="rId3" imgW="5600700" imgH="3257550" progId="Excel.Chart.8">
                  <p:embed/>
                </p:oleObj>
              </mc:Choice>
              <mc:Fallback>
                <p:oleObj name="Chart" r:id="rId3" imgW="5600700" imgH="3257550"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2152064"/>
                        <a:ext cx="7620000" cy="4433132"/>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8636265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54791" y="381000"/>
            <a:ext cx="6400800" cy="1354217"/>
          </a:xfrm>
          <a:prstGeom prst="rect">
            <a:avLst/>
          </a:prstGeom>
          <a:noFill/>
        </p:spPr>
        <p:txBody>
          <a:bodyPr wrap="square" rtlCol="0">
            <a:spAutoFit/>
          </a:bodyPr>
          <a:lstStyle/>
          <a:p>
            <a:r>
              <a:rPr lang="en-US" b="1" dirty="0" smtClean="0"/>
              <a:t>Bulk of Aquaculture Production in Asia is Fin Fish (90%) </a:t>
            </a:r>
            <a:endParaRPr lang="en-AU" sz="1600" b="1" dirty="0" smtClean="0"/>
          </a:p>
          <a:p>
            <a:endParaRPr lang="en-AU" sz="1600" b="1" dirty="0"/>
          </a:p>
          <a:p>
            <a:r>
              <a:rPr lang="en-AU" sz="1600" b="1" dirty="0" smtClean="0"/>
              <a:t>Among the top 10 Fin Fish </a:t>
            </a:r>
          </a:p>
          <a:p>
            <a:r>
              <a:rPr lang="en-AU" sz="1600" b="1" dirty="0" smtClean="0">
                <a:solidFill>
                  <a:srgbClr val="C00000"/>
                </a:solidFill>
              </a:rPr>
              <a:t>Cyprinids,</a:t>
            </a:r>
            <a:r>
              <a:rPr lang="en-AU" sz="1600" b="1" dirty="0" smtClean="0"/>
              <a:t> feeding </a:t>
            </a:r>
            <a:r>
              <a:rPr lang="en-AU" sz="1600" b="1" dirty="0"/>
              <a:t>low in the trophic </a:t>
            </a:r>
            <a:r>
              <a:rPr lang="en-AU" sz="1600" b="1" dirty="0" smtClean="0"/>
              <a:t>chain </a:t>
            </a:r>
            <a:r>
              <a:rPr lang="en-AU" sz="1600" b="1" dirty="0" smtClean="0">
                <a:solidFill>
                  <a:srgbClr val="C00000"/>
                </a:solidFill>
              </a:rPr>
              <a:t>Contribute nearly 75</a:t>
            </a:r>
            <a:r>
              <a:rPr lang="en-AU" sz="1600" b="1" dirty="0">
                <a:solidFill>
                  <a:srgbClr val="C00000"/>
                </a:solidFill>
              </a:rPr>
              <a:t>% to production in the </a:t>
            </a:r>
            <a:r>
              <a:rPr lang="en-AU" sz="1600" b="1" dirty="0" smtClean="0">
                <a:solidFill>
                  <a:srgbClr val="C00000"/>
                </a:solidFill>
              </a:rPr>
              <a:t>Asia</a:t>
            </a:r>
            <a:endParaRPr lang="en-AU" sz="1600" b="1" dirty="0">
              <a:solidFill>
                <a:srgbClr val="C00000"/>
              </a:solidFill>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552" y="1735217"/>
            <a:ext cx="7405048" cy="46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72593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1752600" y="457200"/>
            <a:ext cx="6417660" cy="1143000"/>
          </a:xfrm>
        </p:spPr>
        <p:txBody>
          <a:bodyPr/>
          <a:lstStyle/>
          <a:p>
            <a:r>
              <a:rPr lang="en-US" sz="3200" dirty="0" smtClean="0">
                <a:solidFill>
                  <a:srgbClr val="FF0000"/>
                </a:solidFill>
                <a:latin typeface="Calibri" pitchFamily="34" charset="0"/>
              </a:rPr>
              <a:t>           Top 10 finfish species (2009).  </a:t>
            </a:r>
            <a:br>
              <a:rPr lang="en-US" sz="3200" dirty="0" smtClean="0">
                <a:solidFill>
                  <a:srgbClr val="FF0000"/>
                </a:solidFill>
                <a:latin typeface="Calibri" pitchFamily="34" charset="0"/>
              </a:rPr>
            </a:br>
            <a:r>
              <a:rPr lang="en-US" sz="1800" dirty="0" smtClean="0">
                <a:solidFill>
                  <a:srgbClr val="FF0000"/>
                </a:solidFill>
                <a:latin typeface="Calibri" pitchFamily="34" charset="0"/>
              </a:rPr>
              <a:t>Source:  FAO, 2011</a:t>
            </a:r>
            <a:endParaRPr lang="th-TH" sz="1800" dirty="0" smtClean="0">
              <a:solidFill>
                <a:srgbClr val="FF0000"/>
              </a:solidFill>
              <a:latin typeface="Calibri" pitchFamily="34" charset="0"/>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636784299"/>
              </p:ext>
            </p:extLst>
          </p:nvPr>
        </p:nvGraphicFramePr>
        <p:xfrm>
          <a:off x="609600" y="1524000"/>
          <a:ext cx="8001000" cy="5014134"/>
        </p:xfrm>
        <a:graphic>
          <a:graphicData uri="http://schemas.openxmlformats.org/drawingml/2006/table">
            <a:tbl>
              <a:tblPr firstRow="1" bandRow="1">
                <a:tableStyleId>{00A15C55-8517-42AA-B614-E9B94910E393}</a:tableStyleId>
              </a:tblPr>
              <a:tblGrid>
                <a:gridCol w="846260"/>
                <a:gridCol w="2354140"/>
                <a:gridCol w="1600200"/>
                <a:gridCol w="1600200"/>
                <a:gridCol w="1600200"/>
              </a:tblGrid>
              <a:tr h="688210">
                <a:tc>
                  <a:txBody>
                    <a:bodyPr/>
                    <a:lstStyle/>
                    <a:p>
                      <a:pPr algn="ctr"/>
                      <a:r>
                        <a:rPr lang="en-US" sz="1800" dirty="0" smtClean="0">
                          <a:latin typeface="Calibri" pitchFamily="34" charset="0"/>
                        </a:rPr>
                        <a:t>Rank</a:t>
                      </a:r>
                      <a:endParaRPr lang="th-TH" sz="1800" dirty="0">
                        <a:latin typeface="Calibri" pitchFamily="34" charset="0"/>
                      </a:endParaRPr>
                    </a:p>
                  </a:txBody>
                  <a:tcPr marT="45708" marB="45708"/>
                </a:tc>
                <a:tc>
                  <a:txBody>
                    <a:bodyPr/>
                    <a:lstStyle/>
                    <a:p>
                      <a:pPr algn="ctr"/>
                      <a:r>
                        <a:rPr lang="en-US" sz="1800" dirty="0" smtClean="0">
                          <a:latin typeface="Calibri" pitchFamily="34" charset="0"/>
                        </a:rPr>
                        <a:t>Species</a:t>
                      </a:r>
                      <a:endParaRPr lang="th-TH" sz="1800" dirty="0">
                        <a:latin typeface="Calibri" pitchFamily="34" charset="0"/>
                      </a:endParaRPr>
                    </a:p>
                  </a:txBody>
                  <a:tcPr marT="45708" marB="45708"/>
                </a:tc>
                <a:tc>
                  <a:txBody>
                    <a:bodyPr/>
                    <a:lstStyle/>
                    <a:p>
                      <a:pPr algn="ctr"/>
                      <a:r>
                        <a:rPr lang="en-US" sz="1800" dirty="0" smtClean="0">
                          <a:latin typeface="Calibri" pitchFamily="34" charset="0"/>
                        </a:rPr>
                        <a:t>Production (T)</a:t>
                      </a:r>
                      <a:endParaRPr lang="th-TH" sz="1800" dirty="0">
                        <a:latin typeface="Calibri" pitchFamily="34" charset="0"/>
                      </a:endParaRPr>
                    </a:p>
                  </a:txBody>
                  <a:tcPr marT="45708" marB="45708"/>
                </a:tc>
                <a:tc>
                  <a:txBody>
                    <a:bodyPr/>
                    <a:lstStyle/>
                    <a:p>
                      <a:pPr algn="ctr"/>
                      <a:r>
                        <a:rPr lang="en-US" sz="1800" dirty="0" smtClean="0">
                          <a:latin typeface="Calibri" pitchFamily="34" charset="0"/>
                        </a:rPr>
                        <a:t> Value</a:t>
                      </a:r>
                    </a:p>
                    <a:p>
                      <a:pPr algn="ctr"/>
                      <a:r>
                        <a:rPr lang="en-US" sz="1800" dirty="0" smtClean="0">
                          <a:latin typeface="Calibri" pitchFamily="34" charset="0"/>
                        </a:rPr>
                        <a:t>(x1000 US$)</a:t>
                      </a:r>
                      <a:endParaRPr lang="th-TH" sz="1800" dirty="0">
                        <a:latin typeface="Calibri" pitchFamily="34" charset="0"/>
                      </a:endParaRPr>
                    </a:p>
                  </a:txBody>
                  <a:tcPr marT="45708" marB="45708"/>
                </a:tc>
                <a:tc>
                  <a:txBody>
                    <a:bodyPr/>
                    <a:lstStyle/>
                    <a:p>
                      <a:pPr algn="ctr"/>
                      <a:endParaRPr lang="th-TH" sz="1800" dirty="0">
                        <a:latin typeface="Calibri" pitchFamily="34" charset="0"/>
                      </a:endParaRPr>
                    </a:p>
                  </a:txBody>
                  <a:tcPr marT="45708" marB="45708"/>
                </a:tc>
              </a:tr>
              <a:tr h="983168">
                <a:tc>
                  <a:txBody>
                    <a:bodyPr/>
                    <a:lstStyle/>
                    <a:p>
                      <a:pPr algn="ctr"/>
                      <a:r>
                        <a:rPr lang="en-US" sz="1800" dirty="0" smtClean="0">
                          <a:latin typeface="Calibri" pitchFamily="34" charset="0"/>
                        </a:rPr>
                        <a:t>1</a:t>
                      </a:r>
                      <a:endParaRPr lang="th-TH" sz="1800" dirty="0">
                        <a:latin typeface="Calibri" pitchFamily="34" charset="0"/>
                      </a:endParaRPr>
                    </a:p>
                  </a:txBody>
                  <a:tcPr marT="45708" marB="45708"/>
                </a:tc>
                <a:tc>
                  <a:txBody>
                    <a:bodyPr/>
                    <a:lstStyle/>
                    <a:p>
                      <a:r>
                        <a:rPr lang="en-US" sz="1800" dirty="0" smtClean="0">
                          <a:latin typeface="Calibri" pitchFamily="34" charset="0"/>
                        </a:rPr>
                        <a:t>Grass carp</a:t>
                      </a:r>
                    </a:p>
                    <a:p>
                      <a:r>
                        <a:rPr lang="en-US" sz="1800" dirty="0" smtClean="0">
                          <a:latin typeface="Calibri" pitchFamily="34" charset="0"/>
                        </a:rPr>
                        <a:t>(</a:t>
                      </a:r>
                      <a:r>
                        <a:rPr lang="en-US" sz="1800" i="1" dirty="0" err="1" smtClean="0">
                          <a:latin typeface="Calibri" pitchFamily="34" charset="0"/>
                        </a:rPr>
                        <a:t>Ctenopharyngodon</a:t>
                      </a:r>
                      <a:r>
                        <a:rPr lang="en-US" sz="1800" i="1" baseline="0" dirty="0" smtClean="0">
                          <a:latin typeface="Calibri" pitchFamily="34" charset="0"/>
                        </a:rPr>
                        <a:t> </a:t>
                      </a:r>
                      <a:r>
                        <a:rPr lang="en-US" sz="1800" i="1" baseline="0" dirty="0" err="1" smtClean="0">
                          <a:latin typeface="Calibri" pitchFamily="34" charset="0"/>
                        </a:rPr>
                        <a:t>idellus</a:t>
                      </a:r>
                      <a:r>
                        <a:rPr lang="en-US" sz="1800" baseline="0" dirty="0" smtClean="0">
                          <a:latin typeface="Calibri" pitchFamily="34" charset="0"/>
                        </a:rPr>
                        <a:t>)</a:t>
                      </a:r>
                      <a:endParaRPr lang="th-TH" sz="1800" dirty="0">
                        <a:latin typeface="Calibri" pitchFamily="34" charset="0"/>
                      </a:endParaRPr>
                    </a:p>
                  </a:txBody>
                  <a:tcPr marT="45708" marB="45708"/>
                </a:tc>
                <a:tc>
                  <a:txBody>
                    <a:bodyPr/>
                    <a:lstStyle/>
                    <a:p>
                      <a:pPr algn="r"/>
                      <a:r>
                        <a:rPr lang="en-US" sz="1800" dirty="0" smtClean="0">
                          <a:latin typeface="Calibri" pitchFamily="34" charset="0"/>
                        </a:rPr>
                        <a:t>4,159,919</a:t>
                      </a:r>
                      <a:endParaRPr lang="th-TH" sz="1800" dirty="0">
                        <a:latin typeface="Calibri" pitchFamily="34" charset="0"/>
                      </a:endParaRPr>
                    </a:p>
                  </a:txBody>
                  <a:tcPr marT="45708" marB="45708"/>
                </a:tc>
                <a:tc>
                  <a:txBody>
                    <a:bodyPr/>
                    <a:lstStyle/>
                    <a:p>
                      <a:pPr algn="r"/>
                      <a:r>
                        <a:rPr lang="en-US" sz="1800" dirty="0" smtClean="0">
                          <a:latin typeface="Calibri" pitchFamily="34" charset="0"/>
                        </a:rPr>
                        <a:t>5,291,468</a:t>
                      </a:r>
                      <a:endParaRPr lang="th-TH" sz="1800" dirty="0">
                        <a:latin typeface="Calibri" pitchFamily="34" charset="0"/>
                      </a:endParaRPr>
                    </a:p>
                  </a:txBody>
                  <a:tcPr marT="45708" marB="45708"/>
                </a:tc>
                <a:tc>
                  <a:txBody>
                    <a:bodyPr/>
                    <a:lstStyle/>
                    <a:p>
                      <a:endParaRPr lang="en-US" sz="1800" dirty="0" smtClean="0">
                        <a:latin typeface="Calibri" pitchFamily="34" charset="0"/>
                      </a:endParaRPr>
                    </a:p>
                  </a:txBody>
                  <a:tcPr marT="45708" marB="45708"/>
                </a:tc>
              </a:tr>
              <a:tr h="983168">
                <a:tc>
                  <a:txBody>
                    <a:bodyPr/>
                    <a:lstStyle/>
                    <a:p>
                      <a:pPr algn="ctr"/>
                      <a:r>
                        <a:rPr lang="en-US" sz="1800" dirty="0" smtClean="0">
                          <a:latin typeface="Calibri" pitchFamily="34" charset="0"/>
                        </a:rPr>
                        <a:t>2</a:t>
                      </a:r>
                      <a:endParaRPr lang="th-TH" sz="1800" dirty="0">
                        <a:latin typeface="Calibri" pitchFamily="34" charset="0"/>
                      </a:endParaRPr>
                    </a:p>
                  </a:txBody>
                  <a:tcPr marT="45708" marB="45708"/>
                </a:tc>
                <a:tc>
                  <a:txBody>
                    <a:bodyPr/>
                    <a:lstStyle/>
                    <a:p>
                      <a:r>
                        <a:rPr lang="en-US" sz="1800" dirty="0" smtClean="0">
                          <a:latin typeface="Calibri" pitchFamily="34" charset="0"/>
                        </a:rPr>
                        <a:t>Silver</a:t>
                      </a:r>
                      <a:r>
                        <a:rPr lang="en-US" sz="1800" baseline="0" dirty="0" smtClean="0">
                          <a:latin typeface="Calibri" pitchFamily="34" charset="0"/>
                        </a:rPr>
                        <a:t> carp</a:t>
                      </a:r>
                    </a:p>
                    <a:p>
                      <a:r>
                        <a:rPr lang="en-US" sz="1800" baseline="0" dirty="0" smtClean="0">
                          <a:latin typeface="Calibri" pitchFamily="34" charset="0"/>
                        </a:rPr>
                        <a:t>(</a:t>
                      </a:r>
                      <a:r>
                        <a:rPr lang="en-US" sz="1800" i="1" baseline="0" dirty="0" err="1" smtClean="0">
                          <a:latin typeface="Calibri" pitchFamily="34" charset="0"/>
                        </a:rPr>
                        <a:t>Hypophthalmichthys</a:t>
                      </a:r>
                      <a:r>
                        <a:rPr lang="en-US" sz="1800" i="1" baseline="0" dirty="0" smtClean="0">
                          <a:latin typeface="Calibri" pitchFamily="34" charset="0"/>
                        </a:rPr>
                        <a:t> </a:t>
                      </a:r>
                      <a:r>
                        <a:rPr lang="en-US" sz="1800" i="1" baseline="0" dirty="0" err="1" smtClean="0">
                          <a:latin typeface="Calibri" pitchFamily="34" charset="0"/>
                        </a:rPr>
                        <a:t>molitrix</a:t>
                      </a:r>
                      <a:r>
                        <a:rPr lang="en-US" sz="1800" baseline="0" dirty="0" smtClean="0">
                          <a:latin typeface="Calibri" pitchFamily="34" charset="0"/>
                        </a:rPr>
                        <a:t>)</a:t>
                      </a:r>
                      <a:endParaRPr lang="th-TH" sz="1800" dirty="0">
                        <a:latin typeface="Calibri" pitchFamily="34" charset="0"/>
                      </a:endParaRPr>
                    </a:p>
                  </a:txBody>
                  <a:tcPr marT="45708" marB="45708"/>
                </a:tc>
                <a:tc>
                  <a:txBody>
                    <a:bodyPr/>
                    <a:lstStyle/>
                    <a:p>
                      <a:pPr algn="r"/>
                      <a:r>
                        <a:rPr lang="en-US" sz="1800" dirty="0" smtClean="0">
                          <a:latin typeface="Calibri" pitchFamily="34" charset="0"/>
                        </a:rPr>
                        <a:t>4,075,115</a:t>
                      </a:r>
                      <a:endParaRPr lang="th-TH" sz="1800" dirty="0">
                        <a:latin typeface="Calibri" pitchFamily="34" charset="0"/>
                      </a:endParaRPr>
                    </a:p>
                  </a:txBody>
                  <a:tcPr marT="45708" marB="45708"/>
                </a:tc>
                <a:tc>
                  <a:txBody>
                    <a:bodyPr/>
                    <a:lstStyle/>
                    <a:p>
                      <a:pPr algn="r"/>
                      <a:r>
                        <a:rPr lang="en-US" sz="1800" dirty="0" smtClean="0">
                          <a:latin typeface="Calibri" pitchFamily="34" charset="0"/>
                        </a:rPr>
                        <a:t>5,221,718</a:t>
                      </a:r>
                      <a:endParaRPr lang="th-TH" sz="1800" dirty="0">
                        <a:latin typeface="Calibri" pitchFamily="34" charset="0"/>
                      </a:endParaRPr>
                    </a:p>
                  </a:txBody>
                  <a:tcPr marT="45708" marB="45708"/>
                </a:tc>
                <a:tc>
                  <a:txBody>
                    <a:bodyPr/>
                    <a:lstStyle/>
                    <a:p>
                      <a:endParaRPr lang="en-US" sz="1800" dirty="0" smtClean="0">
                        <a:latin typeface="Calibri" pitchFamily="34" charset="0"/>
                      </a:endParaRPr>
                    </a:p>
                    <a:p>
                      <a:endParaRPr lang="th-TH" sz="1800" dirty="0">
                        <a:latin typeface="Calibri" pitchFamily="34" charset="0"/>
                      </a:endParaRPr>
                    </a:p>
                  </a:txBody>
                  <a:tcPr marT="45708" marB="45708"/>
                </a:tc>
              </a:tr>
              <a:tr h="688210">
                <a:tc>
                  <a:txBody>
                    <a:bodyPr/>
                    <a:lstStyle/>
                    <a:p>
                      <a:pPr algn="ctr"/>
                      <a:r>
                        <a:rPr lang="en-US" sz="1800" dirty="0" smtClean="0">
                          <a:latin typeface="Calibri" pitchFamily="34" charset="0"/>
                        </a:rPr>
                        <a:t>3</a:t>
                      </a:r>
                      <a:endParaRPr lang="th-TH" sz="1800" dirty="0">
                        <a:latin typeface="Calibri" pitchFamily="34" charset="0"/>
                      </a:endParaRPr>
                    </a:p>
                  </a:txBody>
                  <a:tcPr marT="45708" marB="45708"/>
                </a:tc>
                <a:tc>
                  <a:txBody>
                    <a:bodyPr/>
                    <a:lstStyle/>
                    <a:p>
                      <a:r>
                        <a:rPr lang="en-US" sz="1800" dirty="0" smtClean="0">
                          <a:latin typeface="Calibri" pitchFamily="34" charset="0"/>
                        </a:rPr>
                        <a:t>Common carp</a:t>
                      </a:r>
                    </a:p>
                    <a:p>
                      <a:r>
                        <a:rPr lang="en-US" sz="1800" dirty="0" smtClean="0">
                          <a:latin typeface="Calibri" pitchFamily="34" charset="0"/>
                        </a:rPr>
                        <a:t>(</a:t>
                      </a:r>
                      <a:r>
                        <a:rPr lang="en-US" sz="1800" i="1" dirty="0" err="1" smtClean="0">
                          <a:latin typeface="Calibri" pitchFamily="34" charset="0"/>
                        </a:rPr>
                        <a:t>Cyprinus</a:t>
                      </a:r>
                      <a:r>
                        <a:rPr lang="en-US" sz="1800" i="1" dirty="0" smtClean="0">
                          <a:latin typeface="Calibri" pitchFamily="34" charset="0"/>
                        </a:rPr>
                        <a:t> </a:t>
                      </a:r>
                      <a:r>
                        <a:rPr lang="en-US" sz="1800" i="1" dirty="0" err="1" smtClean="0">
                          <a:latin typeface="Calibri" pitchFamily="34" charset="0"/>
                        </a:rPr>
                        <a:t>carpio</a:t>
                      </a:r>
                      <a:r>
                        <a:rPr lang="en-US" sz="1800" i="1" dirty="0" smtClean="0">
                          <a:latin typeface="Calibri" pitchFamily="34" charset="0"/>
                        </a:rPr>
                        <a:t>)</a:t>
                      </a:r>
                      <a:endParaRPr lang="th-TH" sz="1800" i="1" dirty="0">
                        <a:latin typeface="Calibri" pitchFamily="34" charset="0"/>
                      </a:endParaRPr>
                    </a:p>
                  </a:txBody>
                  <a:tcPr marT="45708" marB="45708"/>
                </a:tc>
                <a:tc>
                  <a:txBody>
                    <a:bodyPr/>
                    <a:lstStyle/>
                    <a:p>
                      <a:pPr algn="r"/>
                      <a:r>
                        <a:rPr lang="en-US" sz="1800" dirty="0" smtClean="0">
                          <a:latin typeface="Calibri" pitchFamily="34" charset="0"/>
                        </a:rPr>
                        <a:t>3,216,203</a:t>
                      </a:r>
                      <a:endParaRPr lang="th-TH" sz="1800" dirty="0">
                        <a:latin typeface="Calibri" pitchFamily="34" charset="0"/>
                      </a:endParaRPr>
                    </a:p>
                  </a:txBody>
                  <a:tcPr marT="45708" marB="45708"/>
                </a:tc>
                <a:tc>
                  <a:txBody>
                    <a:bodyPr/>
                    <a:lstStyle/>
                    <a:p>
                      <a:pPr algn="r"/>
                      <a:r>
                        <a:rPr lang="en-US" sz="1800" dirty="0" smtClean="0">
                          <a:latin typeface="Calibri" pitchFamily="34" charset="0"/>
                        </a:rPr>
                        <a:t>4,186,719</a:t>
                      </a:r>
                      <a:endParaRPr lang="th-TH" sz="1800" dirty="0">
                        <a:latin typeface="Calibri" pitchFamily="34" charset="0"/>
                      </a:endParaRPr>
                    </a:p>
                  </a:txBody>
                  <a:tcPr marT="45708" marB="45708"/>
                </a:tc>
                <a:tc>
                  <a:txBody>
                    <a:bodyPr/>
                    <a:lstStyle/>
                    <a:p>
                      <a:endParaRPr lang="en-US" sz="1800" dirty="0" smtClean="0">
                        <a:latin typeface="Calibri" pitchFamily="34" charset="0"/>
                      </a:endParaRPr>
                    </a:p>
                    <a:p>
                      <a:endParaRPr lang="th-TH" sz="1800" dirty="0">
                        <a:latin typeface="Calibri" pitchFamily="34" charset="0"/>
                      </a:endParaRPr>
                    </a:p>
                  </a:txBody>
                  <a:tcPr marT="45708" marB="45708"/>
                </a:tc>
              </a:tr>
              <a:tr h="688210">
                <a:tc>
                  <a:txBody>
                    <a:bodyPr/>
                    <a:lstStyle/>
                    <a:p>
                      <a:pPr algn="ctr"/>
                      <a:r>
                        <a:rPr lang="en-US" sz="1800" dirty="0" smtClean="0">
                          <a:latin typeface="Calibri" pitchFamily="34" charset="0"/>
                        </a:rPr>
                        <a:t>4</a:t>
                      </a:r>
                      <a:endParaRPr lang="th-TH" sz="1800" dirty="0">
                        <a:latin typeface="Calibri" pitchFamily="34" charset="0"/>
                      </a:endParaRPr>
                    </a:p>
                  </a:txBody>
                  <a:tcPr marT="45708" marB="45708"/>
                </a:tc>
                <a:tc>
                  <a:txBody>
                    <a:bodyPr/>
                    <a:lstStyle/>
                    <a:p>
                      <a:r>
                        <a:rPr lang="en-US" sz="1800" dirty="0" smtClean="0">
                          <a:latin typeface="Calibri" pitchFamily="34" charset="0"/>
                        </a:rPr>
                        <a:t>Nile</a:t>
                      </a:r>
                      <a:r>
                        <a:rPr lang="en-US" sz="1800" baseline="0" dirty="0" smtClean="0">
                          <a:latin typeface="Calibri" pitchFamily="34" charset="0"/>
                        </a:rPr>
                        <a:t> tilapia</a:t>
                      </a:r>
                    </a:p>
                    <a:p>
                      <a:r>
                        <a:rPr lang="en-US" sz="1800" baseline="0" dirty="0" smtClean="0">
                          <a:latin typeface="Calibri" pitchFamily="34" charset="0"/>
                        </a:rPr>
                        <a:t>(</a:t>
                      </a:r>
                      <a:r>
                        <a:rPr lang="en-US" sz="1800" i="1" baseline="0" dirty="0" err="1" smtClean="0">
                          <a:latin typeface="Calibri" pitchFamily="34" charset="0"/>
                        </a:rPr>
                        <a:t>Oreochromis</a:t>
                      </a:r>
                      <a:r>
                        <a:rPr lang="en-US" sz="1800" i="1" baseline="0" dirty="0" smtClean="0">
                          <a:latin typeface="Calibri" pitchFamily="34" charset="0"/>
                        </a:rPr>
                        <a:t> </a:t>
                      </a:r>
                      <a:r>
                        <a:rPr lang="en-US" sz="1800" i="1" baseline="0" dirty="0" err="1" smtClean="0">
                          <a:latin typeface="Calibri" pitchFamily="34" charset="0"/>
                        </a:rPr>
                        <a:t>niloticus</a:t>
                      </a:r>
                      <a:r>
                        <a:rPr lang="en-US" sz="1800" baseline="0" dirty="0" smtClean="0">
                          <a:latin typeface="Calibri" pitchFamily="34" charset="0"/>
                        </a:rPr>
                        <a:t>)</a:t>
                      </a:r>
                      <a:endParaRPr lang="th-TH" sz="1800" dirty="0">
                        <a:latin typeface="Calibri" pitchFamily="34" charset="0"/>
                      </a:endParaRPr>
                    </a:p>
                  </a:txBody>
                  <a:tcPr marT="45708" marB="45708"/>
                </a:tc>
                <a:tc>
                  <a:txBody>
                    <a:bodyPr/>
                    <a:lstStyle/>
                    <a:p>
                      <a:pPr algn="r"/>
                      <a:r>
                        <a:rPr lang="en-US" sz="1800" dirty="0" smtClean="0">
                          <a:latin typeface="Calibri" pitchFamily="34" charset="0"/>
                        </a:rPr>
                        <a:t>2,542,960</a:t>
                      </a:r>
                      <a:endParaRPr lang="th-TH" sz="1800" dirty="0">
                        <a:latin typeface="Calibri" pitchFamily="34" charset="0"/>
                      </a:endParaRPr>
                    </a:p>
                  </a:txBody>
                  <a:tcPr marT="45708" marB="45708"/>
                </a:tc>
                <a:tc>
                  <a:txBody>
                    <a:bodyPr/>
                    <a:lstStyle/>
                    <a:p>
                      <a:pPr algn="r"/>
                      <a:r>
                        <a:rPr lang="en-US" sz="1800" dirty="0" smtClean="0">
                          <a:latin typeface="Calibri" pitchFamily="34" charset="0"/>
                        </a:rPr>
                        <a:t>3,784,193</a:t>
                      </a:r>
                      <a:endParaRPr lang="th-TH" sz="1800" dirty="0">
                        <a:latin typeface="Calibri" pitchFamily="34" charset="0"/>
                      </a:endParaRPr>
                    </a:p>
                  </a:txBody>
                  <a:tcPr marT="45708" marB="45708"/>
                </a:tc>
                <a:tc>
                  <a:txBody>
                    <a:bodyPr/>
                    <a:lstStyle/>
                    <a:p>
                      <a:endParaRPr lang="en-US" sz="1800" dirty="0" smtClean="0">
                        <a:latin typeface="Calibri" pitchFamily="34" charset="0"/>
                      </a:endParaRPr>
                    </a:p>
                    <a:p>
                      <a:endParaRPr lang="th-TH" sz="1800" dirty="0">
                        <a:latin typeface="Calibri" pitchFamily="34" charset="0"/>
                      </a:endParaRPr>
                    </a:p>
                  </a:txBody>
                  <a:tcPr marT="45708" marB="45708"/>
                </a:tc>
              </a:tr>
              <a:tr h="983168">
                <a:tc>
                  <a:txBody>
                    <a:bodyPr/>
                    <a:lstStyle/>
                    <a:p>
                      <a:pPr algn="ctr"/>
                      <a:r>
                        <a:rPr lang="en-US" sz="1800" dirty="0" smtClean="0">
                          <a:latin typeface="Calibri" pitchFamily="34" charset="0"/>
                        </a:rPr>
                        <a:t>5</a:t>
                      </a:r>
                      <a:endParaRPr lang="th-TH" sz="1800" dirty="0">
                        <a:latin typeface="Calibri" pitchFamily="34" charset="0"/>
                      </a:endParaRPr>
                    </a:p>
                  </a:txBody>
                  <a:tcPr marT="45708" marB="45708"/>
                </a:tc>
                <a:tc>
                  <a:txBody>
                    <a:bodyPr/>
                    <a:lstStyle/>
                    <a:p>
                      <a:r>
                        <a:rPr lang="en-US" sz="1800" dirty="0" smtClean="0">
                          <a:latin typeface="Calibri" pitchFamily="34" charset="0"/>
                        </a:rPr>
                        <a:t>Bighead carp</a:t>
                      </a:r>
                    </a:p>
                    <a:p>
                      <a:r>
                        <a:rPr lang="en-US" sz="1800" dirty="0" smtClean="0">
                          <a:latin typeface="Calibri" pitchFamily="34" charset="0"/>
                        </a:rPr>
                        <a:t>(</a:t>
                      </a:r>
                      <a:r>
                        <a:rPr lang="en-US" sz="1800" i="1" dirty="0" err="1" smtClean="0">
                          <a:latin typeface="Calibri" pitchFamily="34" charset="0"/>
                        </a:rPr>
                        <a:t>Hypophthalmichthys</a:t>
                      </a:r>
                      <a:r>
                        <a:rPr lang="en-US" sz="1800" i="1" dirty="0" smtClean="0">
                          <a:latin typeface="Calibri" pitchFamily="34" charset="0"/>
                        </a:rPr>
                        <a:t> </a:t>
                      </a:r>
                      <a:r>
                        <a:rPr lang="en-US" sz="1800" i="1" dirty="0" err="1" smtClean="0">
                          <a:latin typeface="Calibri" pitchFamily="34" charset="0"/>
                        </a:rPr>
                        <a:t>nobilis</a:t>
                      </a:r>
                      <a:r>
                        <a:rPr lang="en-US" sz="1800" dirty="0" smtClean="0">
                          <a:latin typeface="Calibri" pitchFamily="34" charset="0"/>
                        </a:rPr>
                        <a:t>)</a:t>
                      </a:r>
                      <a:endParaRPr lang="th-TH" sz="1800" dirty="0">
                        <a:latin typeface="Calibri" pitchFamily="34" charset="0"/>
                      </a:endParaRPr>
                    </a:p>
                  </a:txBody>
                  <a:tcPr marT="45708" marB="45708"/>
                </a:tc>
                <a:tc>
                  <a:txBody>
                    <a:bodyPr/>
                    <a:lstStyle/>
                    <a:p>
                      <a:pPr algn="r"/>
                      <a:r>
                        <a:rPr lang="en-US" sz="1800" dirty="0" smtClean="0">
                          <a:latin typeface="Calibri" pitchFamily="34" charset="0"/>
                        </a:rPr>
                        <a:t>2,466,578</a:t>
                      </a:r>
                      <a:endParaRPr lang="th-TH" sz="1800" dirty="0">
                        <a:latin typeface="Calibri" pitchFamily="34" charset="0"/>
                      </a:endParaRPr>
                    </a:p>
                  </a:txBody>
                  <a:tcPr marT="45708" marB="45708"/>
                </a:tc>
                <a:tc>
                  <a:txBody>
                    <a:bodyPr/>
                    <a:lstStyle/>
                    <a:p>
                      <a:pPr algn="r"/>
                      <a:r>
                        <a:rPr lang="en-US" sz="1800" dirty="0" smtClean="0">
                          <a:latin typeface="Calibri" pitchFamily="34" charset="0"/>
                        </a:rPr>
                        <a:t>3,162,138</a:t>
                      </a:r>
                      <a:endParaRPr lang="th-TH" sz="1800" dirty="0">
                        <a:latin typeface="Calibri" pitchFamily="34" charset="0"/>
                      </a:endParaRPr>
                    </a:p>
                  </a:txBody>
                  <a:tcPr marT="45708" marB="45708"/>
                </a:tc>
                <a:tc>
                  <a:txBody>
                    <a:bodyPr/>
                    <a:lstStyle/>
                    <a:p>
                      <a:endParaRPr lang="en-US" sz="1800" dirty="0" smtClean="0">
                        <a:latin typeface="Calibri" pitchFamily="34" charset="0"/>
                      </a:endParaRPr>
                    </a:p>
                    <a:p>
                      <a:endParaRPr lang="th-TH" sz="1800" dirty="0">
                        <a:latin typeface="Calibri" pitchFamily="34" charset="0"/>
                      </a:endParaRPr>
                    </a:p>
                  </a:txBody>
                  <a:tcPr marT="45708" marB="45708"/>
                </a:tc>
              </a:tr>
            </a:tbl>
          </a:graphicData>
        </a:graphic>
      </p:graphicFrame>
      <p:grpSp>
        <p:nvGrpSpPr>
          <p:cNvPr id="15408" name="Group 11"/>
          <p:cNvGrpSpPr>
            <a:grpSpLocks/>
          </p:cNvGrpSpPr>
          <p:nvPr/>
        </p:nvGrpSpPr>
        <p:grpSpPr bwMode="auto">
          <a:xfrm>
            <a:off x="7029463" y="2524696"/>
            <a:ext cx="1443038" cy="3141663"/>
            <a:chOff x="7010400" y="2996484"/>
            <a:chExt cx="1442694" cy="3141970"/>
          </a:xfrm>
        </p:grpSpPr>
        <p:pic>
          <p:nvPicPr>
            <p:cNvPr id="15409" name="Picture 6" descr="hypophthalmichthys_molitrix.jpg"/>
            <p:cNvPicPr>
              <a:picLocks noChangeAspect="1"/>
            </p:cNvPicPr>
            <p:nvPr/>
          </p:nvPicPr>
          <p:blipFill>
            <a:blip r:embed="rId2">
              <a:extLst>
                <a:ext uri="{28A0092B-C50C-407E-A947-70E740481C1C}">
                  <a14:useLocalDpi xmlns:a14="http://schemas.microsoft.com/office/drawing/2010/main" val="0"/>
                </a:ext>
              </a:extLst>
            </a:blip>
            <a:srcRect b="17078"/>
            <a:stretch>
              <a:fillRect/>
            </a:stretch>
          </p:blipFill>
          <p:spPr bwMode="auto">
            <a:xfrm>
              <a:off x="7010400" y="2996484"/>
              <a:ext cx="1442694"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10" name="Picture 7" descr="ctenopharyngodon idellus.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89442" y="3644721"/>
              <a:ext cx="914400" cy="619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11" name="Picture 8" descr="common_carp.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4291884"/>
              <a:ext cx="1295400" cy="554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12" name="Picture 9" descr="tilapia1.jpg"/>
            <p:cNvPicPr>
              <a:picLocks noChangeAspect="1"/>
            </p:cNvPicPr>
            <p:nvPr/>
          </p:nvPicPr>
          <p:blipFill>
            <a:blip r:embed="rId5">
              <a:extLst>
                <a:ext uri="{28A0092B-C50C-407E-A947-70E740481C1C}">
                  <a14:useLocalDpi xmlns:a14="http://schemas.microsoft.com/office/drawing/2010/main" val="0"/>
                </a:ext>
              </a:extLst>
            </a:blip>
            <a:srcRect t="13454" b="12556"/>
            <a:stretch>
              <a:fillRect/>
            </a:stretch>
          </p:blipFill>
          <p:spPr bwMode="auto">
            <a:xfrm>
              <a:off x="7176753" y="4940121"/>
              <a:ext cx="1143000" cy="598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13" name="Picture 10" descr="bighead carp.bmp"/>
            <p:cNvPicPr>
              <a:picLocks noChangeAspect="1"/>
            </p:cNvPicPr>
            <p:nvPr/>
          </p:nvPicPr>
          <p:blipFill>
            <a:blip r:embed="rId6">
              <a:extLst>
                <a:ext uri="{28A0092B-C50C-407E-A947-70E740481C1C}">
                  <a14:useLocalDpi xmlns:a14="http://schemas.microsoft.com/office/drawing/2010/main" val="0"/>
                </a:ext>
              </a:extLst>
            </a:blip>
            <a:srcRect l="3333" t="6364" r="3333" b="15091"/>
            <a:stretch>
              <a:fillRect/>
            </a:stretch>
          </p:blipFill>
          <p:spPr bwMode="auto">
            <a:xfrm>
              <a:off x="7086600" y="5638800"/>
              <a:ext cx="1295400" cy="499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4315249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2215948605"/>
              </p:ext>
            </p:extLst>
          </p:nvPr>
        </p:nvGraphicFramePr>
        <p:xfrm>
          <a:off x="609600" y="1798638"/>
          <a:ext cx="7924800" cy="4024314"/>
        </p:xfrm>
        <a:graphic>
          <a:graphicData uri="http://schemas.openxmlformats.org/drawingml/2006/table">
            <a:tbl>
              <a:tblPr firstRow="1" bandRow="1">
                <a:tableStyleId>{00A15C55-8517-42AA-B614-E9B94910E393}</a:tableStyleId>
              </a:tblPr>
              <a:tblGrid>
                <a:gridCol w="838200"/>
                <a:gridCol w="2331720"/>
                <a:gridCol w="1584960"/>
                <a:gridCol w="1584960"/>
                <a:gridCol w="1584960"/>
              </a:tblGrid>
              <a:tr h="640232">
                <a:tc>
                  <a:txBody>
                    <a:bodyPr/>
                    <a:lstStyle/>
                    <a:p>
                      <a:pPr algn="ctr"/>
                      <a:r>
                        <a:rPr lang="en-US" sz="1800" dirty="0" smtClean="0">
                          <a:latin typeface="Calibri" pitchFamily="34" charset="0"/>
                        </a:rPr>
                        <a:t>Rank</a:t>
                      </a:r>
                      <a:endParaRPr lang="th-TH" sz="1800" dirty="0">
                        <a:latin typeface="Calibri" pitchFamily="34" charset="0"/>
                      </a:endParaRPr>
                    </a:p>
                  </a:txBody>
                  <a:tcPr marT="45731" marB="45731"/>
                </a:tc>
                <a:tc>
                  <a:txBody>
                    <a:bodyPr/>
                    <a:lstStyle/>
                    <a:p>
                      <a:pPr algn="ctr"/>
                      <a:r>
                        <a:rPr lang="en-US" sz="1800" dirty="0" smtClean="0">
                          <a:latin typeface="Calibri" pitchFamily="34" charset="0"/>
                        </a:rPr>
                        <a:t>Species</a:t>
                      </a:r>
                      <a:endParaRPr lang="th-TH" sz="1800" dirty="0">
                        <a:latin typeface="Calibri" pitchFamily="34" charset="0"/>
                      </a:endParaRPr>
                    </a:p>
                  </a:txBody>
                  <a:tcPr marT="45731" marB="45731"/>
                </a:tc>
                <a:tc>
                  <a:txBody>
                    <a:bodyPr/>
                    <a:lstStyle/>
                    <a:p>
                      <a:pPr algn="ctr"/>
                      <a:r>
                        <a:rPr lang="en-US" sz="1800" dirty="0" smtClean="0">
                          <a:latin typeface="Calibri" pitchFamily="34" charset="0"/>
                        </a:rPr>
                        <a:t>Production (T)</a:t>
                      </a:r>
                      <a:endParaRPr lang="th-TH" sz="1800" dirty="0">
                        <a:latin typeface="Calibri" pitchFamily="34" charset="0"/>
                      </a:endParaRPr>
                    </a:p>
                  </a:txBody>
                  <a:tcPr marT="45731" marB="45731"/>
                </a:tc>
                <a:tc>
                  <a:txBody>
                    <a:bodyPr/>
                    <a:lstStyle/>
                    <a:p>
                      <a:pPr algn="ctr"/>
                      <a:r>
                        <a:rPr lang="en-US" sz="1800" dirty="0" smtClean="0">
                          <a:latin typeface="Calibri" pitchFamily="34" charset="0"/>
                        </a:rPr>
                        <a:t> Value</a:t>
                      </a:r>
                    </a:p>
                    <a:p>
                      <a:pPr algn="ctr"/>
                      <a:r>
                        <a:rPr lang="en-US" sz="1800" dirty="0" smtClean="0">
                          <a:latin typeface="Calibri" pitchFamily="34" charset="0"/>
                        </a:rPr>
                        <a:t>(x1000 US$)</a:t>
                      </a:r>
                      <a:endParaRPr lang="th-TH" sz="1800" dirty="0">
                        <a:latin typeface="Calibri" pitchFamily="34" charset="0"/>
                      </a:endParaRPr>
                    </a:p>
                  </a:txBody>
                  <a:tcPr marT="45731" marB="45731"/>
                </a:tc>
                <a:tc>
                  <a:txBody>
                    <a:bodyPr/>
                    <a:lstStyle/>
                    <a:p>
                      <a:pPr algn="ctr"/>
                      <a:endParaRPr lang="th-TH" sz="1800" dirty="0">
                        <a:latin typeface="Calibri" pitchFamily="34" charset="0"/>
                      </a:endParaRPr>
                    </a:p>
                  </a:txBody>
                  <a:tcPr marT="45731" marB="45731"/>
                </a:tc>
              </a:tr>
              <a:tr h="640232">
                <a:tc>
                  <a:txBody>
                    <a:bodyPr/>
                    <a:lstStyle/>
                    <a:p>
                      <a:pPr algn="ctr"/>
                      <a:r>
                        <a:rPr lang="en-US" sz="1800" dirty="0" smtClean="0">
                          <a:latin typeface="Calibri" pitchFamily="34" charset="0"/>
                        </a:rPr>
                        <a:t>6</a:t>
                      </a:r>
                      <a:endParaRPr lang="th-TH" sz="1800" dirty="0">
                        <a:latin typeface="Calibri" pitchFamily="34" charset="0"/>
                      </a:endParaRPr>
                    </a:p>
                  </a:txBody>
                  <a:tcPr marT="45731" marB="45731"/>
                </a:tc>
                <a:tc>
                  <a:txBody>
                    <a:bodyPr/>
                    <a:lstStyle/>
                    <a:p>
                      <a:r>
                        <a:rPr lang="en-US" sz="1800" dirty="0" err="1" smtClean="0">
                          <a:latin typeface="Calibri" pitchFamily="34" charset="0"/>
                        </a:rPr>
                        <a:t>Catla</a:t>
                      </a:r>
                      <a:endParaRPr lang="en-US" sz="1800" baseline="0" dirty="0" smtClean="0">
                        <a:latin typeface="Calibri" pitchFamily="34" charset="0"/>
                      </a:endParaRPr>
                    </a:p>
                    <a:p>
                      <a:r>
                        <a:rPr lang="en-US" sz="1200" baseline="0" dirty="0" smtClean="0">
                          <a:latin typeface="Calibri" pitchFamily="34" charset="0"/>
                        </a:rPr>
                        <a:t>(</a:t>
                      </a:r>
                      <a:r>
                        <a:rPr lang="en-US" sz="1200" i="1" baseline="0" dirty="0" err="1" smtClean="0">
                          <a:latin typeface="Calibri" pitchFamily="34" charset="0"/>
                        </a:rPr>
                        <a:t>Catla</a:t>
                      </a:r>
                      <a:r>
                        <a:rPr lang="en-US" sz="1200" i="1" baseline="0" dirty="0" smtClean="0">
                          <a:latin typeface="Calibri" pitchFamily="34" charset="0"/>
                        </a:rPr>
                        <a:t> </a:t>
                      </a:r>
                      <a:r>
                        <a:rPr lang="en-US" sz="1200" i="1" baseline="0" dirty="0" err="1" smtClean="0">
                          <a:latin typeface="Calibri" pitchFamily="34" charset="0"/>
                        </a:rPr>
                        <a:t>catla</a:t>
                      </a:r>
                      <a:r>
                        <a:rPr lang="en-US" sz="1200" baseline="0" dirty="0" smtClean="0">
                          <a:latin typeface="Calibri" pitchFamily="34" charset="0"/>
                        </a:rPr>
                        <a:t>)</a:t>
                      </a:r>
                      <a:endParaRPr lang="th-TH" sz="1200" dirty="0">
                        <a:latin typeface="Calibri" pitchFamily="34" charset="0"/>
                      </a:endParaRPr>
                    </a:p>
                  </a:txBody>
                  <a:tcPr marT="45731" marB="45731"/>
                </a:tc>
                <a:tc>
                  <a:txBody>
                    <a:bodyPr/>
                    <a:lstStyle/>
                    <a:p>
                      <a:pPr algn="r"/>
                      <a:r>
                        <a:rPr lang="en-US" sz="1800" dirty="0" smtClean="0">
                          <a:latin typeface="Calibri" pitchFamily="34" charset="0"/>
                        </a:rPr>
                        <a:t>2,418,821</a:t>
                      </a:r>
                      <a:endParaRPr lang="th-TH" sz="1800" dirty="0">
                        <a:latin typeface="Calibri" pitchFamily="34" charset="0"/>
                      </a:endParaRPr>
                    </a:p>
                  </a:txBody>
                  <a:tcPr marT="45731" marB="45731"/>
                </a:tc>
                <a:tc>
                  <a:txBody>
                    <a:bodyPr/>
                    <a:lstStyle/>
                    <a:p>
                      <a:pPr algn="r"/>
                      <a:r>
                        <a:rPr lang="en-US" sz="1800" dirty="0" smtClean="0">
                          <a:latin typeface="Calibri" pitchFamily="34" charset="0"/>
                        </a:rPr>
                        <a:t>3,645,519</a:t>
                      </a:r>
                      <a:endParaRPr lang="th-TH" sz="1800" dirty="0">
                        <a:latin typeface="Calibri" pitchFamily="34" charset="0"/>
                      </a:endParaRPr>
                    </a:p>
                  </a:txBody>
                  <a:tcPr marT="45731" marB="45731"/>
                </a:tc>
                <a:tc>
                  <a:txBody>
                    <a:bodyPr/>
                    <a:lstStyle/>
                    <a:p>
                      <a:endParaRPr lang="en-US" sz="1800" dirty="0" smtClean="0">
                        <a:latin typeface="Calibri" pitchFamily="34" charset="0"/>
                      </a:endParaRPr>
                    </a:p>
                    <a:p>
                      <a:endParaRPr lang="th-TH" sz="1800" dirty="0">
                        <a:latin typeface="Calibri" pitchFamily="34" charset="0"/>
                      </a:endParaRPr>
                    </a:p>
                  </a:txBody>
                  <a:tcPr marT="45731" marB="45731"/>
                </a:tc>
              </a:tr>
              <a:tr h="640232">
                <a:tc>
                  <a:txBody>
                    <a:bodyPr/>
                    <a:lstStyle/>
                    <a:p>
                      <a:pPr algn="ctr"/>
                      <a:r>
                        <a:rPr lang="en-US" sz="1800" dirty="0" smtClean="0">
                          <a:latin typeface="Calibri" pitchFamily="34" charset="0"/>
                        </a:rPr>
                        <a:t>7</a:t>
                      </a:r>
                      <a:endParaRPr lang="th-TH" sz="1800" dirty="0">
                        <a:latin typeface="Calibri" pitchFamily="34" charset="0"/>
                      </a:endParaRPr>
                    </a:p>
                  </a:txBody>
                  <a:tcPr marT="45731" marB="45731"/>
                </a:tc>
                <a:tc>
                  <a:txBody>
                    <a:bodyPr/>
                    <a:lstStyle/>
                    <a:p>
                      <a:r>
                        <a:rPr lang="en-US" sz="1800" dirty="0" err="1" smtClean="0">
                          <a:latin typeface="Calibri" pitchFamily="34" charset="0"/>
                        </a:rPr>
                        <a:t>Crucian</a:t>
                      </a:r>
                      <a:r>
                        <a:rPr lang="en-US" sz="1800" baseline="0" dirty="0" smtClean="0">
                          <a:latin typeface="Calibri" pitchFamily="34" charset="0"/>
                        </a:rPr>
                        <a:t> carp</a:t>
                      </a:r>
                      <a:endParaRPr lang="en-US" sz="1800" dirty="0" smtClean="0">
                        <a:latin typeface="Calibri" pitchFamily="34" charset="0"/>
                      </a:endParaRPr>
                    </a:p>
                    <a:p>
                      <a:r>
                        <a:rPr lang="en-US" sz="1200" dirty="0" smtClean="0">
                          <a:latin typeface="Calibri" pitchFamily="34" charset="0"/>
                        </a:rPr>
                        <a:t>(</a:t>
                      </a:r>
                      <a:r>
                        <a:rPr lang="en-US" sz="1200" i="1" dirty="0" err="1" smtClean="0">
                          <a:latin typeface="Calibri" pitchFamily="34" charset="0"/>
                        </a:rPr>
                        <a:t>Ctenopharyngodon</a:t>
                      </a:r>
                      <a:r>
                        <a:rPr lang="en-US" sz="1200" i="1" baseline="0" dirty="0" smtClean="0">
                          <a:latin typeface="Calibri" pitchFamily="34" charset="0"/>
                        </a:rPr>
                        <a:t> </a:t>
                      </a:r>
                      <a:r>
                        <a:rPr lang="en-US" sz="1200" i="1" baseline="0" dirty="0" err="1" smtClean="0">
                          <a:latin typeface="Calibri" pitchFamily="34" charset="0"/>
                        </a:rPr>
                        <a:t>idellus</a:t>
                      </a:r>
                      <a:r>
                        <a:rPr lang="en-US" sz="1200" baseline="0" dirty="0" smtClean="0">
                          <a:latin typeface="Calibri" pitchFamily="34" charset="0"/>
                        </a:rPr>
                        <a:t>)</a:t>
                      </a:r>
                      <a:endParaRPr lang="th-TH" sz="1200" dirty="0">
                        <a:latin typeface="Calibri" pitchFamily="34" charset="0"/>
                      </a:endParaRPr>
                    </a:p>
                  </a:txBody>
                  <a:tcPr marT="45731" marB="45731"/>
                </a:tc>
                <a:tc>
                  <a:txBody>
                    <a:bodyPr/>
                    <a:lstStyle/>
                    <a:p>
                      <a:pPr algn="r"/>
                      <a:r>
                        <a:rPr lang="en-US" sz="1800" dirty="0" smtClean="0">
                          <a:latin typeface="Calibri" pitchFamily="34" charset="0"/>
                        </a:rPr>
                        <a:t>2,057,104</a:t>
                      </a:r>
                      <a:endParaRPr lang="th-TH" sz="1800" dirty="0">
                        <a:latin typeface="Calibri" pitchFamily="34" charset="0"/>
                      </a:endParaRPr>
                    </a:p>
                  </a:txBody>
                  <a:tcPr marT="45731" marB="45731"/>
                </a:tc>
                <a:tc>
                  <a:txBody>
                    <a:bodyPr/>
                    <a:lstStyle/>
                    <a:p>
                      <a:pPr algn="r"/>
                      <a:r>
                        <a:rPr lang="en-US" sz="1800" dirty="0" smtClean="0">
                          <a:latin typeface="Calibri" pitchFamily="34" charset="0"/>
                        </a:rPr>
                        <a:t>2,244,259</a:t>
                      </a:r>
                      <a:endParaRPr lang="th-TH" sz="1800" dirty="0">
                        <a:latin typeface="Calibri" pitchFamily="34" charset="0"/>
                      </a:endParaRPr>
                    </a:p>
                  </a:txBody>
                  <a:tcPr marT="45731" marB="45731"/>
                </a:tc>
                <a:tc>
                  <a:txBody>
                    <a:bodyPr/>
                    <a:lstStyle/>
                    <a:p>
                      <a:endParaRPr lang="en-US" sz="1800" dirty="0" smtClean="0">
                        <a:latin typeface="Calibri" pitchFamily="34" charset="0"/>
                      </a:endParaRPr>
                    </a:p>
                    <a:p>
                      <a:endParaRPr lang="th-TH" sz="1800" dirty="0">
                        <a:latin typeface="Calibri" pitchFamily="34" charset="0"/>
                      </a:endParaRPr>
                    </a:p>
                  </a:txBody>
                  <a:tcPr marT="45731" marB="45731"/>
                </a:tc>
              </a:tr>
              <a:tr h="640232">
                <a:tc>
                  <a:txBody>
                    <a:bodyPr/>
                    <a:lstStyle/>
                    <a:p>
                      <a:pPr algn="ctr"/>
                      <a:r>
                        <a:rPr lang="en-US" sz="1800" dirty="0" smtClean="0">
                          <a:latin typeface="Calibri" pitchFamily="34" charset="0"/>
                        </a:rPr>
                        <a:t>8</a:t>
                      </a:r>
                      <a:endParaRPr lang="th-TH" sz="1800" dirty="0">
                        <a:latin typeface="Calibri" pitchFamily="34" charset="0"/>
                      </a:endParaRPr>
                    </a:p>
                  </a:txBody>
                  <a:tcPr marT="45731" marB="45731"/>
                </a:tc>
                <a:tc>
                  <a:txBody>
                    <a:bodyPr/>
                    <a:lstStyle/>
                    <a:p>
                      <a:r>
                        <a:rPr lang="en-US" sz="1800" dirty="0" smtClean="0">
                          <a:latin typeface="Calibri" pitchFamily="34" charset="0"/>
                        </a:rPr>
                        <a:t>Atlantic salmon</a:t>
                      </a:r>
                    </a:p>
                    <a:p>
                      <a:r>
                        <a:rPr lang="en-US" sz="1200" dirty="0" smtClean="0">
                          <a:latin typeface="Calibri" pitchFamily="34" charset="0"/>
                        </a:rPr>
                        <a:t>(</a:t>
                      </a:r>
                      <a:r>
                        <a:rPr lang="en-US" sz="1200" i="1" dirty="0" err="1" smtClean="0">
                          <a:latin typeface="Calibri" pitchFamily="34" charset="0"/>
                        </a:rPr>
                        <a:t>Salmo</a:t>
                      </a:r>
                      <a:r>
                        <a:rPr lang="en-US" sz="1200" i="1" dirty="0" smtClean="0">
                          <a:latin typeface="Calibri" pitchFamily="34" charset="0"/>
                        </a:rPr>
                        <a:t> </a:t>
                      </a:r>
                      <a:r>
                        <a:rPr lang="en-US" sz="1200" i="1" dirty="0" err="1" smtClean="0">
                          <a:latin typeface="Calibri" pitchFamily="34" charset="0"/>
                        </a:rPr>
                        <a:t>salar</a:t>
                      </a:r>
                      <a:r>
                        <a:rPr lang="en-US" sz="1200" i="1" dirty="0" smtClean="0">
                          <a:latin typeface="Calibri" pitchFamily="34" charset="0"/>
                        </a:rPr>
                        <a:t>)</a:t>
                      </a:r>
                      <a:endParaRPr lang="th-TH" sz="1200" i="1" dirty="0">
                        <a:latin typeface="Calibri" pitchFamily="34" charset="0"/>
                      </a:endParaRPr>
                    </a:p>
                  </a:txBody>
                  <a:tcPr marT="45731" marB="45731"/>
                </a:tc>
                <a:tc>
                  <a:txBody>
                    <a:bodyPr/>
                    <a:lstStyle/>
                    <a:p>
                      <a:pPr algn="r"/>
                      <a:r>
                        <a:rPr lang="en-US" sz="1800" dirty="0" smtClean="0">
                          <a:latin typeface="Calibri" pitchFamily="34" charset="0"/>
                        </a:rPr>
                        <a:t>1,440,085</a:t>
                      </a:r>
                      <a:endParaRPr lang="th-TH" sz="1800" dirty="0">
                        <a:latin typeface="Calibri" pitchFamily="34" charset="0"/>
                      </a:endParaRPr>
                    </a:p>
                  </a:txBody>
                  <a:tcPr marT="45731" marB="45731"/>
                </a:tc>
                <a:tc>
                  <a:txBody>
                    <a:bodyPr/>
                    <a:lstStyle/>
                    <a:p>
                      <a:pPr algn="r"/>
                      <a:r>
                        <a:rPr lang="en-US" sz="1800" dirty="0" smtClean="0">
                          <a:latin typeface="Calibri" pitchFamily="34" charset="0"/>
                        </a:rPr>
                        <a:t>6,421,910</a:t>
                      </a:r>
                      <a:endParaRPr lang="th-TH" sz="1800" dirty="0">
                        <a:latin typeface="Calibri" pitchFamily="34" charset="0"/>
                      </a:endParaRPr>
                    </a:p>
                  </a:txBody>
                  <a:tcPr marT="45731" marB="45731"/>
                </a:tc>
                <a:tc>
                  <a:txBody>
                    <a:bodyPr/>
                    <a:lstStyle/>
                    <a:p>
                      <a:endParaRPr lang="en-US" sz="1800" dirty="0" smtClean="0">
                        <a:latin typeface="Calibri" pitchFamily="34" charset="0"/>
                      </a:endParaRPr>
                    </a:p>
                    <a:p>
                      <a:endParaRPr lang="th-TH" sz="1800" dirty="0">
                        <a:latin typeface="Calibri" pitchFamily="34" charset="0"/>
                      </a:endParaRPr>
                    </a:p>
                  </a:txBody>
                  <a:tcPr marT="45731" marB="45731"/>
                </a:tc>
              </a:tr>
              <a:tr h="731693">
                <a:tc>
                  <a:txBody>
                    <a:bodyPr/>
                    <a:lstStyle/>
                    <a:p>
                      <a:pPr algn="ctr"/>
                      <a:r>
                        <a:rPr lang="en-US" sz="1800" dirty="0" smtClean="0">
                          <a:latin typeface="Calibri" pitchFamily="34" charset="0"/>
                        </a:rPr>
                        <a:t>9</a:t>
                      </a:r>
                      <a:endParaRPr lang="th-TH" sz="1800" dirty="0">
                        <a:latin typeface="Calibri" pitchFamily="34" charset="0"/>
                      </a:endParaRPr>
                    </a:p>
                  </a:txBody>
                  <a:tcPr marT="45731" marB="45731"/>
                </a:tc>
                <a:tc>
                  <a:txBody>
                    <a:bodyPr/>
                    <a:lstStyle/>
                    <a:p>
                      <a:r>
                        <a:rPr lang="en-US" sz="1800" dirty="0" err="1" smtClean="0">
                          <a:latin typeface="Calibri" pitchFamily="34" charset="0"/>
                        </a:rPr>
                        <a:t>Rohu</a:t>
                      </a:r>
                      <a:endParaRPr lang="en-US" sz="1800" dirty="0" smtClean="0">
                        <a:latin typeface="Calibri" pitchFamily="34" charset="0"/>
                      </a:endParaRPr>
                    </a:p>
                    <a:p>
                      <a:r>
                        <a:rPr lang="en-US" sz="1200" dirty="0" smtClean="0">
                          <a:latin typeface="Calibri" pitchFamily="34" charset="0"/>
                        </a:rPr>
                        <a:t>(</a:t>
                      </a:r>
                      <a:r>
                        <a:rPr lang="en-US" sz="1200" i="1" dirty="0" err="1" smtClean="0">
                          <a:latin typeface="Calibri" pitchFamily="34" charset="0"/>
                        </a:rPr>
                        <a:t>Labeo</a:t>
                      </a:r>
                      <a:r>
                        <a:rPr lang="en-US" sz="1200" i="1" dirty="0" smtClean="0">
                          <a:latin typeface="Calibri" pitchFamily="34" charset="0"/>
                        </a:rPr>
                        <a:t> </a:t>
                      </a:r>
                      <a:r>
                        <a:rPr lang="en-US" sz="1200" i="1" dirty="0" err="1" smtClean="0">
                          <a:latin typeface="Calibri" pitchFamily="34" charset="0"/>
                        </a:rPr>
                        <a:t>rohita</a:t>
                      </a:r>
                      <a:r>
                        <a:rPr lang="en-US" sz="1200" dirty="0" smtClean="0">
                          <a:latin typeface="Calibri" pitchFamily="34" charset="0"/>
                        </a:rPr>
                        <a:t>)</a:t>
                      </a:r>
                      <a:endParaRPr lang="th-TH" sz="1200" dirty="0">
                        <a:latin typeface="Calibri" pitchFamily="34" charset="0"/>
                      </a:endParaRPr>
                    </a:p>
                  </a:txBody>
                  <a:tcPr marT="45731" marB="45731"/>
                </a:tc>
                <a:tc>
                  <a:txBody>
                    <a:bodyPr/>
                    <a:lstStyle/>
                    <a:p>
                      <a:pPr algn="r"/>
                      <a:r>
                        <a:rPr lang="en-US" sz="1800" dirty="0" smtClean="0">
                          <a:latin typeface="Calibri" pitchFamily="34" charset="0"/>
                        </a:rPr>
                        <a:t>1,221,828</a:t>
                      </a:r>
                      <a:endParaRPr lang="th-TH" sz="1800" dirty="0">
                        <a:latin typeface="Calibri" pitchFamily="34" charset="0"/>
                      </a:endParaRPr>
                    </a:p>
                  </a:txBody>
                  <a:tcPr marT="45731" marB="45731"/>
                </a:tc>
                <a:tc>
                  <a:txBody>
                    <a:bodyPr/>
                    <a:lstStyle/>
                    <a:p>
                      <a:pPr algn="r"/>
                      <a:r>
                        <a:rPr lang="en-US" sz="1800" dirty="0" smtClean="0">
                          <a:latin typeface="Calibri" pitchFamily="34" charset="0"/>
                        </a:rPr>
                        <a:t>1,475,377</a:t>
                      </a:r>
                      <a:endParaRPr lang="th-TH" sz="1800" dirty="0">
                        <a:latin typeface="Calibri" pitchFamily="34" charset="0"/>
                      </a:endParaRPr>
                    </a:p>
                  </a:txBody>
                  <a:tcPr marT="45731" marB="45731"/>
                </a:tc>
                <a:tc>
                  <a:txBody>
                    <a:bodyPr/>
                    <a:lstStyle/>
                    <a:p>
                      <a:endParaRPr lang="en-US" sz="1800" dirty="0" smtClean="0">
                        <a:latin typeface="Calibri" pitchFamily="34" charset="0"/>
                      </a:endParaRPr>
                    </a:p>
                  </a:txBody>
                  <a:tcPr marT="45731" marB="45731"/>
                </a:tc>
              </a:tr>
              <a:tr h="731693">
                <a:tc>
                  <a:txBody>
                    <a:bodyPr/>
                    <a:lstStyle/>
                    <a:p>
                      <a:pPr algn="ctr"/>
                      <a:r>
                        <a:rPr lang="en-US" sz="1800" dirty="0" smtClean="0">
                          <a:latin typeface="Calibri" pitchFamily="34" charset="0"/>
                        </a:rPr>
                        <a:t>10</a:t>
                      </a:r>
                      <a:endParaRPr lang="th-TH" sz="1800" dirty="0">
                        <a:latin typeface="Calibri" pitchFamily="34" charset="0"/>
                      </a:endParaRPr>
                    </a:p>
                  </a:txBody>
                  <a:tcPr marT="45731" marB="45731"/>
                </a:tc>
                <a:tc>
                  <a:txBody>
                    <a:bodyPr/>
                    <a:lstStyle/>
                    <a:p>
                      <a:r>
                        <a:rPr lang="en-US" sz="1800" dirty="0" err="1" smtClean="0">
                          <a:latin typeface="Calibri" pitchFamily="34" charset="0"/>
                        </a:rPr>
                        <a:t>Pangasius</a:t>
                      </a:r>
                      <a:r>
                        <a:rPr lang="en-US" sz="1800" dirty="0" smtClean="0">
                          <a:latin typeface="Calibri" pitchFamily="34" charset="0"/>
                        </a:rPr>
                        <a:t> catfish</a:t>
                      </a:r>
                      <a:endParaRPr lang="en-US" sz="1800" baseline="0" dirty="0" smtClean="0">
                        <a:latin typeface="Calibri" pitchFamily="34" charset="0"/>
                      </a:endParaRPr>
                    </a:p>
                    <a:p>
                      <a:r>
                        <a:rPr lang="en-US" sz="1200" baseline="0" dirty="0" smtClean="0">
                          <a:latin typeface="Calibri" pitchFamily="34" charset="0"/>
                        </a:rPr>
                        <a:t>(</a:t>
                      </a:r>
                      <a:r>
                        <a:rPr lang="en-US" sz="1200" i="1" baseline="0" dirty="0" err="1" smtClean="0">
                          <a:latin typeface="Calibri" pitchFamily="34" charset="0"/>
                        </a:rPr>
                        <a:t>Pangansius</a:t>
                      </a:r>
                      <a:r>
                        <a:rPr lang="en-US" sz="1200" i="1" baseline="0" dirty="0" smtClean="0">
                          <a:latin typeface="Calibri" pitchFamily="34" charset="0"/>
                        </a:rPr>
                        <a:t>/</a:t>
                      </a:r>
                      <a:r>
                        <a:rPr lang="en-US" sz="1200" i="1" baseline="0" dirty="0" err="1" smtClean="0">
                          <a:latin typeface="Calibri" pitchFamily="34" charset="0"/>
                        </a:rPr>
                        <a:t>Pangasianodon</a:t>
                      </a:r>
                      <a:r>
                        <a:rPr lang="en-US" sz="1200" i="1" baseline="0" dirty="0" smtClean="0">
                          <a:latin typeface="Calibri" pitchFamily="34" charset="0"/>
                        </a:rPr>
                        <a:t> spp.</a:t>
                      </a:r>
                      <a:r>
                        <a:rPr lang="en-US" sz="1200" baseline="0" dirty="0" smtClean="0">
                          <a:latin typeface="Calibri" pitchFamily="34" charset="0"/>
                        </a:rPr>
                        <a:t>)</a:t>
                      </a:r>
                      <a:endParaRPr lang="th-TH" sz="1200" dirty="0">
                        <a:latin typeface="Calibri" pitchFamily="34" charset="0"/>
                      </a:endParaRPr>
                    </a:p>
                  </a:txBody>
                  <a:tcPr marT="45731" marB="45731"/>
                </a:tc>
                <a:tc>
                  <a:txBody>
                    <a:bodyPr/>
                    <a:lstStyle/>
                    <a:p>
                      <a:pPr algn="r"/>
                      <a:r>
                        <a:rPr lang="en-US" sz="1800" dirty="0" smtClean="0">
                          <a:latin typeface="Calibri" pitchFamily="34" charset="0"/>
                        </a:rPr>
                        <a:t>1,211,833</a:t>
                      </a:r>
                      <a:endParaRPr lang="th-TH" sz="1800" dirty="0">
                        <a:latin typeface="Calibri" pitchFamily="34" charset="0"/>
                      </a:endParaRPr>
                    </a:p>
                  </a:txBody>
                  <a:tcPr marT="45731" marB="45731"/>
                </a:tc>
                <a:tc>
                  <a:txBody>
                    <a:bodyPr/>
                    <a:lstStyle/>
                    <a:p>
                      <a:pPr algn="r"/>
                      <a:r>
                        <a:rPr lang="en-US" sz="1800" dirty="0" smtClean="0">
                          <a:latin typeface="Calibri" pitchFamily="34" charset="0"/>
                        </a:rPr>
                        <a:t>1,846,565</a:t>
                      </a:r>
                      <a:endParaRPr lang="th-TH" sz="1800" dirty="0">
                        <a:latin typeface="Calibri" pitchFamily="34" charset="0"/>
                      </a:endParaRPr>
                    </a:p>
                  </a:txBody>
                  <a:tcPr marT="45731" marB="45731"/>
                </a:tc>
                <a:tc>
                  <a:txBody>
                    <a:bodyPr/>
                    <a:lstStyle/>
                    <a:p>
                      <a:endParaRPr lang="en-US" sz="1800" dirty="0" smtClean="0">
                        <a:latin typeface="Calibri" pitchFamily="34" charset="0"/>
                      </a:endParaRPr>
                    </a:p>
                    <a:p>
                      <a:endParaRPr lang="th-TH" sz="1800" dirty="0">
                        <a:latin typeface="Calibri" pitchFamily="34" charset="0"/>
                      </a:endParaRPr>
                    </a:p>
                  </a:txBody>
                  <a:tcPr marT="45731" marB="45731"/>
                </a:tc>
              </a:tr>
            </a:tbl>
          </a:graphicData>
        </a:graphic>
      </p:graphicFrame>
      <p:pic>
        <p:nvPicPr>
          <p:cNvPr id="16430" name="Picture 5" descr="naca-logo-blue-200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0" y="6172200"/>
            <a:ext cx="54927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431" name="Group 18"/>
          <p:cNvGrpSpPr>
            <a:grpSpLocks/>
          </p:cNvGrpSpPr>
          <p:nvPr/>
        </p:nvGrpSpPr>
        <p:grpSpPr bwMode="auto">
          <a:xfrm>
            <a:off x="6996113" y="2514600"/>
            <a:ext cx="1447800" cy="1880057"/>
            <a:chOff x="6996447" y="3048000"/>
            <a:chExt cx="1447800" cy="1880057"/>
          </a:xfrm>
        </p:grpSpPr>
        <p:pic>
          <p:nvPicPr>
            <p:cNvPr id="16433" name="Picture 11" descr="Catla_catla.jpg"/>
            <p:cNvPicPr>
              <a:picLocks noChangeAspect="1"/>
            </p:cNvPicPr>
            <p:nvPr/>
          </p:nvPicPr>
          <p:blipFill>
            <a:blip r:embed="rId3">
              <a:extLst>
                <a:ext uri="{28A0092B-C50C-407E-A947-70E740481C1C}">
                  <a14:useLocalDpi xmlns:a14="http://schemas.microsoft.com/office/drawing/2010/main" val="0"/>
                </a:ext>
              </a:extLst>
            </a:blip>
            <a:srcRect t="13635" b="20909"/>
            <a:stretch>
              <a:fillRect/>
            </a:stretch>
          </p:blipFill>
          <p:spPr bwMode="auto">
            <a:xfrm>
              <a:off x="7086600" y="3048000"/>
              <a:ext cx="1244600" cy="610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34" name="Picture 12" descr="carassius carassiu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3733800"/>
              <a:ext cx="1066800" cy="613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35" name="Picture 13" descr="atlantic salmon.jpg"/>
            <p:cNvPicPr>
              <a:picLocks noChangeAspect="1"/>
            </p:cNvPicPr>
            <p:nvPr/>
          </p:nvPicPr>
          <p:blipFill>
            <a:blip r:embed="rId5">
              <a:extLst>
                <a:ext uri="{28A0092B-C50C-407E-A947-70E740481C1C}">
                  <a14:useLocalDpi xmlns:a14="http://schemas.microsoft.com/office/drawing/2010/main" val="0"/>
                </a:ext>
              </a:extLst>
            </a:blip>
            <a:srcRect l="6500" t="28000" b="25999"/>
            <a:stretch>
              <a:fillRect/>
            </a:stretch>
          </p:blipFill>
          <p:spPr bwMode="auto">
            <a:xfrm>
              <a:off x="6996447" y="4393842"/>
              <a:ext cx="1447800" cy="534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432" name="Title 1"/>
          <p:cNvSpPr>
            <a:spLocks noGrp="1"/>
          </p:cNvSpPr>
          <p:nvPr>
            <p:ph type="title"/>
          </p:nvPr>
        </p:nvSpPr>
        <p:spPr>
          <a:xfrm>
            <a:off x="609600" y="685800"/>
            <a:ext cx="7467600" cy="1143000"/>
          </a:xfrm>
        </p:spPr>
        <p:txBody>
          <a:bodyPr/>
          <a:lstStyle/>
          <a:p>
            <a:r>
              <a:rPr lang="en-US" sz="2400" dirty="0" smtClean="0">
                <a:solidFill>
                  <a:schemeClr val="tx1"/>
                </a:solidFill>
              </a:rPr>
              <a:t>Top 10 finfish species (contd.)</a:t>
            </a:r>
            <a:br>
              <a:rPr lang="en-US" sz="2400" dirty="0" smtClean="0">
                <a:solidFill>
                  <a:schemeClr val="tx1"/>
                </a:solidFill>
              </a:rPr>
            </a:br>
            <a:r>
              <a:rPr lang="en-US" sz="1600" dirty="0" smtClean="0">
                <a:solidFill>
                  <a:schemeClr val="tx1"/>
                </a:solidFill>
              </a:rPr>
              <a:t>Source:  FAO, 2011</a:t>
            </a:r>
            <a:endParaRPr lang="th-TH" sz="1600" dirty="0" smtClean="0">
              <a:solidFill>
                <a:schemeClr val="tx1"/>
              </a:solidFill>
            </a:endParaRPr>
          </a:p>
        </p:txBody>
      </p:sp>
      <p:pic>
        <p:nvPicPr>
          <p:cNvPr id="11" name="Picture 15" descr="Labeo_rohita.jpg"/>
          <p:cNvPicPr>
            <a:picLocks noChangeAspect="1"/>
          </p:cNvPicPr>
          <p:nvPr/>
        </p:nvPicPr>
        <p:blipFill>
          <a:blip r:embed="rId6">
            <a:extLst>
              <a:ext uri="{28A0092B-C50C-407E-A947-70E740481C1C}">
                <a14:useLocalDpi xmlns:a14="http://schemas.microsoft.com/office/drawing/2010/main" val="0"/>
              </a:ext>
            </a:extLst>
          </a:blip>
          <a:srcRect t="11165" b="11165"/>
          <a:stretch>
            <a:fillRect/>
          </a:stretch>
        </p:blipFill>
        <p:spPr bwMode="auto">
          <a:xfrm>
            <a:off x="7186613" y="4495800"/>
            <a:ext cx="1066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 descr="pangasianodon.bmp"/>
          <p:cNvPicPr>
            <a:picLocks noChangeAspect="1"/>
          </p:cNvPicPr>
          <p:nvPr/>
        </p:nvPicPr>
        <p:blipFill>
          <a:blip r:embed="rId7">
            <a:extLst>
              <a:ext uri="{28A0092B-C50C-407E-A947-70E740481C1C}">
                <a14:useLocalDpi xmlns:a14="http://schemas.microsoft.com/office/drawing/2010/main" val="0"/>
              </a:ext>
            </a:extLst>
          </a:blip>
          <a:srcRect t="7745" b="21831"/>
          <a:stretch>
            <a:fillRect/>
          </a:stretch>
        </p:blipFill>
        <p:spPr bwMode="auto">
          <a:xfrm>
            <a:off x="7048500" y="5107450"/>
            <a:ext cx="1343025" cy="630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13321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2133600" y="381000"/>
            <a:ext cx="6172200" cy="875393"/>
          </a:xfrm>
        </p:spPr>
        <p:txBody>
          <a:bodyPr/>
          <a:lstStyle/>
          <a:p>
            <a:r>
              <a:rPr lang="en-US" sz="3200" dirty="0" smtClean="0">
                <a:solidFill>
                  <a:srgbClr val="FF0000"/>
                </a:solidFill>
                <a:latin typeface="Calibri" pitchFamily="34" charset="0"/>
              </a:rPr>
              <a:t>Super performers of the Decade</a:t>
            </a:r>
          </a:p>
        </p:txBody>
      </p:sp>
      <p:sp>
        <p:nvSpPr>
          <p:cNvPr id="6" name="Content Placeholder 5"/>
          <p:cNvSpPr>
            <a:spLocks noGrp="1"/>
          </p:cNvSpPr>
          <p:nvPr>
            <p:ph idx="1"/>
          </p:nvPr>
        </p:nvSpPr>
        <p:spPr>
          <a:xfrm>
            <a:off x="1752600" y="1676400"/>
            <a:ext cx="6172200" cy="2133600"/>
          </a:xfrm>
        </p:spPr>
        <p:txBody>
          <a:bodyPr/>
          <a:lstStyle/>
          <a:p>
            <a:pPr marL="0" indent="0">
              <a:buNone/>
            </a:pPr>
            <a:r>
              <a:rPr lang="en-GB" sz="2400" dirty="0" smtClean="0">
                <a:latin typeface="Calibri" pitchFamily="34" charset="0"/>
              </a:rPr>
              <a:t>3 species achieved most </a:t>
            </a:r>
            <a:r>
              <a:rPr lang="en-GB" sz="2400" b="1" dirty="0" smtClean="0">
                <a:latin typeface="Calibri" pitchFamily="34" charset="0"/>
              </a:rPr>
              <a:t>outstanding</a:t>
            </a:r>
            <a:r>
              <a:rPr lang="en-GB" sz="2400" dirty="0" smtClean="0">
                <a:latin typeface="Calibri" pitchFamily="34" charset="0"/>
              </a:rPr>
              <a:t> growth</a:t>
            </a:r>
          </a:p>
          <a:p>
            <a:pPr marL="0" indent="0">
              <a:buNone/>
            </a:pPr>
            <a:endParaRPr lang="en-GB" sz="2000" dirty="0" smtClean="0">
              <a:latin typeface="Calibri" pitchFamily="34" charset="0"/>
            </a:endParaRPr>
          </a:p>
          <a:p>
            <a:pPr lvl="1">
              <a:buFont typeface="Arial" charset="0"/>
              <a:buChar char="•"/>
            </a:pPr>
            <a:r>
              <a:rPr lang="en-GB" sz="2000" dirty="0" smtClean="0">
                <a:latin typeface="Calibri" pitchFamily="34" charset="0"/>
              </a:rPr>
              <a:t>Catla (20 </a:t>
            </a:r>
            <a:r>
              <a:rPr lang="en-US" sz="2000" dirty="0" smtClean="0">
                <a:latin typeface="Calibri" pitchFamily="34" charset="0"/>
              </a:rPr>
              <a:t>% per year ) </a:t>
            </a:r>
          </a:p>
          <a:p>
            <a:pPr lvl="1">
              <a:buFont typeface="Arial" charset="0"/>
              <a:buChar char="•"/>
            </a:pPr>
            <a:r>
              <a:rPr lang="en-GB" sz="2000" dirty="0" err="1" smtClean="0">
                <a:latin typeface="Calibri" pitchFamily="34" charset="0"/>
              </a:rPr>
              <a:t>Whiteleg</a:t>
            </a:r>
            <a:r>
              <a:rPr lang="en-GB" sz="2000" dirty="0" smtClean="0">
                <a:latin typeface="Calibri" pitchFamily="34" charset="0"/>
              </a:rPr>
              <a:t> shrimp (99 % </a:t>
            </a:r>
            <a:r>
              <a:rPr lang="en-US" sz="2000" dirty="0" smtClean="0">
                <a:latin typeface="Calibri" pitchFamily="34" charset="0"/>
              </a:rPr>
              <a:t>per year</a:t>
            </a:r>
            <a:r>
              <a:rPr lang="en-GB" sz="2000" dirty="0" smtClean="0">
                <a:latin typeface="Calibri" pitchFamily="34" charset="0"/>
              </a:rPr>
              <a:t>) </a:t>
            </a:r>
          </a:p>
          <a:p>
            <a:pPr lvl="1">
              <a:buFont typeface="Arial" charset="0"/>
              <a:buChar char="•"/>
            </a:pPr>
            <a:r>
              <a:rPr lang="en-GB" sz="2000" dirty="0" err="1" smtClean="0">
                <a:latin typeface="Calibri" pitchFamily="34" charset="0"/>
              </a:rPr>
              <a:t>Pangas</a:t>
            </a:r>
            <a:r>
              <a:rPr lang="en-GB" sz="2000" dirty="0" smtClean="0">
                <a:latin typeface="Calibri" pitchFamily="34" charset="0"/>
              </a:rPr>
              <a:t> catfishes (29% </a:t>
            </a:r>
            <a:r>
              <a:rPr lang="en-US" sz="2000" dirty="0" smtClean="0">
                <a:latin typeface="Calibri" pitchFamily="34" charset="0"/>
              </a:rPr>
              <a:t>per year</a:t>
            </a:r>
            <a:r>
              <a:rPr lang="en-GB" sz="2000" dirty="0" smtClean="0">
                <a:latin typeface="Calibri" pitchFamily="34" charset="0"/>
              </a:rPr>
              <a:t>)</a:t>
            </a:r>
            <a:endParaRPr lang="en-US" sz="2000" dirty="0" smtClean="0">
              <a:latin typeface="Calibri" pitchFamily="34" charset="0"/>
            </a:endParaRPr>
          </a:p>
          <a:p>
            <a:endParaRPr lang="en-US" sz="3200" dirty="0"/>
          </a:p>
        </p:txBody>
      </p:sp>
      <p:pic>
        <p:nvPicPr>
          <p:cNvPr id="4" name="Picture 11" descr="Catla_catla.jpg"/>
          <p:cNvPicPr>
            <a:picLocks noChangeAspect="1"/>
          </p:cNvPicPr>
          <p:nvPr/>
        </p:nvPicPr>
        <p:blipFill>
          <a:blip r:embed="rId3">
            <a:extLst>
              <a:ext uri="{28A0092B-C50C-407E-A947-70E740481C1C}">
                <a14:useLocalDpi xmlns:a14="http://schemas.microsoft.com/office/drawing/2010/main" val="0"/>
              </a:ext>
            </a:extLst>
          </a:blip>
          <a:srcRect t="13635" b="20909"/>
          <a:stretch>
            <a:fillRect/>
          </a:stretch>
        </p:blipFill>
        <p:spPr bwMode="auto">
          <a:xfrm>
            <a:off x="533400" y="4261205"/>
            <a:ext cx="2785535" cy="1367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4" descr="pangasianodon.bmp"/>
          <p:cNvPicPr>
            <a:picLocks noChangeAspect="1"/>
          </p:cNvPicPr>
          <p:nvPr/>
        </p:nvPicPr>
        <p:blipFill>
          <a:blip r:embed="rId4">
            <a:extLst>
              <a:ext uri="{28A0092B-C50C-407E-A947-70E740481C1C}">
                <a14:useLocalDpi xmlns:a14="http://schemas.microsoft.com/office/drawing/2010/main" val="0"/>
              </a:ext>
            </a:extLst>
          </a:blip>
          <a:srcRect t="7745" b="21831"/>
          <a:stretch>
            <a:fillRect/>
          </a:stretch>
        </p:blipFill>
        <p:spPr bwMode="auto">
          <a:xfrm>
            <a:off x="5638800" y="4304640"/>
            <a:ext cx="2820137" cy="1324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Pvannamei.jpg"/>
          <p:cNvPicPr>
            <a:picLocks noChangeAspect="1"/>
          </p:cNvPicPr>
          <p:nvPr/>
        </p:nvPicPr>
        <p:blipFill>
          <a:blip r:embed="rId5"/>
          <a:stretch>
            <a:fillRect/>
          </a:stretch>
        </p:blipFill>
        <p:spPr>
          <a:xfrm>
            <a:off x="3505200" y="4353000"/>
            <a:ext cx="1905000" cy="1275648"/>
          </a:xfrm>
          <a:prstGeom prst="rect">
            <a:avLst/>
          </a:prstGeom>
        </p:spPr>
      </p:pic>
    </p:spTree>
    <p:extLst>
      <p:ext uri="{BB962C8B-B14F-4D97-AF65-F5344CB8AC3E}">
        <p14:creationId xmlns:p14="http://schemas.microsoft.com/office/powerpoint/2010/main" val="18209075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8175" y="341313"/>
            <a:ext cx="6778625" cy="725487"/>
          </a:xfrm>
        </p:spPr>
        <p:txBody>
          <a:bodyPr/>
          <a:lstStyle/>
          <a:p>
            <a:r>
              <a:rPr lang="en-US" sz="3200" dirty="0" smtClean="0">
                <a:latin typeface="Calibri" pitchFamily="34" charset="0"/>
                <a:cs typeface="Calibri" pitchFamily="34" charset="0"/>
              </a:rPr>
              <a:t>Outline of Presentation</a:t>
            </a:r>
            <a:endParaRPr lang="en-US" sz="3200" dirty="0">
              <a:latin typeface="Calibri" pitchFamily="34" charset="0"/>
              <a:cs typeface="Calibri" pitchFamily="34" charset="0"/>
            </a:endParaRPr>
          </a:p>
        </p:txBody>
      </p:sp>
      <p:sp>
        <p:nvSpPr>
          <p:cNvPr id="5" name="Content Placeholder 4"/>
          <p:cNvSpPr>
            <a:spLocks noGrp="1"/>
          </p:cNvSpPr>
          <p:nvPr>
            <p:ph idx="1"/>
          </p:nvPr>
        </p:nvSpPr>
        <p:spPr>
          <a:xfrm>
            <a:off x="762000" y="1295400"/>
            <a:ext cx="8229600" cy="4876800"/>
          </a:xfrm>
        </p:spPr>
        <p:txBody>
          <a:bodyPr/>
          <a:lstStyle/>
          <a:p>
            <a:pPr>
              <a:buFont typeface="Wingdings" pitchFamily="2" charset="2"/>
              <a:buChar char="§"/>
            </a:pPr>
            <a:r>
              <a:rPr lang="en-US" sz="2000" dirty="0" smtClean="0">
                <a:latin typeface="Calibri" pitchFamily="34" charset="0"/>
                <a:ea typeface="BatangChe" pitchFamily="49" charset="-127"/>
                <a:cs typeface="Calibri" pitchFamily="34" charset="0"/>
              </a:rPr>
              <a:t>Global Food Fish Production:</a:t>
            </a:r>
          </a:p>
          <a:p>
            <a:pPr lvl="1">
              <a:buFont typeface="Wingdings" pitchFamily="2" charset="2"/>
              <a:buChar char="§"/>
            </a:pPr>
            <a:r>
              <a:rPr lang="en-US" sz="2000" dirty="0" smtClean="0">
                <a:latin typeface="Calibri" pitchFamily="34" charset="0"/>
                <a:ea typeface="BatangChe" pitchFamily="49" charset="-127"/>
                <a:cs typeface="Calibri" pitchFamily="34" charset="0"/>
              </a:rPr>
              <a:t>Role of Aquaculture vis-à-vis Capture Fisheries; volume &amp; value; trade; protein supply; livelihoods</a:t>
            </a:r>
          </a:p>
          <a:p>
            <a:pPr>
              <a:buFont typeface="Wingdings" pitchFamily="2" charset="2"/>
              <a:buChar char="§"/>
            </a:pPr>
            <a:r>
              <a:rPr lang="en-US" sz="2000" dirty="0" smtClean="0">
                <a:latin typeface="Calibri" pitchFamily="34" charset="0"/>
                <a:ea typeface="BatangChe" pitchFamily="49" charset="-127"/>
                <a:cs typeface="Calibri" pitchFamily="34" charset="0"/>
              </a:rPr>
              <a:t>Asia Contribution to Global Aquaculture Production</a:t>
            </a:r>
          </a:p>
          <a:p>
            <a:pPr marL="0" indent="0">
              <a:buNone/>
            </a:pPr>
            <a:r>
              <a:rPr lang="en-US" sz="2000" b="0" dirty="0" smtClean="0">
                <a:latin typeface="Calibri" pitchFamily="34" charset="0"/>
                <a:ea typeface="BatangChe" pitchFamily="49" charset="-127"/>
                <a:cs typeface="Calibri" pitchFamily="34" charset="0"/>
              </a:rPr>
              <a:t>	the PR China Factor; top producers; top species; </a:t>
            </a:r>
          </a:p>
          <a:p>
            <a:r>
              <a:rPr lang="en-US" sz="2000" dirty="0" smtClean="0">
                <a:latin typeface="Calibri" pitchFamily="34" charset="0"/>
                <a:cs typeface="Calibri" pitchFamily="34" charset="0"/>
              </a:rPr>
              <a:t>Diversity </a:t>
            </a:r>
            <a:r>
              <a:rPr lang="en-US" sz="2000" dirty="0">
                <a:latin typeface="Calibri" pitchFamily="34" charset="0"/>
                <a:cs typeface="Calibri" pitchFamily="34" charset="0"/>
              </a:rPr>
              <a:t>of Aquaculture Systems in </a:t>
            </a:r>
            <a:r>
              <a:rPr lang="en-US" sz="2000" dirty="0" smtClean="0">
                <a:latin typeface="Calibri" pitchFamily="34" charset="0"/>
                <a:cs typeface="Calibri" pitchFamily="34" charset="0"/>
              </a:rPr>
              <a:t>Asia.. A walk through </a:t>
            </a:r>
            <a:endParaRPr lang="en-US" sz="2000" dirty="0">
              <a:latin typeface="Calibri" pitchFamily="34" charset="0"/>
              <a:ea typeface="BatangChe" pitchFamily="49" charset="-127"/>
              <a:cs typeface="Calibri" pitchFamily="34" charset="0"/>
            </a:endParaRPr>
          </a:p>
          <a:p>
            <a:r>
              <a:rPr lang="en-US" sz="2000" dirty="0" smtClean="0">
                <a:latin typeface="Calibri" pitchFamily="34" charset="0"/>
                <a:ea typeface="BatangChe" pitchFamily="49" charset="-127"/>
                <a:cs typeface="Calibri" pitchFamily="34" charset="0"/>
              </a:rPr>
              <a:t>Unique </a:t>
            </a:r>
            <a:r>
              <a:rPr lang="en-US" sz="2000" dirty="0">
                <a:latin typeface="Calibri" pitchFamily="34" charset="0"/>
                <a:ea typeface="BatangChe" pitchFamily="49" charset="-127"/>
                <a:cs typeface="Calibri" pitchFamily="34" charset="0"/>
              </a:rPr>
              <a:t>Characteristics of Asian Aquaculture System</a:t>
            </a:r>
          </a:p>
          <a:p>
            <a:pPr>
              <a:buFont typeface="Wingdings" pitchFamily="2" charset="2"/>
              <a:buChar char="§"/>
            </a:pPr>
            <a:r>
              <a:rPr lang="en-US" sz="2000" dirty="0" smtClean="0">
                <a:latin typeface="Calibri" pitchFamily="34" charset="0"/>
                <a:ea typeface="BatangChe" pitchFamily="49" charset="-127"/>
                <a:cs typeface="Calibri" pitchFamily="34" charset="0"/>
              </a:rPr>
              <a:t>Demand and Supply of Fish</a:t>
            </a:r>
          </a:p>
          <a:p>
            <a:pPr lvl="1">
              <a:buFont typeface="Wingdings" pitchFamily="2" charset="2"/>
              <a:buChar char="§"/>
            </a:pPr>
            <a:r>
              <a:rPr lang="en-US" sz="2000" dirty="0" smtClean="0">
                <a:latin typeface="Calibri" pitchFamily="34" charset="0"/>
                <a:ea typeface="BatangChe" pitchFamily="49" charset="-127"/>
                <a:cs typeface="Calibri" pitchFamily="34" charset="0"/>
              </a:rPr>
              <a:t>Scenarios – Baseline (2007); 2030; 2050 </a:t>
            </a:r>
          </a:p>
          <a:p>
            <a:r>
              <a:rPr lang="en-US" sz="2000" dirty="0" smtClean="0">
                <a:latin typeface="Calibri" pitchFamily="34" charset="0"/>
                <a:ea typeface="BatangChe" pitchFamily="49" charset="-127"/>
                <a:cs typeface="Calibri" pitchFamily="34" charset="0"/>
              </a:rPr>
              <a:t>Challenges to Sustain Aquaculture Production in Asia</a:t>
            </a:r>
          </a:p>
          <a:p>
            <a:r>
              <a:rPr lang="en-US" sz="2000" dirty="0" smtClean="0">
                <a:latin typeface="Calibri" pitchFamily="34" charset="0"/>
                <a:ea typeface="BatangChe" pitchFamily="49" charset="-127"/>
                <a:cs typeface="Calibri" pitchFamily="34" charset="0"/>
              </a:rPr>
              <a:t>How will Asia as a whole respond to these challenges </a:t>
            </a:r>
          </a:p>
          <a:p>
            <a:r>
              <a:rPr lang="en-US" sz="2000" dirty="0" smtClean="0">
                <a:latin typeface="Calibri" pitchFamily="34" charset="0"/>
                <a:ea typeface="BatangChe" pitchFamily="49" charset="-127"/>
                <a:cs typeface="Calibri" pitchFamily="34" charset="0"/>
              </a:rPr>
              <a:t>Opportunities for Intervention </a:t>
            </a:r>
            <a:r>
              <a:rPr lang="en-US" sz="2000" dirty="0" smtClean="0">
                <a:latin typeface="Calibri" pitchFamily="34" charset="0"/>
                <a:ea typeface="BatangChe" pitchFamily="49" charset="-127"/>
                <a:cs typeface="Calibri" pitchFamily="34" charset="0"/>
                <a:sym typeface="Wingdings" pitchFamily="2" charset="2"/>
              </a:rPr>
              <a:t> Responsible Aquaculture</a:t>
            </a:r>
            <a:endParaRPr lang="en-US" sz="2000" dirty="0" smtClean="0">
              <a:latin typeface="Calibri" pitchFamily="34" charset="0"/>
              <a:ea typeface="BatangChe" pitchFamily="49" charset="-127"/>
              <a:cs typeface="Calibri" pitchFamily="34" charset="0"/>
            </a:endParaRPr>
          </a:p>
          <a:p>
            <a:endParaRPr lang="en-US" dirty="0" smtClean="0"/>
          </a:p>
          <a:p>
            <a:endParaRPr lang="en-US" dirty="0"/>
          </a:p>
        </p:txBody>
      </p:sp>
    </p:spTree>
    <p:extLst>
      <p:ext uri="{BB962C8B-B14F-4D97-AF65-F5344CB8AC3E}">
        <p14:creationId xmlns:p14="http://schemas.microsoft.com/office/powerpoint/2010/main" val="35404088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124200"/>
            <a:ext cx="7772400" cy="1143000"/>
          </a:xfrm>
        </p:spPr>
        <p:txBody>
          <a:bodyPr/>
          <a:lstStyle/>
          <a:p>
            <a:r>
              <a:rPr lang="en-US" sz="3600" dirty="0" smtClean="0">
                <a:latin typeface="Calibri" pitchFamily="34" charset="0"/>
              </a:rPr>
              <a:t>Highlights of Aquaculture in Asia</a:t>
            </a:r>
            <a:endParaRPr lang="en-US" sz="3600" dirty="0">
              <a:latin typeface="Calibri" pitchFamily="34" charset="0"/>
            </a:endParaRPr>
          </a:p>
        </p:txBody>
      </p:sp>
    </p:spTree>
    <p:extLst>
      <p:ext uri="{BB962C8B-B14F-4D97-AF65-F5344CB8AC3E}">
        <p14:creationId xmlns:p14="http://schemas.microsoft.com/office/powerpoint/2010/main" val="36818942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838200"/>
            <a:ext cx="7772400" cy="563562"/>
          </a:xfrm>
        </p:spPr>
        <p:txBody>
          <a:bodyPr/>
          <a:lstStyle/>
          <a:p>
            <a:r>
              <a:rPr lang="en-US" sz="3200" dirty="0" smtClean="0">
                <a:solidFill>
                  <a:srgbClr val="FF0000"/>
                </a:solidFill>
                <a:latin typeface="Calibri" pitchFamily="34" charset="0"/>
              </a:rPr>
              <a:t>Highlights-Freshwater finfish</a:t>
            </a:r>
            <a:endParaRPr lang="en-US" sz="3200" dirty="0">
              <a:solidFill>
                <a:srgbClr val="FF0000"/>
              </a:solidFill>
              <a:latin typeface="Calibri" pitchFamily="34" charset="0"/>
            </a:endParaRPr>
          </a:p>
        </p:txBody>
      </p:sp>
      <p:sp>
        <p:nvSpPr>
          <p:cNvPr id="3" name="Content Placeholder 2"/>
          <p:cNvSpPr>
            <a:spLocks noGrp="1"/>
          </p:cNvSpPr>
          <p:nvPr>
            <p:ph sz="quarter" idx="1"/>
          </p:nvPr>
        </p:nvSpPr>
        <p:spPr>
          <a:xfrm>
            <a:off x="990600" y="1676400"/>
            <a:ext cx="7772400" cy="4343400"/>
          </a:xfrm>
        </p:spPr>
        <p:txBody>
          <a:bodyPr/>
          <a:lstStyle/>
          <a:p>
            <a:pPr>
              <a:spcBef>
                <a:spcPts val="300"/>
              </a:spcBef>
            </a:pPr>
            <a:r>
              <a:rPr lang="en-US" sz="2000" dirty="0" smtClean="0">
                <a:latin typeface="Calibri" pitchFamily="34" charset="0"/>
              </a:rPr>
              <a:t>Freshwater finfish requiring lower cost feed inputs d</a:t>
            </a:r>
            <a:r>
              <a:rPr lang="en-US" sz="2000" b="1" u="sng" dirty="0" smtClean="0">
                <a:latin typeface="Calibri" pitchFamily="34" charset="0"/>
              </a:rPr>
              <a:t>ominate</a:t>
            </a:r>
            <a:r>
              <a:rPr lang="en-US" sz="2000" dirty="0" smtClean="0">
                <a:latin typeface="Calibri" pitchFamily="34" charset="0"/>
              </a:rPr>
              <a:t> freshwater finfish production (carps)</a:t>
            </a:r>
          </a:p>
          <a:p>
            <a:pPr lvl="1">
              <a:spcBef>
                <a:spcPts val="300"/>
              </a:spcBef>
            </a:pPr>
            <a:r>
              <a:rPr lang="en-US" sz="2000" b="1" dirty="0" smtClean="0">
                <a:latin typeface="Calibri" pitchFamily="34" charset="0"/>
              </a:rPr>
              <a:t>95%  </a:t>
            </a:r>
            <a:r>
              <a:rPr lang="en-US" sz="2000" dirty="0" smtClean="0">
                <a:latin typeface="Calibri" pitchFamily="34" charset="0"/>
              </a:rPr>
              <a:t>(</a:t>
            </a:r>
            <a:r>
              <a:rPr lang="en-GB" sz="2000" dirty="0" smtClean="0">
                <a:latin typeface="Calibri" pitchFamily="34" charset="0"/>
              </a:rPr>
              <a:t>30 million tonnes in 2010)</a:t>
            </a:r>
          </a:p>
          <a:p>
            <a:r>
              <a:rPr lang="en-US" sz="2000" dirty="0" smtClean="0">
                <a:latin typeface="Calibri" pitchFamily="34" charset="0"/>
              </a:rPr>
              <a:t>Rapid growth of high value freshwater finfish.</a:t>
            </a:r>
          </a:p>
          <a:p>
            <a:pPr lvl="1"/>
            <a:r>
              <a:rPr lang="en-US" sz="2000" dirty="0" smtClean="0">
                <a:latin typeface="Calibri" pitchFamily="34" charset="0"/>
              </a:rPr>
              <a:t>Snakehead, eel species, mandarin fish, largemouth black bass</a:t>
            </a:r>
          </a:p>
          <a:p>
            <a:r>
              <a:rPr lang="en-US" sz="2000" dirty="0">
                <a:latin typeface="Calibri" pitchFamily="34" charset="0"/>
              </a:rPr>
              <a:t>Catfish – </a:t>
            </a:r>
            <a:r>
              <a:rPr lang="en-US" sz="2000" b="1" dirty="0">
                <a:latin typeface="Calibri" pitchFamily="34" charset="0"/>
              </a:rPr>
              <a:t>fastest growing </a:t>
            </a:r>
            <a:r>
              <a:rPr lang="en-US" sz="2000" dirty="0">
                <a:latin typeface="Calibri" pitchFamily="34" charset="0"/>
              </a:rPr>
              <a:t>species group</a:t>
            </a:r>
          </a:p>
          <a:p>
            <a:pPr lvl="1"/>
            <a:r>
              <a:rPr lang="en-GB" sz="2000" b="1" dirty="0">
                <a:latin typeface="Calibri" pitchFamily="34" charset="0"/>
              </a:rPr>
              <a:t>2.8 million tonnes </a:t>
            </a:r>
            <a:r>
              <a:rPr lang="en-GB" sz="2000" dirty="0">
                <a:latin typeface="Calibri" pitchFamily="34" charset="0"/>
              </a:rPr>
              <a:t>in 2010</a:t>
            </a:r>
          </a:p>
          <a:p>
            <a:pPr lvl="1"/>
            <a:r>
              <a:rPr lang="en-GB" sz="2000" b="1" dirty="0">
                <a:latin typeface="Calibri" pitchFamily="34" charset="0"/>
              </a:rPr>
              <a:t>rapid growth during 2000 – 2010 , </a:t>
            </a:r>
            <a:r>
              <a:rPr lang="en-GB" sz="2000" dirty="0">
                <a:latin typeface="Calibri" pitchFamily="34" charset="0"/>
              </a:rPr>
              <a:t>28 </a:t>
            </a:r>
            <a:r>
              <a:rPr lang="en-US" sz="2000" dirty="0">
                <a:latin typeface="Calibri" pitchFamily="34" charset="0"/>
              </a:rPr>
              <a:t>% per year</a:t>
            </a:r>
            <a:endParaRPr lang="en-GB" sz="2000" dirty="0">
              <a:latin typeface="Calibri" pitchFamily="34" charset="0"/>
            </a:endParaRPr>
          </a:p>
          <a:p>
            <a:r>
              <a:rPr lang="en-GB" sz="2000" dirty="0">
                <a:latin typeface="Calibri" pitchFamily="34" charset="0"/>
              </a:rPr>
              <a:t>Tilapia - </a:t>
            </a:r>
            <a:r>
              <a:rPr lang="en-GB" sz="2000" b="1" dirty="0">
                <a:latin typeface="Calibri" pitchFamily="34" charset="0"/>
              </a:rPr>
              <a:t>dominated </a:t>
            </a:r>
            <a:r>
              <a:rPr lang="en-GB" sz="2000" dirty="0">
                <a:latin typeface="Calibri" pitchFamily="34" charset="0"/>
              </a:rPr>
              <a:t>by Nile tilapia</a:t>
            </a:r>
          </a:p>
          <a:p>
            <a:pPr lvl="1"/>
            <a:r>
              <a:rPr lang="en-GB" sz="2000" b="1" dirty="0">
                <a:latin typeface="Calibri" pitchFamily="34" charset="0"/>
              </a:rPr>
              <a:t>2.4 million tonnes</a:t>
            </a:r>
            <a:r>
              <a:rPr lang="en-GB" sz="2000" dirty="0">
                <a:latin typeface="Calibri" pitchFamily="34" charset="0"/>
              </a:rPr>
              <a:t>, (unit value  $ 1.49/kg) in 2010</a:t>
            </a:r>
          </a:p>
          <a:p>
            <a:pPr lvl="1"/>
            <a:r>
              <a:rPr lang="en-GB" sz="2000" b="1" dirty="0">
                <a:latin typeface="Calibri" pitchFamily="34" charset="0"/>
              </a:rPr>
              <a:t>4  countries - 91% production: </a:t>
            </a:r>
            <a:r>
              <a:rPr lang="en-GB" sz="2000" dirty="0">
                <a:latin typeface="Calibri" pitchFamily="34" charset="0"/>
              </a:rPr>
              <a:t>China (57%), Indonesia, Philippines &amp; Thailand</a:t>
            </a:r>
          </a:p>
          <a:p>
            <a:endParaRPr lang="en-US" sz="2000" dirty="0">
              <a:latin typeface="Calibri" pitchFamily="34" charset="0"/>
            </a:endParaRPr>
          </a:p>
        </p:txBody>
      </p:sp>
    </p:spTree>
    <p:extLst>
      <p:ext uri="{BB962C8B-B14F-4D97-AF65-F5344CB8AC3E}">
        <p14:creationId xmlns:p14="http://schemas.microsoft.com/office/powerpoint/2010/main" val="24617722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219200"/>
            <a:ext cx="7772400" cy="639762"/>
          </a:xfrm>
        </p:spPr>
        <p:txBody>
          <a:bodyPr/>
          <a:lstStyle/>
          <a:p>
            <a:r>
              <a:rPr lang="en-US" sz="3200" dirty="0" smtClean="0">
                <a:solidFill>
                  <a:srgbClr val="FF0000"/>
                </a:solidFill>
                <a:latin typeface="Calibri" pitchFamily="34" charset="0"/>
              </a:rPr>
              <a:t>Highlights-Crustaceans</a:t>
            </a:r>
            <a:endParaRPr lang="en-US" sz="3200" dirty="0">
              <a:solidFill>
                <a:srgbClr val="FF0000"/>
              </a:solidFill>
              <a:latin typeface="Calibri" pitchFamily="34" charset="0"/>
            </a:endParaRPr>
          </a:p>
        </p:txBody>
      </p:sp>
      <p:sp>
        <p:nvSpPr>
          <p:cNvPr id="3" name="Content Placeholder 2"/>
          <p:cNvSpPr>
            <a:spLocks noGrp="1"/>
          </p:cNvSpPr>
          <p:nvPr>
            <p:ph sz="quarter" idx="1"/>
          </p:nvPr>
        </p:nvSpPr>
        <p:spPr>
          <a:xfrm>
            <a:off x="762000" y="2133600"/>
            <a:ext cx="7772400" cy="3200400"/>
          </a:xfrm>
        </p:spPr>
        <p:txBody>
          <a:bodyPr/>
          <a:lstStyle/>
          <a:p>
            <a:r>
              <a:rPr lang="en-US" sz="2000" dirty="0" smtClean="0">
                <a:latin typeface="Calibri" pitchFamily="34" charset="0"/>
              </a:rPr>
              <a:t>Crustaceans - most valuable species group</a:t>
            </a:r>
          </a:p>
          <a:p>
            <a:r>
              <a:rPr lang="en-US" sz="2000" dirty="0" smtClean="0">
                <a:latin typeface="Calibri" pitchFamily="34" charset="0"/>
              </a:rPr>
              <a:t>Total production- </a:t>
            </a:r>
            <a:r>
              <a:rPr lang="en-US" sz="2000" b="1" dirty="0" smtClean="0">
                <a:latin typeface="Calibri" pitchFamily="34" charset="0"/>
              </a:rPr>
              <a:t>5.1 million </a:t>
            </a:r>
            <a:r>
              <a:rPr lang="en-US" sz="2000" b="1" dirty="0" err="1" smtClean="0">
                <a:latin typeface="Calibri" pitchFamily="34" charset="0"/>
              </a:rPr>
              <a:t>tonnes</a:t>
            </a:r>
            <a:r>
              <a:rPr lang="en-US" sz="2000" b="1" dirty="0" smtClean="0">
                <a:latin typeface="Calibri" pitchFamily="34" charset="0"/>
              </a:rPr>
              <a:t> (</a:t>
            </a:r>
            <a:r>
              <a:rPr lang="en-US" sz="2000" dirty="0" smtClean="0">
                <a:latin typeface="Calibri" pitchFamily="34" charset="0"/>
              </a:rPr>
              <a:t>2010)</a:t>
            </a:r>
          </a:p>
          <a:p>
            <a:pPr lvl="1"/>
            <a:r>
              <a:rPr lang="en-US" sz="2000" b="1" dirty="0" smtClean="0">
                <a:latin typeface="Calibri" pitchFamily="34" charset="0"/>
              </a:rPr>
              <a:t>90% of global production </a:t>
            </a:r>
            <a:r>
              <a:rPr lang="en-US" sz="2000" dirty="0" smtClean="0">
                <a:latin typeface="Calibri" pitchFamily="34" charset="0"/>
              </a:rPr>
              <a:t>($ 4.71/kg)</a:t>
            </a:r>
          </a:p>
          <a:p>
            <a:r>
              <a:rPr lang="en-US" sz="2000" dirty="0" smtClean="0">
                <a:latin typeface="Calibri" pitchFamily="34" charset="0"/>
              </a:rPr>
              <a:t>White-leg shrimp dominates production </a:t>
            </a:r>
          </a:p>
          <a:p>
            <a:pPr lvl="1"/>
            <a:r>
              <a:rPr lang="en-US" sz="2000" dirty="0" smtClean="0">
                <a:latin typeface="Calibri" pitchFamily="34" charset="0"/>
              </a:rPr>
              <a:t>2.2 million </a:t>
            </a:r>
            <a:r>
              <a:rPr lang="en-US" sz="2000" dirty="0" err="1" smtClean="0">
                <a:latin typeface="Calibri" pitchFamily="34" charset="0"/>
              </a:rPr>
              <a:t>tonnes</a:t>
            </a:r>
            <a:r>
              <a:rPr lang="en-US" sz="2000" dirty="0" smtClean="0">
                <a:latin typeface="Calibri" pitchFamily="34" charset="0"/>
              </a:rPr>
              <a:t> in 2010;</a:t>
            </a:r>
          </a:p>
          <a:p>
            <a:r>
              <a:rPr lang="en-US" sz="2000" dirty="0" smtClean="0">
                <a:latin typeface="Calibri" pitchFamily="34" charset="0"/>
              </a:rPr>
              <a:t>Other important species (in the top 20 aquaculture species in the region)</a:t>
            </a:r>
          </a:p>
          <a:p>
            <a:pPr lvl="1"/>
            <a:r>
              <a:rPr lang="en-US" sz="2000" dirty="0" smtClean="0">
                <a:latin typeface="Calibri" pitchFamily="34" charset="0"/>
              </a:rPr>
              <a:t>Giant tiger prawn, Chinese mitten crab, Red swamp crawfish</a:t>
            </a:r>
          </a:p>
          <a:p>
            <a:endParaRPr lang="en-US" dirty="0"/>
          </a:p>
        </p:txBody>
      </p:sp>
    </p:spTree>
    <p:extLst>
      <p:ext uri="{BB962C8B-B14F-4D97-AF65-F5344CB8AC3E}">
        <p14:creationId xmlns:p14="http://schemas.microsoft.com/office/powerpoint/2010/main" val="28113895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295400"/>
            <a:ext cx="8458200" cy="563562"/>
          </a:xfrm>
        </p:spPr>
        <p:txBody>
          <a:bodyPr/>
          <a:lstStyle/>
          <a:p>
            <a:r>
              <a:rPr lang="en-US" sz="3200" dirty="0" smtClean="0">
                <a:solidFill>
                  <a:srgbClr val="FF0000"/>
                </a:solidFill>
                <a:latin typeface="Calibri" pitchFamily="34" charset="0"/>
              </a:rPr>
              <a:t>Highlights-Marine </a:t>
            </a:r>
            <a:r>
              <a:rPr lang="en-US" sz="3200" dirty="0">
                <a:solidFill>
                  <a:srgbClr val="FF0000"/>
                </a:solidFill>
                <a:latin typeface="Calibri" pitchFamily="34" charset="0"/>
              </a:rPr>
              <a:t>&amp;</a:t>
            </a:r>
            <a:r>
              <a:rPr lang="en-US" sz="3200" dirty="0" smtClean="0">
                <a:solidFill>
                  <a:srgbClr val="FF0000"/>
                </a:solidFill>
                <a:latin typeface="Calibri" pitchFamily="34" charset="0"/>
              </a:rPr>
              <a:t> Brackish water finfish</a:t>
            </a:r>
            <a:endParaRPr lang="en-US" sz="3200" dirty="0">
              <a:solidFill>
                <a:srgbClr val="FF0000"/>
              </a:solidFill>
              <a:latin typeface="Calibri" pitchFamily="34" charset="0"/>
            </a:endParaRPr>
          </a:p>
        </p:txBody>
      </p:sp>
      <p:sp>
        <p:nvSpPr>
          <p:cNvPr id="3" name="Content Placeholder 2"/>
          <p:cNvSpPr>
            <a:spLocks noGrp="1"/>
          </p:cNvSpPr>
          <p:nvPr>
            <p:ph sz="quarter" idx="1"/>
          </p:nvPr>
        </p:nvSpPr>
        <p:spPr>
          <a:xfrm>
            <a:off x="762000" y="2438400"/>
            <a:ext cx="7772400" cy="3505200"/>
          </a:xfrm>
        </p:spPr>
        <p:txBody>
          <a:bodyPr/>
          <a:lstStyle/>
          <a:p>
            <a:r>
              <a:rPr lang="en-GB" sz="2000" b="1" dirty="0" smtClean="0">
                <a:latin typeface="Calibri" pitchFamily="34" charset="0"/>
              </a:rPr>
              <a:t>2.5 million tonnes </a:t>
            </a:r>
            <a:r>
              <a:rPr lang="en-GB" sz="2000" dirty="0" smtClean="0">
                <a:latin typeface="Calibri" pitchFamily="34" charset="0"/>
              </a:rPr>
              <a:t>worth $ 7.9 billion in 2010</a:t>
            </a:r>
          </a:p>
          <a:p>
            <a:pPr lvl="1"/>
            <a:r>
              <a:rPr lang="en-GB" sz="2000" dirty="0" smtClean="0">
                <a:latin typeface="Calibri" pitchFamily="34" charset="0"/>
              </a:rPr>
              <a:t>Production growing slowly 3</a:t>
            </a:r>
            <a:r>
              <a:rPr lang="en-US" sz="2000" dirty="0" smtClean="0">
                <a:latin typeface="Calibri" pitchFamily="34" charset="0"/>
              </a:rPr>
              <a:t>% per year</a:t>
            </a:r>
            <a:r>
              <a:rPr lang="en-US" sz="2000" baseline="30000" dirty="0" smtClean="0">
                <a:latin typeface="Calibri" pitchFamily="34" charset="0"/>
              </a:rPr>
              <a:t> </a:t>
            </a:r>
            <a:r>
              <a:rPr lang="en-US" sz="2000" dirty="0" smtClean="0">
                <a:latin typeface="Calibri" pitchFamily="34" charset="0"/>
              </a:rPr>
              <a:t>2009-2010</a:t>
            </a:r>
            <a:endParaRPr lang="en-GB" sz="2000" dirty="0" smtClean="0">
              <a:latin typeface="Calibri" pitchFamily="34" charset="0"/>
            </a:endParaRPr>
          </a:p>
          <a:p>
            <a:r>
              <a:rPr lang="en-GB" sz="2000" dirty="0" smtClean="0">
                <a:latin typeface="Calibri" pitchFamily="34" charset="0"/>
              </a:rPr>
              <a:t>Major producers: </a:t>
            </a:r>
          </a:p>
          <a:p>
            <a:pPr lvl="1"/>
            <a:r>
              <a:rPr lang="en-GB" sz="2000" dirty="0" smtClean="0">
                <a:latin typeface="Calibri" pitchFamily="34" charset="0"/>
              </a:rPr>
              <a:t>China, Indonesia, Philippines, Japan, Viet Nam,  RO Korea &amp; Bangladesh</a:t>
            </a:r>
          </a:p>
          <a:p>
            <a:r>
              <a:rPr lang="en-GB" sz="2000" dirty="0" smtClean="0">
                <a:latin typeface="Calibri" pitchFamily="34" charset="0"/>
              </a:rPr>
              <a:t>Carnivorous fish species (diverse)</a:t>
            </a:r>
          </a:p>
          <a:p>
            <a:pPr lvl="1"/>
            <a:r>
              <a:rPr lang="en-GB" sz="2000" b="1" dirty="0" smtClean="0">
                <a:latin typeface="Calibri" pitchFamily="34" charset="0"/>
              </a:rPr>
              <a:t>1.6 million </a:t>
            </a:r>
            <a:r>
              <a:rPr lang="en-GB" sz="2000" dirty="0" smtClean="0">
                <a:latin typeface="Calibri" pitchFamily="34" charset="0"/>
              </a:rPr>
              <a:t>tonnes worth </a:t>
            </a:r>
            <a:r>
              <a:rPr lang="en-GB" sz="2000" b="1" dirty="0" smtClean="0">
                <a:latin typeface="Calibri" pitchFamily="34" charset="0"/>
              </a:rPr>
              <a:t>$ 6.7 billion (</a:t>
            </a:r>
            <a:r>
              <a:rPr lang="en-GB" sz="2000" dirty="0" smtClean="0">
                <a:latin typeface="Calibri" pitchFamily="34" charset="0"/>
              </a:rPr>
              <a:t>$ 4.09/kg)</a:t>
            </a:r>
            <a:endParaRPr lang="en-GB" sz="2000" b="1" dirty="0" smtClean="0">
              <a:latin typeface="Calibri" pitchFamily="34" charset="0"/>
            </a:endParaRPr>
          </a:p>
          <a:p>
            <a:r>
              <a:rPr lang="en-GB" sz="2000" dirty="0" smtClean="0">
                <a:latin typeface="Calibri" pitchFamily="34" charset="0"/>
              </a:rPr>
              <a:t>Herbivorous &amp; omnivorous fish</a:t>
            </a:r>
          </a:p>
          <a:p>
            <a:pPr lvl="1"/>
            <a:r>
              <a:rPr lang="en-GB" sz="2000" dirty="0" smtClean="0">
                <a:latin typeface="Calibri" pitchFamily="34" charset="0"/>
              </a:rPr>
              <a:t>milkfish dominant  </a:t>
            </a:r>
            <a:r>
              <a:rPr lang="en-GB" sz="2000" b="1" dirty="0" smtClean="0">
                <a:latin typeface="Calibri" pitchFamily="34" charset="0"/>
              </a:rPr>
              <a:t>800 000 tonnes </a:t>
            </a:r>
            <a:r>
              <a:rPr lang="en-GB" sz="2000" dirty="0" smtClean="0">
                <a:latin typeface="Calibri" pitchFamily="34" charset="0"/>
              </a:rPr>
              <a:t>worth </a:t>
            </a:r>
            <a:r>
              <a:rPr lang="en-GB" sz="2000" b="1" dirty="0" smtClean="0">
                <a:latin typeface="Calibri" pitchFamily="34" charset="0"/>
              </a:rPr>
              <a:t>$ 1.3 billion </a:t>
            </a:r>
            <a:r>
              <a:rPr lang="en-GB" sz="2000" dirty="0" smtClean="0">
                <a:latin typeface="Calibri" pitchFamily="34" charset="0"/>
              </a:rPr>
              <a:t>($ 1.53/kg) </a:t>
            </a:r>
          </a:p>
          <a:p>
            <a:endParaRPr lang="en-US" dirty="0"/>
          </a:p>
        </p:txBody>
      </p:sp>
    </p:spTree>
    <p:extLst>
      <p:ext uri="{BB962C8B-B14F-4D97-AF65-F5344CB8AC3E}">
        <p14:creationId xmlns:p14="http://schemas.microsoft.com/office/powerpoint/2010/main" val="6551068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1905000"/>
            <a:ext cx="6833346" cy="2800767"/>
          </a:xfrm>
          <a:prstGeom prst="rect">
            <a:avLst/>
          </a:prstGeom>
          <a:noFill/>
        </p:spPr>
        <p:txBody>
          <a:bodyPr wrap="none" rtlCol="0">
            <a:spAutoFit/>
          </a:bodyPr>
          <a:lstStyle/>
          <a:p>
            <a:r>
              <a:rPr lang="en-US" sz="3200" dirty="0" smtClean="0">
                <a:latin typeface="Calibri" pitchFamily="34" charset="0"/>
                <a:cs typeface="Calibri" pitchFamily="34" charset="0"/>
              </a:rPr>
              <a:t>A Walk Through ……</a:t>
            </a:r>
          </a:p>
          <a:p>
            <a:endParaRPr lang="en-US" sz="3200" dirty="0" smtClean="0">
              <a:latin typeface="Calibri" pitchFamily="34" charset="0"/>
              <a:cs typeface="Calibri" pitchFamily="34" charset="0"/>
            </a:endParaRPr>
          </a:p>
          <a:p>
            <a:r>
              <a:rPr lang="en-US" sz="3200" dirty="0" smtClean="0">
                <a:latin typeface="Calibri" pitchFamily="34" charset="0"/>
                <a:cs typeface="Calibri" pitchFamily="34" charset="0"/>
              </a:rPr>
              <a:t>Diversity of Aquaculture Systems in Asia</a:t>
            </a:r>
          </a:p>
          <a:p>
            <a:endParaRPr lang="en-US" sz="3200" dirty="0">
              <a:latin typeface="Calibri" pitchFamily="34" charset="0"/>
              <a:cs typeface="Calibri" pitchFamily="34" charset="0"/>
            </a:endParaRPr>
          </a:p>
          <a:p>
            <a:r>
              <a:rPr lang="en-US" sz="2400" dirty="0" smtClean="0">
                <a:solidFill>
                  <a:srgbClr val="C00000"/>
                </a:solidFill>
                <a:latin typeface="Calibri" pitchFamily="34" charset="0"/>
                <a:cs typeface="Calibri" pitchFamily="34" charset="0"/>
              </a:rPr>
              <a:t>From Subsistence Level in marginal environments </a:t>
            </a:r>
          </a:p>
          <a:p>
            <a:r>
              <a:rPr lang="en-US" sz="2400" dirty="0" smtClean="0">
                <a:solidFill>
                  <a:srgbClr val="C00000"/>
                </a:solidFill>
                <a:latin typeface="Calibri" pitchFamily="34" charset="0"/>
                <a:cs typeface="Calibri" pitchFamily="34" charset="0"/>
              </a:rPr>
              <a:t>To Industrial Scale Enterprises</a:t>
            </a:r>
            <a:endParaRPr lang="en-IN" sz="2400" dirty="0">
              <a:solidFill>
                <a:srgbClr val="C00000"/>
              </a:solidFill>
              <a:latin typeface="Calibri" pitchFamily="34" charset="0"/>
              <a:cs typeface="Calibri" pitchFamily="34" charset="0"/>
            </a:endParaRPr>
          </a:p>
        </p:txBody>
      </p:sp>
      <p:sp>
        <p:nvSpPr>
          <p:cNvPr id="3" name="TextBox 2"/>
          <p:cNvSpPr txBox="1"/>
          <p:nvPr/>
        </p:nvSpPr>
        <p:spPr>
          <a:xfrm>
            <a:off x="609600" y="6096000"/>
            <a:ext cx="5803192" cy="369332"/>
          </a:xfrm>
          <a:prstGeom prst="rect">
            <a:avLst/>
          </a:prstGeom>
          <a:noFill/>
        </p:spPr>
        <p:txBody>
          <a:bodyPr wrap="none" rtlCol="0">
            <a:spAutoFit/>
          </a:bodyPr>
          <a:lstStyle/>
          <a:p>
            <a:r>
              <a:rPr lang="en-US" dirty="0" smtClean="0"/>
              <a:t>(</a:t>
            </a:r>
            <a:r>
              <a:rPr lang="en-US" sz="1600" i="1" dirty="0" smtClean="0"/>
              <a:t>Photo </a:t>
            </a:r>
            <a:r>
              <a:rPr lang="en-US" sz="1600" i="1" dirty="0"/>
              <a:t>C</a:t>
            </a:r>
            <a:r>
              <a:rPr lang="en-US" sz="1600" i="1" dirty="0" smtClean="0"/>
              <a:t>redits – Peter Edwards: unless mentioned otherwise)</a:t>
            </a:r>
            <a:endParaRPr lang="en-IN" sz="1600" i="1" dirty="0"/>
          </a:p>
        </p:txBody>
      </p:sp>
    </p:spTree>
    <p:extLst>
      <p:ext uri="{BB962C8B-B14F-4D97-AF65-F5344CB8AC3E}">
        <p14:creationId xmlns:p14="http://schemas.microsoft.com/office/powerpoint/2010/main" val="9951766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Ambekar E Eknath\Desktop\Norway Mission Sept 2012\Photos - various from Peter\Burmese woman farm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9600" y="381000"/>
            <a:ext cx="4059237" cy="304399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3581400"/>
            <a:ext cx="40640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56063" y="2025134"/>
            <a:ext cx="3416320" cy="369332"/>
          </a:xfrm>
          <a:prstGeom prst="rect">
            <a:avLst/>
          </a:prstGeom>
          <a:noFill/>
        </p:spPr>
        <p:txBody>
          <a:bodyPr wrap="none" rtlCol="0">
            <a:spAutoFit/>
          </a:bodyPr>
          <a:lstStyle/>
          <a:p>
            <a:r>
              <a:rPr lang="en-US" dirty="0" smtClean="0"/>
              <a:t>Home stead Ponds in Myanmar</a:t>
            </a:r>
          </a:p>
        </p:txBody>
      </p:sp>
    </p:spTree>
    <p:extLst>
      <p:ext uri="{BB962C8B-B14F-4D97-AF65-F5344CB8AC3E}">
        <p14:creationId xmlns:p14="http://schemas.microsoft.com/office/powerpoint/2010/main" val="28118119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9200" y="3811138"/>
            <a:ext cx="3833018" cy="2874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1524000"/>
            <a:ext cx="2989654" cy="404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28800" y="533400"/>
            <a:ext cx="3660947" cy="2746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791200" y="802522"/>
            <a:ext cx="2993127" cy="369332"/>
          </a:xfrm>
          <a:prstGeom prst="rect">
            <a:avLst/>
          </a:prstGeom>
          <a:noFill/>
        </p:spPr>
        <p:txBody>
          <a:bodyPr wrap="none" rtlCol="0">
            <a:spAutoFit/>
          </a:bodyPr>
          <a:lstStyle/>
          <a:p>
            <a:r>
              <a:rPr lang="en-US" dirty="0" smtClean="0"/>
              <a:t>Homestead Ponds in Nepal</a:t>
            </a:r>
            <a:endParaRPr lang="en-IN" dirty="0"/>
          </a:p>
        </p:txBody>
      </p:sp>
    </p:spTree>
    <p:extLst>
      <p:ext uri="{BB962C8B-B14F-4D97-AF65-F5344CB8AC3E}">
        <p14:creationId xmlns:p14="http://schemas.microsoft.com/office/powerpoint/2010/main" val="39075274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DSC006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385403"/>
            <a:ext cx="6324600" cy="474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descr="Copy of CIMG36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3657599"/>
            <a:ext cx="3991743" cy="299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80752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599" y="1104990"/>
            <a:ext cx="5536453" cy="4152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03397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Ambekar E Eknath\Desktop\Myanmar Mission - July 8 - 13\Myanmar initiative\Photos from Peter\Rice fish culture - A small-scale farm couple with their rice-fish system in a second village visited in Dedaye townshi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0" y="762000"/>
            <a:ext cx="5613506" cy="4210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91199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95400" y="1143000"/>
            <a:ext cx="7391400" cy="5189113"/>
          </a:xfrm>
          <a:prstGeom prst="rect">
            <a:avLst/>
          </a:prstGeom>
        </p:spPr>
        <p:txBody>
          <a:bodyPr wrap="square">
            <a:spAutoFit/>
          </a:bodyPr>
          <a:lstStyle/>
          <a:p>
            <a:pPr marL="800100" lvl="1" indent="-342900" defTabSz="457200" eaLnBrk="0" fontAlgn="base" hangingPunct="0">
              <a:spcBef>
                <a:spcPct val="20000"/>
              </a:spcBef>
              <a:spcAft>
                <a:spcPct val="0"/>
              </a:spcAft>
              <a:buFont typeface="Arial" pitchFamily="34" charset="0"/>
              <a:buChar char="•"/>
            </a:pPr>
            <a:r>
              <a:rPr lang="en-AU" sz="2400" dirty="0" smtClean="0">
                <a:latin typeface="Calibri" pitchFamily="34" charset="0"/>
                <a:cs typeface="Calibri" pitchFamily="34" charset="0"/>
              </a:rPr>
              <a:t>Taking stock of the </a:t>
            </a:r>
            <a:r>
              <a:rPr lang="en-AU" sz="2400" dirty="0" smtClean="0">
                <a:solidFill>
                  <a:srgbClr val="C00000"/>
                </a:solidFill>
                <a:latin typeface="Calibri" pitchFamily="34" charset="0"/>
                <a:cs typeface="Calibri" pitchFamily="34" charset="0"/>
              </a:rPr>
              <a:t>track record </a:t>
            </a:r>
            <a:r>
              <a:rPr lang="en-AU" sz="2400" dirty="0" smtClean="0">
                <a:latin typeface="Calibri" pitchFamily="34" charset="0"/>
                <a:cs typeface="Calibri" pitchFamily="34" charset="0"/>
              </a:rPr>
              <a:t>of Aquaculture</a:t>
            </a:r>
          </a:p>
          <a:p>
            <a:pPr marL="800100" lvl="1" indent="-342900" defTabSz="457200" eaLnBrk="0" fontAlgn="base" hangingPunct="0">
              <a:spcBef>
                <a:spcPct val="20000"/>
              </a:spcBef>
              <a:spcAft>
                <a:spcPct val="0"/>
              </a:spcAft>
              <a:buFont typeface="Arial" pitchFamily="34" charset="0"/>
              <a:buChar char="•"/>
            </a:pPr>
            <a:r>
              <a:rPr lang="en-AU" sz="2400" dirty="0" smtClean="0">
                <a:latin typeface="Calibri" pitchFamily="34" charset="0"/>
                <a:ea typeface="ＭＳ Ｐゴシック" charset="-128"/>
                <a:cs typeface="Calibri" pitchFamily="34" charset="0"/>
              </a:rPr>
              <a:t>Evaluate how the sector could </a:t>
            </a:r>
            <a:r>
              <a:rPr lang="en-AU" sz="2400" dirty="0" smtClean="0">
                <a:solidFill>
                  <a:srgbClr val="C00000"/>
                </a:solidFill>
                <a:latin typeface="Calibri" pitchFamily="34" charset="0"/>
                <a:ea typeface="ＭＳ Ｐゴシック" charset="-128"/>
                <a:cs typeface="Calibri" pitchFamily="34" charset="0"/>
              </a:rPr>
              <a:t>sustain</a:t>
            </a:r>
            <a:r>
              <a:rPr lang="en-AU" sz="2400" dirty="0" smtClean="0">
                <a:latin typeface="Calibri" pitchFamily="34" charset="0"/>
                <a:ea typeface="ＭＳ Ｐゴシック" charset="-128"/>
                <a:cs typeface="Calibri" pitchFamily="34" charset="0"/>
              </a:rPr>
              <a:t> in the next few decades</a:t>
            </a:r>
          </a:p>
          <a:p>
            <a:pPr marL="800100" lvl="1" indent="-342900" defTabSz="457200" eaLnBrk="0" fontAlgn="base" hangingPunct="0">
              <a:spcBef>
                <a:spcPct val="20000"/>
              </a:spcBef>
              <a:spcAft>
                <a:spcPct val="0"/>
              </a:spcAft>
              <a:buFont typeface="Arial" pitchFamily="34" charset="0"/>
              <a:buChar char="•"/>
            </a:pPr>
            <a:r>
              <a:rPr lang="en-AU" sz="2400" dirty="0" smtClean="0">
                <a:latin typeface="Calibri" pitchFamily="34" charset="0"/>
                <a:ea typeface="ＭＳ Ｐゴシック" charset="-128"/>
                <a:cs typeface="Calibri" pitchFamily="34" charset="0"/>
              </a:rPr>
              <a:t>Ascertain how the sector could </a:t>
            </a:r>
            <a:r>
              <a:rPr lang="en-AU" sz="2400" dirty="0" smtClean="0">
                <a:solidFill>
                  <a:srgbClr val="0070C0"/>
                </a:solidFill>
                <a:latin typeface="Calibri" pitchFamily="34" charset="0"/>
                <a:ea typeface="ＭＳ Ｐゴシック" charset="-128"/>
                <a:cs typeface="Calibri" pitchFamily="34" charset="0"/>
              </a:rPr>
              <a:t>contribute to the Millennium Development Goals </a:t>
            </a:r>
            <a:r>
              <a:rPr lang="en-AU" sz="2400" dirty="0" smtClean="0">
                <a:latin typeface="Calibri" pitchFamily="34" charset="0"/>
                <a:ea typeface="ＭＳ Ｐゴシック" charset="-128"/>
                <a:cs typeface="Calibri" pitchFamily="34" charset="0"/>
              </a:rPr>
              <a:t>in terms of:</a:t>
            </a:r>
          </a:p>
          <a:p>
            <a:pPr lvl="1" defTabSz="457200" eaLnBrk="0" fontAlgn="base" hangingPunct="0">
              <a:spcBef>
                <a:spcPct val="20000"/>
              </a:spcBef>
              <a:spcAft>
                <a:spcPct val="0"/>
              </a:spcAft>
            </a:pPr>
            <a:endParaRPr lang="en-AU" sz="2400" dirty="0" smtClean="0">
              <a:latin typeface="Calibri" pitchFamily="34" charset="0"/>
              <a:ea typeface="ＭＳ Ｐゴシック" charset="-128"/>
              <a:cs typeface="Calibri" pitchFamily="34" charset="0"/>
            </a:endParaRPr>
          </a:p>
          <a:p>
            <a:pPr marL="1257300" lvl="2" indent="-342900">
              <a:lnSpc>
                <a:spcPct val="80000"/>
              </a:lnSpc>
              <a:buFont typeface="Arial" pitchFamily="34" charset="0"/>
              <a:buChar char="•"/>
            </a:pPr>
            <a:r>
              <a:rPr lang="en-AU" sz="2400" dirty="0" smtClean="0">
                <a:solidFill>
                  <a:srgbClr val="C00000"/>
                </a:solidFill>
                <a:latin typeface="Calibri" pitchFamily="34" charset="0"/>
                <a:cs typeface="Calibri" pitchFamily="34" charset="0"/>
              </a:rPr>
              <a:t>Food fish production as a primary source of Nutrition of the rural poor</a:t>
            </a:r>
          </a:p>
          <a:p>
            <a:pPr marL="1257300" lvl="2" indent="-342900">
              <a:lnSpc>
                <a:spcPct val="80000"/>
              </a:lnSpc>
              <a:buFont typeface="Arial" pitchFamily="34" charset="0"/>
              <a:buChar char="•"/>
            </a:pPr>
            <a:r>
              <a:rPr lang="en-AU" sz="2400" dirty="0" smtClean="0">
                <a:solidFill>
                  <a:srgbClr val="C00000"/>
                </a:solidFill>
                <a:latin typeface="Calibri" pitchFamily="34" charset="0"/>
                <a:cs typeface="Calibri" pitchFamily="34" charset="0"/>
              </a:rPr>
              <a:t>Rural livelihoods</a:t>
            </a:r>
          </a:p>
          <a:p>
            <a:pPr marL="1257300" lvl="2" indent="-342900">
              <a:lnSpc>
                <a:spcPct val="80000"/>
              </a:lnSpc>
              <a:buFont typeface="Arial" pitchFamily="34" charset="0"/>
              <a:buChar char="•"/>
            </a:pPr>
            <a:r>
              <a:rPr lang="en-AU" sz="2400" dirty="0" smtClean="0">
                <a:solidFill>
                  <a:srgbClr val="C00000"/>
                </a:solidFill>
                <a:latin typeface="Calibri" pitchFamily="34" charset="0"/>
                <a:cs typeface="Calibri" pitchFamily="34" charset="0"/>
              </a:rPr>
              <a:t>Income generation</a:t>
            </a:r>
          </a:p>
          <a:p>
            <a:pPr marL="1257300" lvl="2" indent="-342900">
              <a:lnSpc>
                <a:spcPct val="80000"/>
              </a:lnSpc>
              <a:buFont typeface="Arial" pitchFamily="34" charset="0"/>
              <a:buChar char="•"/>
            </a:pPr>
            <a:r>
              <a:rPr lang="en-AU" sz="2400" dirty="0" smtClean="0">
                <a:solidFill>
                  <a:srgbClr val="C00000"/>
                </a:solidFill>
                <a:latin typeface="Calibri" pitchFamily="34" charset="0"/>
                <a:cs typeface="Calibri" pitchFamily="34" charset="0"/>
              </a:rPr>
              <a:t>Food security</a:t>
            </a:r>
          </a:p>
          <a:p>
            <a:pPr lvl="2">
              <a:lnSpc>
                <a:spcPct val="80000"/>
              </a:lnSpc>
            </a:pPr>
            <a:endParaRPr lang="en-AU" sz="2400" dirty="0" smtClean="0">
              <a:solidFill>
                <a:srgbClr val="C00000"/>
              </a:solidFill>
              <a:latin typeface="Calibri" pitchFamily="34" charset="0"/>
              <a:cs typeface="Calibri" pitchFamily="34" charset="0"/>
            </a:endParaRPr>
          </a:p>
          <a:p>
            <a:pPr marL="800100" lvl="1" indent="-342900">
              <a:lnSpc>
                <a:spcPct val="80000"/>
              </a:lnSpc>
              <a:buFont typeface="Arial" pitchFamily="34" charset="0"/>
              <a:buChar char="•"/>
            </a:pPr>
            <a:r>
              <a:rPr lang="en-AU" sz="2400" dirty="0" smtClean="0">
                <a:latin typeface="Calibri" pitchFamily="34" charset="0"/>
                <a:ea typeface="ＭＳ Ｐゴシック" charset="-128"/>
                <a:cs typeface="Calibri" pitchFamily="34" charset="0"/>
              </a:rPr>
              <a:t>Suggest Critical Action Points / </a:t>
            </a:r>
          </a:p>
          <a:p>
            <a:pPr lvl="1">
              <a:lnSpc>
                <a:spcPct val="80000"/>
              </a:lnSpc>
            </a:pPr>
            <a:r>
              <a:rPr lang="en-AU" sz="2400" dirty="0">
                <a:latin typeface="Calibri" pitchFamily="34" charset="0"/>
                <a:ea typeface="ＭＳ Ｐゴシック" charset="-128"/>
                <a:cs typeface="Calibri" pitchFamily="34" charset="0"/>
              </a:rPr>
              <a:t> </a:t>
            </a:r>
            <a:r>
              <a:rPr lang="en-AU" sz="2400" dirty="0" smtClean="0">
                <a:latin typeface="Calibri" pitchFamily="34" charset="0"/>
                <a:ea typeface="ＭＳ Ｐゴシック" charset="-128"/>
                <a:cs typeface="Calibri" pitchFamily="34" charset="0"/>
              </a:rPr>
              <a:t>    Thematic </a:t>
            </a:r>
            <a:r>
              <a:rPr lang="en-AU" sz="2400" dirty="0">
                <a:latin typeface="Calibri" pitchFamily="34" charset="0"/>
                <a:ea typeface="ＭＳ Ｐゴシック" charset="-128"/>
                <a:cs typeface="Calibri" pitchFamily="34" charset="0"/>
              </a:rPr>
              <a:t>programs </a:t>
            </a:r>
          </a:p>
          <a:p>
            <a:pPr marL="1257300" lvl="2" indent="-342900">
              <a:lnSpc>
                <a:spcPct val="80000"/>
              </a:lnSpc>
              <a:buFont typeface="Arial" pitchFamily="34" charset="0"/>
              <a:buChar char="•"/>
            </a:pPr>
            <a:endParaRPr lang="en-AU" sz="2400" dirty="0">
              <a:solidFill>
                <a:srgbClr val="C00000"/>
              </a:solidFill>
              <a:latin typeface="Calibri" pitchFamily="34" charset="0"/>
              <a:cs typeface="Calibri" pitchFamily="34" charset="0"/>
            </a:endParaRPr>
          </a:p>
        </p:txBody>
      </p:sp>
      <p:sp>
        <p:nvSpPr>
          <p:cNvPr id="3" name="TextBox 2"/>
          <p:cNvSpPr txBox="1"/>
          <p:nvPr/>
        </p:nvSpPr>
        <p:spPr>
          <a:xfrm>
            <a:off x="2933700" y="301878"/>
            <a:ext cx="4114800" cy="584775"/>
          </a:xfrm>
          <a:prstGeom prst="rect">
            <a:avLst/>
          </a:prstGeom>
          <a:noFill/>
        </p:spPr>
        <p:txBody>
          <a:bodyPr wrap="square" rtlCol="0">
            <a:spAutoFit/>
          </a:bodyPr>
          <a:lstStyle/>
          <a:p>
            <a:r>
              <a:rPr lang="en-US" sz="3200" dirty="0" smtClean="0">
                <a:latin typeface="Calibri" pitchFamily="34" charset="0"/>
                <a:cs typeface="Calibri" pitchFamily="34" charset="0"/>
              </a:rPr>
              <a:t>Discussion to focus on:</a:t>
            </a:r>
          </a:p>
        </p:txBody>
      </p:sp>
    </p:spTree>
    <p:extLst>
      <p:ext uri="{BB962C8B-B14F-4D97-AF65-F5344CB8AC3E}">
        <p14:creationId xmlns:p14="http://schemas.microsoft.com/office/powerpoint/2010/main" val="27603241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IMG383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05400" y="335448"/>
            <a:ext cx="3367087" cy="2524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1821" y="1501434"/>
            <a:ext cx="3505200" cy="2629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descr="Photo 13 - a small-scale farmer feeding commercial pellets to striped catfish fingerling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66648" y="3362223"/>
            <a:ext cx="3398837" cy="2549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047912" y="4728949"/>
            <a:ext cx="3467616" cy="369332"/>
          </a:xfrm>
          <a:prstGeom prst="rect">
            <a:avLst/>
          </a:prstGeom>
          <a:noFill/>
        </p:spPr>
        <p:txBody>
          <a:bodyPr wrap="none" rtlCol="0">
            <a:spAutoFit/>
          </a:bodyPr>
          <a:lstStyle/>
          <a:p>
            <a:r>
              <a:rPr lang="en-US" dirty="0" smtClean="0"/>
              <a:t>Ponds integrated in paddy fields</a:t>
            </a:r>
            <a:endParaRPr lang="en-IN" dirty="0"/>
          </a:p>
        </p:txBody>
      </p:sp>
    </p:spTree>
    <p:extLst>
      <p:ext uri="{BB962C8B-B14F-4D97-AF65-F5344CB8AC3E}">
        <p14:creationId xmlns:p14="http://schemas.microsoft.com/office/powerpoint/2010/main" val="32314913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Ambekar E Eknath\Desktop\Norway Mission Sept 2012\Photos - various from Peter\Bangadesh  - Small-scale striped catfish culture in static water po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381000"/>
            <a:ext cx="4470400" cy="3352800"/>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Ambekar E Eknath\Desktop\Norway Mission Sept 2012\Photos - various from Peter\India - A Harvest of small car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3581400"/>
            <a:ext cx="4148138" cy="3111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88454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3600" y="1219200"/>
            <a:ext cx="5257800" cy="384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48045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SDC107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4913" y="1246188"/>
            <a:ext cx="7177087" cy="538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73787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DSCN20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1" y="1066800"/>
            <a:ext cx="7010400" cy="465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51965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konomi_dan_bisnis_petani_rumput_laut_01.jpg"/>
          <p:cNvPicPr>
            <a:picLocks noChangeAspect="1"/>
          </p:cNvPicPr>
          <p:nvPr/>
        </p:nvPicPr>
        <p:blipFill>
          <a:blip r:embed="rId2" cstate="print"/>
          <a:stretch>
            <a:fillRect/>
          </a:stretch>
        </p:blipFill>
        <p:spPr>
          <a:xfrm>
            <a:off x="990600" y="3280474"/>
            <a:ext cx="3395080" cy="26708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1"/>
          <p:cNvPicPr>
            <a:picLocks noChangeAspect="1" noChangeArrowheads="1"/>
          </p:cNvPicPr>
          <p:nvPr/>
        </p:nvPicPr>
        <p:blipFill>
          <a:blip r:embed="rId3" cstate="print">
            <a:extLst/>
          </a:blip>
          <a:srcRect/>
          <a:stretch>
            <a:fillRect/>
          </a:stretch>
        </p:blipFill>
        <p:spPr>
          <a:xfrm>
            <a:off x="5105400" y="574343"/>
            <a:ext cx="3352800" cy="2670874"/>
          </a:xfrm>
          <a:prstGeom prst="roundRect">
            <a:avLst>
              <a:gd name="adj" fmla="val 8594"/>
            </a:avLst>
          </a:prstGeom>
          <a:solidFill>
            <a:srgbClr val="FFFFFF">
              <a:shade val="85000"/>
            </a:srgbClr>
          </a:solidFill>
          <a:extLst/>
        </p:spPr>
      </p:pic>
      <p:pic>
        <p:nvPicPr>
          <p:cNvPr id="4" name="Picture 6"/>
          <p:cNvPicPr>
            <a:picLocks noChangeAspect="1" noChangeArrowheads="1"/>
          </p:cNvPicPr>
          <p:nvPr/>
        </p:nvPicPr>
        <p:blipFill>
          <a:blip r:embed="rId4" cstate="print">
            <a:extLst/>
          </a:blip>
          <a:srcRect/>
          <a:stretch>
            <a:fillRect/>
          </a:stretch>
        </p:blipFill>
        <p:spPr bwMode="auto">
          <a:xfrm>
            <a:off x="4768839" y="3413113"/>
            <a:ext cx="3424192" cy="2774776"/>
          </a:xfrm>
          <a:prstGeom prst="roundRect">
            <a:avLst>
              <a:gd name="adj" fmla="val 8594"/>
            </a:avLst>
          </a:prstGeom>
          <a:solidFill>
            <a:srgbClr val="FFFFFF">
              <a:shade val="85000"/>
            </a:srgbClr>
          </a:solidFill>
          <a:ln>
            <a:noFill/>
          </a:ln>
          <a:effectLst/>
          <a:extLst/>
        </p:spPr>
      </p:pic>
      <p:sp>
        <p:nvSpPr>
          <p:cNvPr id="5" name="TextBox 4"/>
          <p:cNvSpPr txBox="1"/>
          <p:nvPr/>
        </p:nvSpPr>
        <p:spPr>
          <a:xfrm>
            <a:off x="533400" y="6083987"/>
            <a:ext cx="3476273" cy="553998"/>
          </a:xfrm>
          <a:prstGeom prst="rect">
            <a:avLst/>
          </a:prstGeom>
          <a:noFill/>
        </p:spPr>
        <p:txBody>
          <a:bodyPr wrap="none" rtlCol="0">
            <a:spAutoFit/>
          </a:bodyPr>
          <a:lstStyle/>
          <a:p>
            <a:r>
              <a:rPr lang="en-US" b="1" dirty="0" smtClean="0"/>
              <a:t>Sea Weed Culture – Indonesia</a:t>
            </a:r>
          </a:p>
          <a:p>
            <a:r>
              <a:rPr lang="en-US" sz="1200" i="1" dirty="0" smtClean="0"/>
              <a:t>Directorate General Aquaculture</a:t>
            </a:r>
            <a:endParaRPr lang="en-IN" sz="1200" i="1" dirty="0"/>
          </a:p>
        </p:txBody>
      </p:sp>
      <p:pic>
        <p:nvPicPr>
          <p:cNvPr id="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52600" y="840137"/>
            <a:ext cx="2945726"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28318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p:cNvPicPr>
          <p:nvPr/>
        </p:nvPicPr>
        <p:blipFill>
          <a:blip r:embed="rId2">
            <a:extLst>
              <a:ext uri="{28A0092B-C50C-407E-A947-70E740481C1C}">
                <a14:useLocalDpi xmlns:a14="http://schemas.microsoft.com/office/drawing/2010/main" val="0"/>
              </a:ext>
            </a:extLst>
          </a:blip>
          <a:srcRect/>
          <a:stretch>
            <a:fillRect/>
          </a:stretch>
        </p:blipFill>
        <p:spPr>
          <a:xfrm>
            <a:off x="485775" y="1408113"/>
            <a:ext cx="8135938" cy="5116512"/>
          </a:xfrm>
          <a:prstGeom prst="rect">
            <a:avLst/>
          </a:prstGeom>
        </p:spPr>
      </p:pic>
    </p:spTree>
    <p:extLst>
      <p:ext uri="{BB962C8B-B14F-4D97-AF65-F5344CB8AC3E}">
        <p14:creationId xmlns:p14="http://schemas.microsoft.com/office/powerpoint/2010/main" val="40337606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IMG_63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914400"/>
            <a:ext cx="79248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30059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IMG_788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85800"/>
            <a:ext cx="8458200" cy="597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19300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内容占位符 3" descr="“梁子”牌梁子湖大河蟹标准化养殖基地.jpg"/>
          <p:cNvPicPr>
            <a:picLocks noChangeAspect="1"/>
          </p:cNvPicPr>
          <p:nvPr/>
        </p:nvPicPr>
        <p:blipFill>
          <a:blip r:embed="rId2" cstate="print"/>
          <a:stretch>
            <a:fillRect/>
          </a:stretch>
        </p:blipFill>
        <p:spPr>
          <a:xfrm>
            <a:off x="1371600" y="990600"/>
            <a:ext cx="7405688" cy="4937125"/>
          </a:xfrm>
          <a:prstGeom prst="rect">
            <a:avLst/>
          </a:prstGeom>
        </p:spPr>
      </p:pic>
      <p:sp>
        <p:nvSpPr>
          <p:cNvPr id="3" name="TextBox 2"/>
          <p:cNvSpPr txBox="1"/>
          <p:nvPr/>
        </p:nvSpPr>
        <p:spPr>
          <a:xfrm>
            <a:off x="228600" y="5955268"/>
            <a:ext cx="4172937" cy="584775"/>
          </a:xfrm>
          <a:prstGeom prst="rect">
            <a:avLst/>
          </a:prstGeom>
          <a:noFill/>
        </p:spPr>
        <p:txBody>
          <a:bodyPr wrap="none" rtlCol="0">
            <a:spAutoFit/>
          </a:bodyPr>
          <a:lstStyle/>
          <a:p>
            <a:r>
              <a:rPr lang="en-US" dirty="0" smtClean="0"/>
              <a:t>Reconstructed Earthen Ponds in China</a:t>
            </a:r>
          </a:p>
          <a:p>
            <a:r>
              <a:rPr lang="en-US" sz="1400" i="1" dirty="0" smtClean="0"/>
              <a:t>(courtesy. Bureau of Fisheries, China)</a:t>
            </a:r>
            <a:endParaRPr lang="en-IN" sz="1400" i="1" dirty="0"/>
          </a:p>
        </p:txBody>
      </p:sp>
    </p:spTree>
    <p:extLst>
      <p:ext uri="{BB962C8B-B14F-4D97-AF65-F5344CB8AC3E}">
        <p14:creationId xmlns:p14="http://schemas.microsoft.com/office/powerpoint/2010/main" val="3672622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p:cNvGraphicFramePr>
          <p:nvPr>
            <p:extLst>
              <p:ext uri="{D42A27DB-BD31-4B8C-83A1-F6EECF244321}">
                <p14:modId xmlns:p14="http://schemas.microsoft.com/office/powerpoint/2010/main" val="992135488"/>
              </p:ext>
            </p:extLst>
          </p:nvPr>
        </p:nvGraphicFramePr>
        <p:xfrm>
          <a:off x="990600" y="1905000"/>
          <a:ext cx="7654766" cy="3744689"/>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2159000" y="304800"/>
            <a:ext cx="6121400" cy="1369606"/>
          </a:xfrm>
          <a:prstGeom prst="rect">
            <a:avLst/>
          </a:prstGeom>
          <a:noFill/>
        </p:spPr>
        <p:txBody>
          <a:bodyPr wrap="square" rtlCol="0">
            <a:spAutoFit/>
          </a:bodyPr>
          <a:lstStyle/>
          <a:p>
            <a:r>
              <a:rPr lang="en-US" sz="2000" dirty="0" smtClean="0"/>
              <a:t>Supply of Fish:</a:t>
            </a:r>
          </a:p>
          <a:p>
            <a:endParaRPr lang="en-US" sz="900" dirty="0"/>
          </a:p>
          <a:p>
            <a:r>
              <a:rPr lang="en-US" dirty="0" smtClean="0"/>
              <a:t>	</a:t>
            </a:r>
            <a:r>
              <a:rPr lang="en-US" dirty="0"/>
              <a:t>Capture </a:t>
            </a:r>
            <a:r>
              <a:rPr lang="en-US" dirty="0" smtClean="0"/>
              <a:t>Fisheries (Hunting and Gathering)</a:t>
            </a:r>
          </a:p>
          <a:p>
            <a:r>
              <a:rPr lang="en-US" dirty="0" smtClean="0"/>
              <a:t>	</a:t>
            </a:r>
          </a:p>
          <a:p>
            <a:r>
              <a:rPr lang="en-US" dirty="0"/>
              <a:t>	</a:t>
            </a:r>
            <a:r>
              <a:rPr lang="en-US" dirty="0" smtClean="0"/>
              <a:t>Aquaculture (Farming)</a:t>
            </a:r>
            <a:endParaRPr lang="en-US" dirty="0"/>
          </a:p>
        </p:txBody>
      </p:sp>
      <p:sp>
        <p:nvSpPr>
          <p:cNvPr id="4" name="TextBox 3"/>
          <p:cNvSpPr txBox="1"/>
          <p:nvPr/>
        </p:nvSpPr>
        <p:spPr>
          <a:xfrm>
            <a:off x="990600" y="6096000"/>
            <a:ext cx="1806713" cy="276999"/>
          </a:xfrm>
          <a:prstGeom prst="rect">
            <a:avLst/>
          </a:prstGeom>
          <a:noFill/>
        </p:spPr>
        <p:txBody>
          <a:bodyPr wrap="none" rtlCol="0">
            <a:spAutoFit/>
          </a:bodyPr>
          <a:lstStyle/>
          <a:p>
            <a:r>
              <a:rPr lang="en-US" sz="1200" i="1" dirty="0" smtClean="0"/>
              <a:t>FI department, FAO-UN</a:t>
            </a:r>
            <a:endParaRPr lang="en-US" sz="1200" i="1" dirty="0"/>
          </a:p>
        </p:txBody>
      </p:sp>
    </p:spTree>
    <p:extLst>
      <p:ext uri="{BB962C8B-B14F-4D97-AF65-F5344CB8AC3E}">
        <p14:creationId xmlns:p14="http://schemas.microsoft.com/office/powerpoint/2010/main" val="371924560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kkb 2.jpg"/>
          <p:cNvPicPr>
            <a:picLocks noChangeAspect="1"/>
          </p:cNvPicPr>
          <p:nvPr/>
        </p:nvPicPr>
        <p:blipFill>
          <a:blip r:embed="rId2"/>
          <a:srcRect/>
          <a:stretch>
            <a:fillRect/>
          </a:stretch>
        </p:blipFill>
        <p:spPr bwMode="auto">
          <a:xfrm>
            <a:off x="838200" y="1447800"/>
            <a:ext cx="7262813" cy="5016845"/>
          </a:xfrm>
          <a:prstGeom prst="rect">
            <a:avLst/>
          </a:prstGeom>
          <a:noFill/>
          <a:ln w="9525">
            <a:noFill/>
            <a:miter lim="800000"/>
            <a:headEnd/>
            <a:tailEnd/>
          </a:ln>
        </p:spPr>
      </p:pic>
    </p:spTree>
    <p:extLst>
      <p:ext uri="{BB962C8B-B14F-4D97-AF65-F5344CB8AC3E}">
        <p14:creationId xmlns:p14="http://schemas.microsoft.com/office/powerpoint/2010/main" val="29545194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6" descr="temengor kenyir 12 13 01 11 002.jpg"/>
          <p:cNvPicPr>
            <a:picLocks noChangeAspect="1"/>
          </p:cNvPicPr>
          <p:nvPr/>
        </p:nvPicPr>
        <p:blipFill>
          <a:blip r:embed="rId4" cstate="print">
            <a:extLst>
              <a:ext uri="{28A0092B-C50C-407E-A947-70E740481C1C}">
                <a14:useLocalDpi xmlns:a14="http://schemas.microsoft.com/office/drawing/2010/main" val="0"/>
              </a:ext>
            </a:extLst>
          </a:blip>
          <a:srcRect t="13889" b="13889"/>
          <a:stretch>
            <a:fillRect/>
          </a:stretch>
        </p:blipFill>
        <p:spPr>
          <a:xfrm>
            <a:off x="3962400" y="3938587"/>
            <a:ext cx="4038600" cy="2187575"/>
          </a:xfrm>
          <a:prstGeom prst="rect">
            <a:avLst/>
          </a:prstGeom>
          <a:noFill/>
        </p:spPr>
      </p:pic>
      <p:graphicFrame>
        <p:nvGraphicFramePr>
          <p:cNvPr id="4" name="Object 3"/>
          <p:cNvGraphicFramePr>
            <a:graphicFrameLocks noGrp="1" noChangeAspect="1"/>
          </p:cNvGraphicFramePr>
          <p:nvPr>
            <p:extLst>
              <p:ext uri="{D42A27DB-BD31-4B8C-83A1-F6EECF244321}">
                <p14:modId xmlns:p14="http://schemas.microsoft.com/office/powerpoint/2010/main" val="63189514"/>
              </p:ext>
            </p:extLst>
          </p:nvPr>
        </p:nvGraphicFramePr>
        <p:xfrm>
          <a:off x="1828800" y="685800"/>
          <a:ext cx="4038600" cy="3028950"/>
        </p:xfrm>
        <a:graphic>
          <a:graphicData uri="http://schemas.openxmlformats.org/presentationml/2006/ole">
            <mc:AlternateContent xmlns:mc="http://schemas.openxmlformats.org/markup-compatibility/2006">
              <mc:Choice xmlns:v="urn:schemas-microsoft-com:vml" Requires="v">
                <p:oleObj spid="_x0000_s7195" name="Photo Editor Photo" r:id="rId5" imgW="15238095" imgH="11428571" progId="MSPhotoEd.3">
                  <p:embed/>
                </p:oleObj>
              </mc:Choice>
              <mc:Fallback>
                <p:oleObj name="Photo Editor Photo" r:id="rId5" imgW="15238095" imgH="11428571" progId="MSPhotoEd.3">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8800" y="685800"/>
                        <a:ext cx="40386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2749301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64943" y="232012"/>
            <a:ext cx="7162800" cy="5786199"/>
          </a:xfrm>
          <a:prstGeom prst="rect">
            <a:avLst/>
          </a:prstGeom>
          <a:noFill/>
        </p:spPr>
        <p:txBody>
          <a:bodyPr wrap="square" rtlCol="0">
            <a:spAutoFit/>
          </a:bodyPr>
          <a:lstStyle/>
          <a:p>
            <a:endParaRPr lang="en-US" sz="2400" b="1" dirty="0"/>
          </a:p>
          <a:p>
            <a:r>
              <a:rPr lang="en-US" sz="2400" b="1" dirty="0" smtClean="0"/>
              <a:t>Characteristics of Asian Aquaculture Systems:</a:t>
            </a:r>
          </a:p>
          <a:p>
            <a:endParaRPr lang="en-US" dirty="0" smtClean="0"/>
          </a:p>
          <a:p>
            <a:endParaRPr lang="en-US" dirty="0"/>
          </a:p>
          <a:p>
            <a:endParaRPr lang="en-US" dirty="0" smtClean="0"/>
          </a:p>
          <a:p>
            <a:pPr marL="285750" indent="-285750">
              <a:buFont typeface="Arial" pitchFamily="34" charset="0"/>
              <a:buChar char="•"/>
            </a:pPr>
            <a:r>
              <a:rPr lang="en-US" dirty="0" smtClean="0">
                <a:latin typeface="Calibri" pitchFamily="34" charset="0"/>
                <a:cs typeface="Calibri" pitchFamily="34" charset="0"/>
              </a:rPr>
              <a:t>Predominantly small – scale; will probably remain small scale in the future – No different from other Agriculture or livestock or Dairy</a:t>
            </a:r>
            <a:r>
              <a:rPr lang="en-IN" dirty="0" smtClean="0">
                <a:latin typeface="Calibri" pitchFamily="34" charset="0"/>
                <a:cs typeface="Calibri" pitchFamily="34" charset="0"/>
              </a:rPr>
              <a:t>.</a:t>
            </a:r>
          </a:p>
          <a:p>
            <a:endParaRPr lang="en-IN" dirty="0" smtClean="0">
              <a:latin typeface="Calibri" pitchFamily="34" charset="0"/>
              <a:cs typeface="Calibri" pitchFamily="34" charset="0"/>
            </a:endParaRPr>
          </a:p>
          <a:p>
            <a:pPr lvl="1"/>
            <a:r>
              <a:rPr lang="en-IN" dirty="0" smtClean="0">
                <a:solidFill>
                  <a:srgbClr val="FF0000"/>
                </a:solidFill>
                <a:latin typeface="Calibri" pitchFamily="34" charset="0"/>
                <a:cs typeface="Calibri" pitchFamily="34" charset="0"/>
              </a:rPr>
              <a:t>Small-scale </a:t>
            </a:r>
            <a:r>
              <a:rPr lang="en-IN" dirty="0">
                <a:solidFill>
                  <a:srgbClr val="FF0000"/>
                </a:solidFill>
                <a:latin typeface="Calibri" pitchFamily="34" charset="0"/>
                <a:cs typeface="Calibri" pitchFamily="34" charset="0"/>
              </a:rPr>
              <a:t>farmers make up &gt;80% of the more than 12 million aquaculture farmers in Asia,</a:t>
            </a:r>
            <a:r>
              <a:rPr lang="en-IN" dirty="0">
                <a:latin typeface="Calibri" pitchFamily="34" charset="0"/>
                <a:cs typeface="Calibri" pitchFamily="34" charset="0"/>
              </a:rPr>
              <a:t> contributing significantly to global aquaculture production and </a:t>
            </a:r>
            <a:r>
              <a:rPr lang="en-IN" dirty="0" smtClean="0">
                <a:latin typeface="Calibri" pitchFamily="34" charset="0"/>
                <a:cs typeface="Calibri" pitchFamily="34" charset="0"/>
              </a:rPr>
              <a:t>trade.</a:t>
            </a:r>
          </a:p>
          <a:p>
            <a:pPr lvl="1"/>
            <a:endParaRPr lang="en-IN" dirty="0">
              <a:latin typeface="Calibri" pitchFamily="34" charset="0"/>
              <a:cs typeface="Calibri" pitchFamily="34" charset="0"/>
            </a:endParaRPr>
          </a:p>
          <a:p>
            <a:pPr lvl="1"/>
            <a:r>
              <a:rPr lang="en-US" dirty="0" smtClean="0">
                <a:latin typeface="Calibri" pitchFamily="34" charset="0"/>
                <a:cs typeface="Calibri" pitchFamily="34" charset="0"/>
              </a:rPr>
              <a:t>Important </a:t>
            </a:r>
            <a:r>
              <a:rPr lang="en-US" dirty="0">
                <a:latin typeface="Calibri" pitchFamily="34" charset="0"/>
                <a:cs typeface="Calibri" pitchFamily="34" charset="0"/>
              </a:rPr>
              <a:t>for rural development, communities, employment, poverty reduction and environmental </a:t>
            </a:r>
            <a:r>
              <a:rPr lang="en-US" dirty="0" smtClean="0">
                <a:latin typeface="Calibri" pitchFamily="34" charset="0"/>
                <a:cs typeface="Calibri" pitchFamily="34" charset="0"/>
              </a:rPr>
              <a:t>sustainability (Objectives of MDG)</a:t>
            </a:r>
            <a:endParaRPr lang="en-US" dirty="0">
              <a:latin typeface="Calibri" pitchFamily="34" charset="0"/>
              <a:cs typeface="Calibri" pitchFamily="34" charset="0"/>
            </a:endParaRPr>
          </a:p>
          <a:p>
            <a:pPr lvl="1"/>
            <a:endParaRPr lang="en-IN" dirty="0" smtClean="0">
              <a:latin typeface="Calibri" pitchFamily="34" charset="0"/>
              <a:cs typeface="Calibri" pitchFamily="34" charset="0"/>
            </a:endParaRPr>
          </a:p>
          <a:p>
            <a:pPr lvl="1"/>
            <a:r>
              <a:rPr lang="en-US" dirty="0" smtClean="0">
                <a:latin typeface="Calibri" pitchFamily="34" charset="0"/>
                <a:cs typeface="Calibri" pitchFamily="34" charset="0"/>
              </a:rPr>
              <a:t>Aquaculture </a:t>
            </a:r>
            <a:r>
              <a:rPr lang="en-US" dirty="0">
                <a:latin typeface="Calibri" pitchFamily="34" charset="0"/>
                <a:cs typeface="Calibri" pitchFamily="34" charset="0"/>
              </a:rPr>
              <a:t>only way out to food security &amp; source of livelihood in most circumstances at Household &amp; community </a:t>
            </a:r>
            <a:r>
              <a:rPr lang="en-US" dirty="0" smtClean="0">
                <a:latin typeface="Calibri" pitchFamily="34" charset="0"/>
                <a:cs typeface="Calibri" pitchFamily="34" charset="0"/>
              </a:rPr>
              <a:t>level</a:t>
            </a:r>
          </a:p>
          <a:p>
            <a:pPr lvl="1"/>
            <a:endParaRPr lang="en-US" sz="1700" dirty="0">
              <a:latin typeface="Calibri" pitchFamily="34" charset="0"/>
              <a:cs typeface="Calibri" pitchFamily="34" charset="0"/>
            </a:endParaRPr>
          </a:p>
          <a:p>
            <a:pPr lvl="1"/>
            <a:r>
              <a:rPr lang="en-US" sz="1700" dirty="0" smtClean="0">
                <a:latin typeface="Calibri" pitchFamily="34" charset="0"/>
                <a:cs typeface="Calibri" pitchFamily="34" charset="0"/>
              </a:rPr>
              <a:t>Highly Adaptive and Innovative sector</a:t>
            </a:r>
            <a:endParaRPr lang="en-US" dirty="0">
              <a:latin typeface="Calibri" pitchFamily="34" charset="0"/>
              <a:cs typeface="Calibri" pitchFamily="34" charset="0"/>
            </a:endParaRPr>
          </a:p>
          <a:p>
            <a:endParaRPr lang="en-US" dirty="0" smtClean="0"/>
          </a:p>
        </p:txBody>
      </p:sp>
    </p:spTree>
    <p:extLst>
      <p:ext uri="{BB962C8B-B14F-4D97-AF65-F5344CB8AC3E}">
        <p14:creationId xmlns:p14="http://schemas.microsoft.com/office/powerpoint/2010/main" val="36773415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6400" y="914400"/>
            <a:ext cx="7010400" cy="4832092"/>
          </a:xfrm>
          <a:prstGeom prst="rect">
            <a:avLst/>
          </a:prstGeom>
        </p:spPr>
        <p:txBody>
          <a:bodyPr wrap="square">
            <a:spAutoFit/>
          </a:bodyPr>
          <a:lstStyle/>
          <a:p>
            <a:r>
              <a:rPr lang="en-US" sz="2400" b="1" dirty="0">
                <a:latin typeface="Calibri" pitchFamily="34" charset="0"/>
                <a:cs typeface="Calibri" pitchFamily="34" charset="0"/>
              </a:rPr>
              <a:t>Characteristics of Asian Aquaculture Systems:</a:t>
            </a:r>
          </a:p>
          <a:p>
            <a:endParaRPr lang="en-US" sz="2400" dirty="0">
              <a:latin typeface="Calibri" pitchFamily="34" charset="0"/>
              <a:cs typeface="Calibri" pitchFamily="34" charset="0"/>
            </a:endParaRPr>
          </a:p>
          <a:p>
            <a:pPr marL="285750" indent="-285750">
              <a:buFont typeface="Arial" pitchFamily="34" charset="0"/>
              <a:buChar char="•"/>
            </a:pPr>
            <a:endParaRPr lang="en-US" sz="2000" dirty="0" smtClean="0">
              <a:latin typeface="Calibri" pitchFamily="34" charset="0"/>
              <a:cs typeface="Calibri" pitchFamily="34" charset="0"/>
            </a:endParaRPr>
          </a:p>
          <a:p>
            <a:pPr marL="285750" indent="-285750">
              <a:buFont typeface="Arial" pitchFamily="34" charset="0"/>
              <a:buChar char="•"/>
            </a:pPr>
            <a:endParaRPr lang="en-US" sz="2000" dirty="0">
              <a:latin typeface="Calibri" pitchFamily="34" charset="0"/>
              <a:cs typeface="Calibri" pitchFamily="34" charset="0"/>
            </a:endParaRPr>
          </a:p>
          <a:p>
            <a:pPr marL="342900" indent="-342900">
              <a:buFont typeface="Arial" pitchFamily="34" charset="0"/>
              <a:buChar char="•"/>
            </a:pPr>
            <a:r>
              <a:rPr lang="en-US" sz="2000" dirty="0" smtClean="0">
                <a:latin typeface="Calibri" pitchFamily="34" charset="0"/>
                <a:cs typeface="Calibri" pitchFamily="34" charset="0"/>
              </a:rPr>
              <a:t>Diversity </a:t>
            </a:r>
            <a:r>
              <a:rPr lang="en-US" sz="2000" dirty="0">
                <a:latin typeface="Calibri" pitchFamily="34" charset="0"/>
                <a:cs typeface="Calibri" pitchFamily="34" charset="0"/>
              </a:rPr>
              <a:t>of Farming Systems &amp; Species</a:t>
            </a:r>
          </a:p>
          <a:p>
            <a:pPr marL="342900" indent="-342900">
              <a:buFont typeface="Arial" pitchFamily="34" charset="0"/>
              <a:buChar char="•"/>
            </a:pPr>
            <a:endParaRPr lang="en-US" sz="2000" dirty="0">
              <a:latin typeface="Calibri" pitchFamily="34" charset="0"/>
              <a:cs typeface="Calibri" pitchFamily="34" charset="0"/>
            </a:endParaRPr>
          </a:p>
          <a:p>
            <a:pPr marL="342900" indent="-342900">
              <a:buFont typeface="Arial" pitchFamily="34" charset="0"/>
              <a:buChar char="•"/>
            </a:pPr>
            <a:r>
              <a:rPr lang="en-US" sz="2000" dirty="0">
                <a:latin typeface="Calibri" pitchFamily="34" charset="0"/>
                <a:cs typeface="Calibri" pitchFamily="34" charset="0"/>
              </a:rPr>
              <a:t>Most rapidly growing industry – “new kid on the block</a:t>
            </a:r>
            <a:r>
              <a:rPr lang="en-US" sz="2000" dirty="0" smtClean="0">
                <a:latin typeface="Calibri" pitchFamily="34" charset="0"/>
                <a:cs typeface="Calibri" pitchFamily="34" charset="0"/>
              </a:rPr>
              <a:t>”.</a:t>
            </a:r>
          </a:p>
          <a:p>
            <a:pPr marL="342900" indent="-342900">
              <a:buFont typeface="Arial" pitchFamily="34" charset="0"/>
              <a:buChar char="•"/>
            </a:pPr>
            <a:endParaRPr lang="en-US" sz="2000" dirty="0">
              <a:latin typeface="Calibri" pitchFamily="34" charset="0"/>
              <a:cs typeface="Calibri" pitchFamily="34" charset="0"/>
            </a:endParaRPr>
          </a:p>
          <a:p>
            <a:pPr marL="342900" indent="-342900">
              <a:buFont typeface="Arial" pitchFamily="34" charset="0"/>
              <a:buChar char="•"/>
            </a:pPr>
            <a:r>
              <a:rPr lang="en-US" sz="2000" dirty="0" smtClean="0">
                <a:latin typeface="Calibri" pitchFamily="34" charset="0"/>
                <a:cs typeface="Calibri" pitchFamily="34" charset="0"/>
              </a:rPr>
              <a:t>Most </a:t>
            </a:r>
            <a:r>
              <a:rPr lang="en-US" sz="2000" dirty="0">
                <a:latin typeface="Calibri" pitchFamily="34" charset="0"/>
                <a:cs typeface="Calibri" pitchFamily="34" charset="0"/>
              </a:rPr>
              <a:t>Globally Traded Commodity – Producers, Consumers and Traders in Developing </a:t>
            </a:r>
            <a:r>
              <a:rPr lang="en-US" sz="2000" dirty="0" smtClean="0">
                <a:latin typeface="Calibri" pitchFamily="34" charset="0"/>
                <a:cs typeface="Calibri" pitchFamily="34" charset="0"/>
              </a:rPr>
              <a:t>countries.</a:t>
            </a:r>
          </a:p>
          <a:p>
            <a:pPr marL="342900" indent="-342900">
              <a:buFont typeface="Arial" pitchFamily="34" charset="0"/>
              <a:buChar char="•"/>
            </a:pPr>
            <a:endParaRPr lang="en-US" sz="2000" dirty="0">
              <a:latin typeface="Calibri" pitchFamily="34" charset="0"/>
              <a:cs typeface="Calibri" pitchFamily="34" charset="0"/>
            </a:endParaRPr>
          </a:p>
          <a:p>
            <a:pPr marL="342900" indent="-342900">
              <a:buFont typeface="Arial" pitchFamily="34" charset="0"/>
              <a:buChar char="•"/>
            </a:pPr>
            <a:r>
              <a:rPr lang="en-US" sz="2000" dirty="0" smtClean="0">
                <a:latin typeface="Calibri" pitchFamily="34" charset="0"/>
                <a:cs typeface="Calibri" pitchFamily="34" charset="0"/>
              </a:rPr>
              <a:t>Rapid </a:t>
            </a:r>
            <a:r>
              <a:rPr lang="en-US" sz="2000" dirty="0">
                <a:latin typeface="Calibri" pitchFamily="34" charset="0"/>
                <a:cs typeface="Calibri" pitchFamily="34" charset="0"/>
              </a:rPr>
              <a:t>transformation since birth only three decades ago</a:t>
            </a:r>
            <a:r>
              <a:rPr lang="en-US" sz="2000" dirty="0" smtClean="0">
                <a:latin typeface="Calibri" pitchFamily="34" charset="0"/>
                <a:cs typeface="Calibri" pitchFamily="34" charset="0"/>
              </a:rPr>
              <a:t>!</a:t>
            </a:r>
          </a:p>
          <a:p>
            <a:pPr marL="342900" indent="-342900">
              <a:buFont typeface="Arial" pitchFamily="34" charset="0"/>
              <a:buChar char="•"/>
            </a:pPr>
            <a:endParaRPr lang="en-US" sz="2000" dirty="0">
              <a:latin typeface="Calibri" pitchFamily="34" charset="0"/>
              <a:cs typeface="Calibri" pitchFamily="34" charset="0"/>
            </a:endParaRPr>
          </a:p>
          <a:p>
            <a:pPr marL="342900" indent="-342900">
              <a:buFont typeface="Arial" pitchFamily="34" charset="0"/>
              <a:buChar char="•"/>
            </a:pPr>
            <a:r>
              <a:rPr lang="en-US" sz="2000" dirty="0" smtClean="0">
                <a:solidFill>
                  <a:srgbClr val="C00000"/>
                </a:solidFill>
                <a:latin typeface="Calibri" pitchFamily="34" charset="0"/>
                <a:cs typeface="Calibri" pitchFamily="34" charset="0"/>
              </a:rPr>
              <a:t>Extremely Vulnerable </a:t>
            </a:r>
            <a:endParaRPr lang="en-US" sz="2000" dirty="0">
              <a:solidFill>
                <a:srgbClr val="C00000"/>
              </a:solidFill>
              <a:latin typeface="Calibri" pitchFamily="34" charset="0"/>
              <a:cs typeface="Calibri" pitchFamily="34" charset="0"/>
            </a:endParaRPr>
          </a:p>
          <a:p>
            <a:pPr marL="342900" indent="-342900">
              <a:buFont typeface="Arial" pitchFamily="34" charset="0"/>
              <a:buChar char="•"/>
            </a:pPr>
            <a:endParaRPr lang="en-US" sz="2000" dirty="0">
              <a:latin typeface="Calibri" pitchFamily="34" charset="0"/>
              <a:cs typeface="Calibri" pitchFamily="34" charset="0"/>
            </a:endParaRPr>
          </a:p>
        </p:txBody>
      </p:sp>
    </p:spTree>
    <p:extLst>
      <p:ext uri="{BB962C8B-B14F-4D97-AF65-F5344CB8AC3E}">
        <p14:creationId xmlns:p14="http://schemas.microsoft.com/office/powerpoint/2010/main" val="1802086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67000" y="2667000"/>
            <a:ext cx="4443845" cy="584775"/>
          </a:xfrm>
          <a:prstGeom prst="rect">
            <a:avLst/>
          </a:prstGeom>
          <a:noFill/>
        </p:spPr>
        <p:txBody>
          <a:bodyPr wrap="none" rtlCol="0">
            <a:spAutoFit/>
          </a:bodyPr>
          <a:lstStyle/>
          <a:p>
            <a:r>
              <a:rPr lang="en-US" sz="3200" dirty="0" smtClean="0"/>
              <a:t>Issues and Challenges </a:t>
            </a:r>
            <a:endParaRPr lang="en-US" sz="3200" dirty="0"/>
          </a:p>
        </p:txBody>
      </p:sp>
    </p:spTree>
    <p:extLst>
      <p:ext uri="{BB962C8B-B14F-4D97-AF65-F5344CB8AC3E}">
        <p14:creationId xmlns:p14="http://schemas.microsoft.com/office/powerpoint/2010/main" val="18563998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57488"/>
            <a:ext cx="33528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667000" y="457200"/>
            <a:ext cx="5328932" cy="523220"/>
          </a:xfrm>
          <a:prstGeom prst="rect">
            <a:avLst/>
          </a:prstGeom>
          <a:noFill/>
        </p:spPr>
        <p:txBody>
          <a:bodyPr wrap="square" rtlCol="0">
            <a:spAutoFit/>
          </a:bodyPr>
          <a:lstStyle/>
          <a:p>
            <a:r>
              <a:rPr lang="en-US" sz="2800" b="1" dirty="0" smtClean="0">
                <a:solidFill>
                  <a:srgbClr val="C00000"/>
                </a:solidFill>
                <a:latin typeface="Calibri" pitchFamily="34" charset="0"/>
                <a:cs typeface="Calibri" pitchFamily="34" charset="0"/>
              </a:rPr>
              <a:t>The Root Problem / Challenge</a:t>
            </a:r>
            <a:endParaRPr lang="en-US" sz="2800" b="1" dirty="0">
              <a:solidFill>
                <a:srgbClr val="C00000"/>
              </a:solidFill>
              <a:latin typeface="Calibri" pitchFamily="34" charset="0"/>
              <a:cs typeface="Calibri" pitchFamily="34" charset="0"/>
            </a:endParaRPr>
          </a:p>
        </p:txBody>
      </p:sp>
      <p:sp>
        <p:nvSpPr>
          <p:cNvPr id="3" name="TextBox 2"/>
          <p:cNvSpPr txBox="1"/>
          <p:nvPr/>
        </p:nvSpPr>
        <p:spPr>
          <a:xfrm>
            <a:off x="3886199" y="1371600"/>
            <a:ext cx="5181601" cy="2308324"/>
          </a:xfrm>
          <a:prstGeom prst="rect">
            <a:avLst/>
          </a:prstGeom>
          <a:noFill/>
        </p:spPr>
        <p:txBody>
          <a:bodyPr wrap="square" rtlCol="0">
            <a:spAutoFit/>
          </a:bodyPr>
          <a:lstStyle/>
          <a:p>
            <a:r>
              <a:rPr lang="en-US" dirty="0" smtClean="0">
                <a:solidFill>
                  <a:srgbClr val="002060"/>
                </a:solidFill>
                <a:latin typeface="Calibri" pitchFamily="34" charset="0"/>
                <a:cs typeface="Calibri" pitchFamily="34" charset="0"/>
              </a:rPr>
              <a:t>World Population to reach 9.2 Billion by 2050</a:t>
            </a:r>
          </a:p>
          <a:p>
            <a:endParaRPr lang="en-US" dirty="0">
              <a:solidFill>
                <a:srgbClr val="002060"/>
              </a:solidFill>
              <a:latin typeface="Calibri" pitchFamily="34" charset="0"/>
              <a:cs typeface="Calibri" pitchFamily="34" charset="0"/>
            </a:endParaRPr>
          </a:p>
          <a:p>
            <a:r>
              <a:rPr lang="en-US" dirty="0" smtClean="0">
                <a:solidFill>
                  <a:srgbClr val="002060"/>
                </a:solidFill>
                <a:latin typeface="Calibri" pitchFamily="34" charset="0"/>
                <a:cs typeface="Calibri" pitchFamily="34" charset="0"/>
              </a:rPr>
              <a:t>Demography of the future population?</a:t>
            </a:r>
          </a:p>
          <a:p>
            <a:pPr lvl="1"/>
            <a:endParaRPr lang="en-US" dirty="0" smtClean="0">
              <a:solidFill>
                <a:srgbClr val="002060"/>
              </a:solidFill>
              <a:latin typeface="Calibri" pitchFamily="34" charset="0"/>
              <a:cs typeface="Calibri" pitchFamily="34" charset="0"/>
            </a:endParaRPr>
          </a:p>
          <a:p>
            <a:pPr marL="742950" lvl="1" indent="-285750">
              <a:buFont typeface="Arial" pitchFamily="34" charset="0"/>
              <a:buChar char="•"/>
            </a:pPr>
            <a:r>
              <a:rPr lang="en-US" dirty="0" smtClean="0">
                <a:solidFill>
                  <a:srgbClr val="002060"/>
                </a:solidFill>
                <a:latin typeface="Calibri" pitchFamily="34" charset="0"/>
                <a:cs typeface="Calibri" pitchFamily="34" charset="0"/>
              </a:rPr>
              <a:t>MDG achieved? </a:t>
            </a:r>
          </a:p>
          <a:p>
            <a:pPr marL="742950" lvl="1" indent="-285750">
              <a:buFont typeface="Arial" pitchFamily="34" charset="0"/>
              <a:buChar char="•"/>
            </a:pPr>
            <a:r>
              <a:rPr lang="en-US" dirty="0" smtClean="0">
                <a:solidFill>
                  <a:srgbClr val="002060"/>
                </a:solidFill>
                <a:latin typeface="Calibri" pitchFamily="34" charset="0"/>
                <a:cs typeface="Calibri" pitchFamily="34" charset="0"/>
              </a:rPr>
              <a:t>Present disparities more Magnified? </a:t>
            </a:r>
          </a:p>
          <a:p>
            <a:pPr marL="742950" lvl="1" indent="-285750">
              <a:buFont typeface="Arial" pitchFamily="34" charset="0"/>
              <a:buChar char="•"/>
            </a:pPr>
            <a:r>
              <a:rPr lang="en-US" dirty="0" smtClean="0">
                <a:solidFill>
                  <a:srgbClr val="002060"/>
                </a:solidFill>
                <a:latin typeface="Calibri" pitchFamily="34" charset="0"/>
                <a:cs typeface="Calibri" pitchFamily="34" charset="0"/>
              </a:rPr>
              <a:t>Future Population More Affluent?</a:t>
            </a:r>
          </a:p>
          <a:p>
            <a:pPr lvl="1"/>
            <a:endParaRPr lang="en-US" dirty="0">
              <a:solidFill>
                <a:srgbClr val="002060"/>
              </a:solidFill>
              <a:latin typeface="Calibri" pitchFamily="34" charset="0"/>
              <a:cs typeface="Calibri" pitchFamily="34" charset="0"/>
            </a:endParaRPr>
          </a:p>
        </p:txBody>
      </p:sp>
      <p:sp>
        <p:nvSpPr>
          <p:cNvPr id="4" name="TextBox 3"/>
          <p:cNvSpPr txBox="1"/>
          <p:nvPr/>
        </p:nvSpPr>
        <p:spPr>
          <a:xfrm>
            <a:off x="3908356" y="3308179"/>
            <a:ext cx="4926707" cy="923330"/>
          </a:xfrm>
          <a:prstGeom prst="rect">
            <a:avLst/>
          </a:prstGeom>
          <a:noFill/>
        </p:spPr>
        <p:txBody>
          <a:bodyPr wrap="square" rtlCol="0">
            <a:spAutoFit/>
          </a:bodyPr>
          <a:lstStyle/>
          <a:p>
            <a:endParaRPr lang="en-US" dirty="0" smtClean="0">
              <a:solidFill>
                <a:srgbClr val="002060"/>
              </a:solidFill>
              <a:latin typeface="Calibri" pitchFamily="34" charset="0"/>
              <a:cs typeface="Calibri" pitchFamily="34" charset="0"/>
            </a:endParaRPr>
          </a:p>
          <a:p>
            <a:r>
              <a:rPr lang="en-US" dirty="0" smtClean="0">
                <a:solidFill>
                  <a:srgbClr val="002060"/>
                </a:solidFill>
                <a:latin typeface="Calibri" pitchFamily="34" charset="0"/>
                <a:cs typeface="Calibri" pitchFamily="34" charset="0"/>
              </a:rPr>
              <a:t>Can we feed the growing population sustainably?</a:t>
            </a:r>
          </a:p>
          <a:p>
            <a:endParaRPr lang="en-US" dirty="0" smtClean="0">
              <a:latin typeface="Calibri" pitchFamily="34" charset="0"/>
              <a:cs typeface="Calibri" pitchFamily="34" charset="0"/>
            </a:endParaRPr>
          </a:p>
        </p:txBody>
      </p:sp>
      <p:sp>
        <p:nvSpPr>
          <p:cNvPr id="5" name="TextBox 4"/>
          <p:cNvSpPr txBox="1"/>
          <p:nvPr/>
        </p:nvSpPr>
        <p:spPr>
          <a:xfrm>
            <a:off x="3908356" y="4391447"/>
            <a:ext cx="4932724" cy="1200329"/>
          </a:xfrm>
          <a:prstGeom prst="rect">
            <a:avLst/>
          </a:prstGeom>
          <a:noFill/>
        </p:spPr>
        <p:txBody>
          <a:bodyPr wrap="square" rtlCol="0">
            <a:spAutoFit/>
          </a:bodyPr>
          <a:lstStyle/>
          <a:p>
            <a:r>
              <a:rPr lang="en-US" dirty="0">
                <a:latin typeface="Calibri" pitchFamily="34" charset="0"/>
                <a:cs typeface="Calibri" pitchFamily="34" charset="0"/>
              </a:rPr>
              <a:t>Farmers’ must produce 70% more food by 2050</a:t>
            </a:r>
          </a:p>
          <a:p>
            <a:endParaRPr lang="en-US" dirty="0">
              <a:latin typeface="Calibri" pitchFamily="34" charset="0"/>
              <a:cs typeface="Calibri" pitchFamily="34" charset="0"/>
            </a:endParaRPr>
          </a:p>
          <a:p>
            <a:pPr lvl="1"/>
            <a:r>
              <a:rPr lang="en-US" dirty="0" smtClean="0">
                <a:latin typeface="Calibri" pitchFamily="34" charset="0"/>
                <a:cs typeface="Calibri" pitchFamily="34" charset="0"/>
              </a:rPr>
              <a:t>Role of food fish? </a:t>
            </a:r>
          </a:p>
          <a:p>
            <a:pPr lvl="1"/>
            <a:r>
              <a:rPr lang="en-US" dirty="0" smtClean="0">
                <a:latin typeface="Calibri" pitchFamily="34" charset="0"/>
                <a:cs typeface="Calibri" pitchFamily="34" charset="0"/>
              </a:rPr>
              <a:t>Role of Aquaculture – </a:t>
            </a:r>
            <a:r>
              <a:rPr lang="en-US" dirty="0" smtClean="0">
                <a:solidFill>
                  <a:srgbClr val="C00000"/>
                </a:solidFill>
                <a:latin typeface="Calibri" pitchFamily="34" charset="0"/>
                <a:cs typeface="Calibri" pitchFamily="34" charset="0"/>
              </a:rPr>
              <a:t>focus on Asia</a:t>
            </a:r>
          </a:p>
        </p:txBody>
      </p:sp>
    </p:spTree>
    <p:extLst>
      <p:ext uri="{BB962C8B-B14F-4D97-AF65-F5344CB8AC3E}">
        <p14:creationId xmlns:p14="http://schemas.microsoft.com/office/powerpoint/2010/main" val="272899883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2209800"/>
            <a:ext cx="7620000" cy="1384995"/>
          </a:xfrm>
          <a:prstGeom prst="rect">
            <a:avLst/>
          </a:prstGeom>
          <a:noFill/>
        </p:spPr>
        <p:txBody>
          <a:bodyPr wrap="square" rtlCol="0">
            <a:spAutoFit/>
          </a:bodyPr>
          <a:lstStyle/>
          <a:p>
            <a:r>
              <a:rPr lang="en-US" sz="2800" dirty="0" smtClean="0">
                <a:latin typeface="Calibri" pitchFamily="34" charset="0"/>
                <a:cs typeface="Calibri" pitchFamily="34" charset="0"/>
              </a:rPr>
              <a:t>Demand and Supply of Fish …. </a:t>
            </a:r>
          </a:p>
          <a:p>
            <a:endParaRPr lang="en-US" sz="2800" dirty="0">
              <a:latin typeface="Calibri" pitchFamily="34" charset="0"/>
              <a:cs typeface="Calibri" pitchFamily="34" charset="0"/>
            </a:endParaRPr>
          </a:p>
          <a:p>
            <a:pPr algn="r"/>
            <a:r>
              <a:rPr lang="en-US" sz="2800" dirty="0" smtClean="0">
                <a:latin typeface="Calibri" pitchFamily="34" charset="0"/>
                <a:cs typeface="Calibri" pitchFamily="34" charset="0"/>
              </a:rPr>
              <a:t>Now and in the Future</a:t>
            </a:r>
            <a:endParaRPr lang="en-IN" sz="2800" dirty="0">
              <a:latin typeface="Calibri" pitchFamily="34" charset="0"/>
              <a:cs typeface="Calibri" pitchFamily="34" charset="0"/>
            </a:endParaRPr>
          </a:p>
        </p:txBody>
      </p:sp>
    </p:spTree>
    <p:extLst>
      <p:ext uri="{BB962C8B-B14F-4D97-AF65-F5344CB8AC3E}">
        <p14:creationId xmlns:p14="http://schemas.microsoft.com/office/powerpoint/2010/main" val="41077830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3"/>
          <p:cNvGraphicFramePr>
            <a:graphicFrameLocks/>
          </p:cNvGraphicFramePr>
          <p:nvPr>
            <p:extLst>
              <p:ext uri="{D42A27DB-BD31-4B8C-83A1-F6EECF244321}">
                <p14:modId xmlns:p14="http://schemas.microsoft.com/office/powerpoint/2010/main" val="2639122813"/>
              </p:ext>
            </p:extLst>
          </p:nvPr>
        </p:nvGraphicFramePr>
        <p:xfrm>
          <a:off x="2057400" y="1371600"/>
          <a:ext cx="4103687" cy="2154240"/>
        </p:xfrm>
        <a:graphic>
          <a:graphicData uri="http://schemas.openxmlformats.org/drawingml/2006/table">
            <a:tbl>
              <a:tblPr/>
              <a:tblGrid>
                <a:gridCol w="1943100"/>
                <a:gridCol w="1008062"/>
                <a:gridCol w="1152525"/>
              </a:tblGrid>
              <a:tr h="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smtClean="0">
                          <a:ln>
                            <a:noFill/>
                          </a:ln>
                          <a:solidFill>
                            <a:srgbClr val="FFFFFF"/>
                          </a:solidFill>
                          <a:effectLst/>
                          <a:latin typeface="Constantia" pitchFamily="18" charset="0"/>
                          <a:ea typeface="宋体" pitchFamily="2" charset="-122"/>
                        </a:rPr>
                        <a:t>Fish supply (mt)</a:t>
                      </a:r>
                      <a:endParaRPr kumimoji="0" lang="zh-CN" altLang="en-US" sz="1400" b="1" i="0" u="none" strike="noStrike" cap="none" normalizeH="0" baseline="0" dirty="0" smtClean="0">
                        <a:ln>
                          <a:noFill/>
                        </a:ln>
                        <a:solidFill>
                          <a:srgbClr val="FFFFFF"/>
                        </a:solidFill>
                        <a:effectLst/>
                        <a:latin typeface="Constantia" pitchFamily="18" charset="0"/>
                        <a:ea typeface="宋体" pitchFamily="2"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smtClean="0">
                          <a:ln>
                            <a:noFill/>
                          </a:ln>
                          <a:solidFill>
                            <a:srgbClr val="FFFFFF"/>
                          </a:solidFill>
                          <a:effectLst/>
                          <a:latin typeface="Constantia" pitchFamily="18" charset="0"/>
                          <a:ea typeface="宋体" pitchFamily="2" charset="-122"/>
                        </a:rPr>
                        <a:t>2010 (baseline)</a:t>
                      </a:r>
                      <a:endParaRPr kumimoji="0" lang="zh-CN" altLang="en-US" sz="1200" b="1" i="0" u="none" strike="noStrike" cap="none" normalizeH="0" baseline="0" dirty="0" smtClean="0">
                        <a:ln>
                          <a:noFill/>
                        </a:ln>
                        <a:solidFill>
                          <a:srgbClr val="FFFFFF"/>
                        </a:solidFill>
                        <a:effectLst/>
                        <a:latin typeface="Constantia" pitchFamily="18" charset="0"/>
                        <a:ea typeface="宋体" pitchFamily="2"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smtClean="0">
                          <a:ln>
                            <a:noFill/>
                          </a:ln>
                          <a:solidFill>
                            <a:srgbClr val="FFFFFF"/>
                          </a:solidFill>
                          <a:effectLst/>
                          <a:latin typeface="Constantia" pitchFamily="18" charset="0"/>
                          <a:ea typeface="宋体" pitchFamily="2" charset="-122"/>
                        </a:rPr>
                        <a:t>2030 (projection)</a:t>
                      </a:r>
                      <a:endParaRPr kumimoji="0" lang="zh-CN" altLang="en-US" sz="1200" b="1" i="0" u="none" strike="noStrike" cap="none" normalizeH="0" baseline="0" dirty="0" smtClean="0">
                        <a:ln>
                          <a:noFill/>
                        </a:ln>
                        <a:solidFill>
                          <a:srgbClr val="FFFFFF"/>
                        </a:solidFill>
                        <a:effectLst/>
                        <a:latin typeface="Constantia" pitchFamily="18" charset="0"/>
                        <a:ea typeface="宋体" pitchFamily="2"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222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000000"/>
                          </a:solidFill>
                          <a:effectLst/>
                          <a:latin typeface="Constantia" pitchFamily="18" charset="0"/>
                          <a:ea typeface="宋体" pitchFamily="2" charset="-122"/>
                        </a:rPr>
                        <a:t>Aquaculture</a:t>
                      </a:r>
                      <a:endParaRPr kumimoji="0" lang="zh-CN" altLang="en-US" sz="1400" b="0" i="0" u="none" strike="noStrike" cap="none" normalizeH="0" baseline="0" dirty="0" smtClean="0">
                        <a:ln>
                          <a:noFill/>
                        </a:ln>
                        <a:solidFill>
                          <a:srgbClr val="000000"/>
                        </a:solidFill>
                        <a:effectLst/>
                        <a:latin typeface="Constantia" pitchFamily="18" charset="0"/>
                        <a:ea typeface="宋体" pitchFamily="2"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000000"/>
                          </a:solidFill>
                          <a:effectLst/>
                          <a:latin typeface="Calibri" pitchFamily="34" charset="0"/>
                          <a:ea typeface="宋体" pitchFamily="2" charset="-122"/>
                        </a:rPr>
                        <a:t>59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000000"/>
                          </a:solidFill>
                          <a:effectLst/>
                          <a:latin typeface="Calibri" pitchFamily="34" charset="0"/>
                          <a:ea typeface="宋体" pitchFamily="2" charset="-122"/>
                        </a:rPr>
                        <a:t>123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r h="3222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000000"/>
                          </a:solidFill>
                          <a:effectLst/>
                          <a:latin typeface="Constantia" pitchFamily="18" charset="0"/>
                          <a:ea typeface="宋体" pitchFamily="2" charset="-122"/>
                        </a:rPr>
                        <a:t>Capture fisheries</a:t>
                      </a:r>
                      <a:endParaRPr kumimoji="0" lang="zh-CN" altLang="en-US" sz="1400" b="0" i="0" u="none" strike="noStrike" cap="none" normalizeH="0" baseline="0" dirty="0" smtClean="0">
                        <a:ln>
                          <a:noFill/>
                        </a:ln>
                        <a:solidFill>
                          <a:srgbClr val="000000"/>
                        </a:solidFill>
                        <a:effectLst/>
                        <a:latin typeface="Constantia" pitchFamily="18" charset="0"/>
                        <a:ea typeface="宋体" pitchFamily="2"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000000"/>
                          </a:solidFill>
                          <a:effectLst/>
                          <a:latin typeface="Calibri" pitchFamily="34" charset="0"/>
                          <a:ea typeface="宋体" pitchFamily="2" charset="-122"/>
                        </a:rPr>
                        <a:t>88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000000"/>
                          </a:solidFill>
                          <a:effectLst/>
                          <a:latin typeface="Calibri" pitchFamily="34" charset="0"/>
                          <a:ea typeface="宋体" pitchFamily="2" charset="-122"/>
                        </a:rPr>
                        <a:t>88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r h="3508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smtClean="0">
                          <a:ln>
                            <a:noFill/>
                          </a:ln>
                          <a:solidFill>
                            <a:srgbClr val="000000"/>
                          </a:solidFill>
                          <a:effectLst/>
                          <a:latin typeface="Constantia" pitchFamily="18" charset="0"/>
                          <a:ea typeface="宋体" pitchFamily="2" charset="-122"/>
                        </a:rPr>
                        <a:t>Total supply</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smtClean="0">
                          <a:ln>
                            <a:noFill/>
                          </a:ln>
                          <a:solidFill>
                            <a:srgbClr val="000000"/>
                          </a:solidFill>
                          <a:effectLst/>
                          <a:latin typeface="Calibri" pitchFamily="34" charset="0"/>
                          <a:ea typeface="宋体" pitchFamily="2" charset="-122"/>
                        </a:rPr>
                        <a:t>147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smtClean="0">
                          <a:ln>
                            <a:noFill/>
                          </a:ln>
                          <a:solidFill>
                            <a:srgbClr val="000000"/>
                          </a:solidFill>
                          <a:effectLst/>
                          <a:latin typeface="Calibri" pitchFamily="34" charset="0"/>
                          <a:ea typeface="宋体" pitchFamily="2" charset="-122"/>
                        </a:rPr>
                        <a:t>211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r h="3508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000000"/>
                          </a:solidFill>
                          <a:effectLst/>
                          <a:latin typeface="Constantia" pitchFamily="18" charset="0"/>
                          <a:ea typeface="宋体" pitchFamily="2" charset="-122"/>
                        </a:rPr>
                        <a:t>    % of aquaculture:</a:t>
                      </a:r>
                      <a:endParaRPr kumimoji="0" lang="zh-CN" altLang="en-US" sz="1400" b="0" i="0" u="none" strike="noStrike" cap="none" normalizeH="0" baseline="0" smtClean="0">
                        <a:ln>
                          <a:noFill/>
                        </a:ln>
                        <a:solidFill>
                          <a:srgbClr val="000000"/>
                        </a:solidFill>
                        <a:effectLst/>
                        <a:latin typeface="Constantia" pitchFamily="18" charset="0"/>
                        <a:ea typeface="宋体" pitchFamily="2"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000000"/>
                          </a:solidFill>
                          <a:effectLst/>
                          <a:latin typeface="Calibri" pitchFamily="34" charset="0"/>
                          <a:ea typeface="宋体" pitchFamily="2" charset="-122"/>
                        </a:rPr>
                        <a:t>40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000000"/>
                          </a:solidFill>
                          <a:effectLst/>
                          <a:latin typeface="Calibri" pitchFamily="34" charset="0"/>
                          <a:ea typeface="宋体" pitchFamily="2" charset="-122"/>
                        </a:rPr>
                        <a:t>58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r h="350838">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a-ES" altLang="zh-CN" sz="1200" b="0" i="0" u="none" strike="noStrike" cap="none" normalizeH="0" baseline="0" dirty="0" smtClean="0">
                          <a:ln>
                            <a:noFill/>
                          </a:ln>
                          <a:solidFill>
                            <a:srgbClr val="000000"/>
                          </a:solidFill>
                          <a:effectLst/>
                          <a:latin typeface="Calibri" pitchFamily="34" charset="0"/>
                          <a:ea typeface="宋体" pitchFamily="2" charset="-122"/>
                        </a:rPr>
                        <a:t>Source: Estimation of FI Department</a:t>
                      </a:r>
                      <a:endParaRPr kumimoji="0" lang="zh-CN" altLang="en-US" sz="1200" b="0" i="0" u="none" strike="noStrike" cap="none" normalizeH="0" baseline="0" dirty="0" smtClean="0">
                        <a:ln>
                          <a:noFill/>
                        </a:ln>
                        <a:solidFill>
                          <a:srgbClr val="000000"/>
                        </a:solidFill>
                        <a:effectLst/>
                        <a:latin typeface="Constantia" pitchFamily="18" charset="0"/>
                        <a:ea typeface="宋体" pitchFamily="2"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hMerge="1">
                  <a:txBody>
                    <a:bodyPr/>
                    <a:lstStyle/>
                    <a:p>
                      <a:endParaRPr lang="en-US"/>
                    </a:p>
                  </a:txBody>
                  <a:tcPr/>
                </a:tc>
                <a:tc hMerge="1">
                  <a:txBody>
                    <a:bodyPr/>
                    <a:lstStyle/>
                    <a:p>
                      <a:endParaRPr lang="en-US"/>
                    </a:p>
                  </a:txBody>
                  <a:tcPr/>
                </a:tc>
              </a:tr>
            </a:tbl>
          </a:graphicData>
        </a:graphic>
      </p:graphicFrame>
      <p:sp>
        <p:nvSpPr>
          <p:cNvPr id="3" name="TextBox 2"/>
          <p:cNvSpPr txBox="1"/>
          <p:nvPr/>
        </p:nvSpPr>
        <p:spPr>
          <a:xfrm>
            <a:off x="1870881" y="152400"/>
            <a:ext cx="6096000" cy="1200329"/>
          </a:xfrm>
          <a:prstGeom prst="rect">
            <a:avLst/>
          </a:prstGeom>
          <a:noFill/>
        </p:spPr>
        <p:txBody>
          <a:bodyPr wrap="square" rtlCol="0">
            <a:spAutoFit/>
          </a:bodyPr>
          <a:lstStyle/>
          <a:p>
            <a:r>
              <a:rPr lang="en-US" sz="2400" b="1" dirty="0" smtClean="0">
                <a:latin typeface="Calibri" pitchFamily="34" charset="0"/>
                <a:cs typeface="Calibri" pitchFamily="34" charset="0"/>
              </a:rPr>
              <a:t>Food Fish Demand and Supply Projections</a:t>
            </a:r>
          </a:p>
          <a:p>
            <a:endParaRPr lang="en-US" sz="2400" b="1" dirty="0">
              <a:latin typeface="Calibri" pitchFamily="34" charset="0"/>
              <a:cs typeface="Calibri" pitchFamily="34" charset="0"/>
            </a:endParaRPr>
          </a:p>
          <a:p>
            <a:pPr algn="ctr"/>
            <a:r>
              <a:rPr lang="en-US" sz="2400" b="1" dirty="0" smtClean="0">
                <a:solidFill>
                  <a:srgbClr val="C00000"/>
                </a:solidFill>
                <a:latin typeface="Garamond" pitchFamily="18" charset="0"/>
                <a:cs typeface="Calibri" pitchFamily="34" charset="0"/>
              </a:rPr>
              <a:t>51 million tones deficit in 2030? Or More??</a:t>
            </a:r>
          </a:p>
        </p:txBody>
      </p:sp>
      <p:graphicFrame>
        <p:nvGraphicFramePr>
          <p:cNvPr id="5" name="Content Placeholder 7"/>
          <p:cNvGraphicFramePr>
            <a:graphicFrameLocks/>
          </p:cNvGraphicFramePr>
          <p:nvPr>
            <p:extLst>
              <p:ext uri="{D42A27DB-BD31-4B8C-83A1-F6EECF244321}">
                <p14:modId xmlns:p14="http://schemas.microsoft.com/office/powerpoint/2010/main" val="575087549"/>
              </p:ext>
            </p:extLst>
          </p:nvPr>
        </p:nvGraphicFramePr>
        <p:xfrm>
          <a:off x="685800" y="3886200"/>
          <a:ext cx="4103688" cy="2481745"/>
        </p:xfrm>
        <a:graphic>
          <a:graphicData uri="http://schemas.openxmlformats.org/drawingml/2006/table">
            <a:tbl>
              <a:tblPr/>
              <a:tblGrid>
                <a:gridCol w="1843088"/>
                <a:gridCol w="1130300"/>
                <a:gridCol w="1130300"/>
              </a:tblGrid>
              <a:tr h="5245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smtClean="0">
                          <a:ln>
                            <a:noFill/>
                          </a:ln>
                          <a:solidFill>
                            <a:srgbClr val="FFFFFF"/>
                          </a:solidFill>
                          <a:effectLst/>
                          <a:latin typeface="Constantia" pitchFamily="18" charset="0"/>
                          <a:ea typeface="宋体" pitchFamily="2" charset="-122"/>
                        </a:rPr>
                        <a:t>Fish Demand (mt)</a:t>
                      </a:r>
                      <a:endParaRPr kumimoji="0" lang="zh-CN" altLang="en-US" sz="1400" b="1" i="0" u="none" strike="noStrike" cap="none" normalizeH="0" baseline="0" dirty="0" smtClean="0">
                        <a:ln>
                          <a:noFill/>
                        </a:ln>
                        <a:solidFill>
                          <a:srgbClr val="FFFFFF"/>
                        </a:solidFill>
                        <a:effectLst/>
                        <a:latin typeface="Constantia" pitchFamily="18" charset="0"/>
                        <a:ea typeface="宋体" pitchFamily="2"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smtClean="0">
                          <a:ln>
                            <a:noFill/>
                          </a:ln>
                          <a:solidFill>
                            <a:srgbClr val="FFFFFF"/>
                          </a:solidFill>
                          <a:effectLst/>
                          <a:latin typeface="Constantia" pitchFamily="18" charset="0"/>
                          <a:ea typeface="宋体" pitchFamily="2" charset="-122"/>
                        </a:rPr>
                        <a:t>2007 (baseline)</a:t>
                      </a:r>
                      <a:endParaRPr kumimoji="0" lang="zh-CN" altLang="en-US" sz="1400" b="1" i="0" u="none" strike="noStrike" cap="none" normalizeH="0" baseline="0" dirty="0" smtClean="0">
                        <a:ln>
                          <a:noFill/>
                        </a:ln>
                        <a:solidFill>
                          <a:srgbClr val="FFFFFF"/>
                        </a:solidFill>
                        <a:effectLst/>
                        <a:latin typeface="Constantia" pitchFamily="18" charset="0"/>
                        <a:ea typeface="宋体" pitchFamily="2"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smtClean="0">
                          <a:ln>
                            <a:noFill/>
                          </a:ln>
                          <a:solidFill>
                            <a:srgbClr val="FFFFFF"/>
                          </a:solidFill>
                          <a:effectLst/>
                          <a:latin typeface="Constantia" pitchFamily="18" charset="0"/>
                          <a:ea typeface="宋体" pitchFamily="2" charset="-122"/>
                        </a:rPr>
                        <a:t>2030 (projection)</a:t>
                      </a:r>
                      <a:endParaRPr kumimoji="0" lang="zh-CN" altLang="en-US" sz="1400" b="1" i="0" u="none" strike="noStrike" cap="none" normalizeH="0" baseline="0" dirty="0" smtClean="0">
                        <a:ln>
                          <a:noFill/>
                        </a:ln>
                        <a:solidFill>
                          <a:srgbClr val="FFFFFF"/>
                        </a:solidFill>
                        <a:effectLst/>
                        <a:latin typeface="Constantia" pitchFamily="18" charset="0"/>
                        <a:ea typeface="宋体" pitchFamily="2"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241764">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ca-ES" altLang="zh-CN" sz="1400" b="0" i="0" u="none" strike="noStrike" cap="none" normalizeH="0" baseline="0" dirty="0" smtClean="0">
                          <a:ln>
                            <a:noFill/>
                          </a:ln>
                          <a:solidFill>
                            <a:srgbClr val="000000"/>
                          </a:solidFill>
                          <a:effectLst/>
                          <a:latin typeface="Calibri" pitchFamily="34" charset="0"/>
                          <a:ea typeface="宋体" pitchFamily="2" charset="-122"/>
                        </a:rPr>
                        <a:t>Africa</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000000"/>
                          </a:solidFill>
                          <a:effectLst/>
                          <a:latin typeface="Calibri" pitchFamily="34" charset="0"/>
                          <a:ea typeface="宋体" pitchFamily="2" charset="-122"/>
                        </a:rPr>
                        <a:t>9.0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chemeClr val="tx1"/>
                          </a:solidFill>
                          <a:effectLst/>
                          <a:latin typeface="Calibri" pitchFamily="34" charset="0"/>
                          <a:ea typeface="宋体" pitchFamily="2" charset="-122"/>
                        </a:rPr>
                        <a:t>14.0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r h="241764">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ca-ES" altLang="zh-CN" sz="1400" b="0" i="0" u="none" strike="noStrike" cap="none" normalizeH="0" baseline="0" dirty="0" smtClean="0">
                          <a:ln>
                            <a:noFill/>
                          </a:ln>
                          <a:solidFill>
                            <a:srgbClr val="000000"/>
                          </a:solidFill>
                          <a:effectLst/>
                          <a:latin typeface="Calibri" pitchFamily="34" charset="0"/>
                          <a:ea typeface="宋体" pitchFamily="2" charset="-122"/>
                        </a:rPr>
                        <a:t>Asia</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000000"/>
                          </a:solidFill>
                          <a:effectLst/>
                          <a:latin typeface="Calibri" pitchFamily="34" charset="0"/>
                          <a:ea typeface="宋体" pitchFamily="2" charset="-122"/>
                        </a:rPr>
                        <a:t>86.4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chemeClr val="tx1"/>
                          </a:solidFill>
                          <a:effectLst/>
                          <a:latin typeface="Calibri" pitchFamily="34" charset="0"/>
                          <a:ea typeface="宋体" pitchFamily="2" charset="-122"/>
                        </a:rPr>
                        <a:t>96.3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r h="241764">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ca-ES" altLang="zh-CN" sz="1400" b="0" i="0" u="none" strike="noStrike" cap="none" normalizeH="0" baseline="0" dirty="0" smtClean="0">
                          <a:ln>
                            <a:noFill/>
                          </a:ln>
                          <a:solidFill>
                            <a:srgbClr val="000000"/>
                          </a:solidFill>
                          <a:effectLst/>
                          <a:latin typeface="Calibri" pitchFamily="34" charset="0"/>
                          <a:ea typeface="宋体" pitchFamily="2" charset="-122"/>
                        </a:rPr>
                        <a:t>Europe</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000000"/>
                          </a:solidFill>
                          <a:effectLst/>
                          <a:latin typeface="Calibri" pitchFamily="34" charset="0"/>
                          <a:ea typeface="宋体" pitchFamily="2" charset="-122"/>
                        </a:rPr>
                        <a:t>19.4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chemeClr val="tx1"/>
                          </a:solidFill>
                          <a:effectLst/>
                          <a:latin typeface="Calibri" pitchFamily="34" charset="0"/>
                          <a:ea typeface="宋体" pitchFamily="2" charset="-122"/>
                        </a:rPr>
                        <a:t>19.9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r h="264862">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ca-ES" altLang="zh-CN" sz="1400" b="0" i="0" u="none" strike="noStrike" cap="none" normalizeH="0" baseline="0" dirty="0" smtClean="0">
                          <a:ln>
                            <a:noFill/>
                          </a:ln>
                          <a:solidFill>
                            <a:srgbClr val="000000"/>
                          </a:solidFill>
                          <a:effectLst/>
                          <a:latin typeface="Calibri" pitchFamily="34" charset="0"/>
                          <a:ea typeface="宋体" pitchFamily="2" charset="-122"/>
                        </a:rPr>
                        <a:t>L.A. &amp; C.</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000000"/>
                          </a:solidFill>
                          <a:effectLst/>
                          <a:latin typeface="Calibri" pitchFamily="34" charset="0"/>
                          <a:ea typeface="宋体" pitchFamily="2" charset="-122"/>
                        </a:rPr>
                        <a:t>15.2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chemeClr val="tx1"/>
                          </a:solidFill>
                          <a:effectLst/>
                          <a:latin typeface="Calibri" pitchFamily="34" charset="0"/>
                          <a:ea typeface="宋体" pitchFamily="2" charset="-122"/>
                        </a:rPr>
                        <a:t>16.4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r h="241764">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ca-ES" altLang="zh-CN" sz="1400" b="0" i="0" u="none" strike="noStrike" cap="none" normalizeH="0" baseline="0" dirty="0" smtClean="0">
                          <a:ln>
                            <a:noFill/>
                          </a:ln>
                          <a:solidFill>
                            <a:srgbClr val="000000"/>
                          </a:solidFill>
                          <a:effectLst/>
                          <a:latin typeface="Calibri" pitchFamily="34" charset="0"/>
                          <a:ea typeface="宋体" pitchFamily="2" charset="-122"/>
                        </a:rPr>
                        <a:t>Northern A.</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000000"/>
                          </a:solidFill>
                          <a:effectLst/>
                          <a:latin typeface="Calibri" pitchFamily="34" charset="0"/>
                          <a:ea typeface="宋体" pitchFamily="2" charset="-122"/>
                        </a:rPr>
                        <a:t>9.1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chemeClr val="tx1"/>
                          </a:solidFill>
                          <a:effectLst/>
                          <a:latin typeface="Calibri" pitchFamily="34" charset="0"/>
                          <a:ea typeface="宋体" pitchFamily="2" charset="-122"/>
                        </a:rPr>
                        <a:t>10.7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r h="241764">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ca-ES" altLang="zh-CN" sz="1400" b="0" i="0" u="none" strike="noStrike" cap="none" normalizeH="0" baseline="0" dirty="0" smtClean="0">
                          <a:ln>
                            <a:noFill/>
                          </a:ln>
                          <a:solidFill>
                            <a:srgbClr val="000000"/>
                          </a:solidFill>
                          <a:effectLst/>
                          <a:latin typeface="Calibri" pitchFamily="34" charset="0"/>
                          <a:ea typeface="宋体" pitchFamily="2" charset="-122"/>
                        </a:rPr>
                        <a:t>Oceania</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000000"/>
                          </a:solidFill>
                          <a:effectLst/>
                          <a:latin typeface="Calibri" pitchFamily="34" charset="0"/>
                          <a:ea typeface="宋体" pitchFamily="2" charset="-122"/>
                        </a:rPr>
                        <a:t>1.1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chemeClr val="tx1"/>
                          </a:solidFill>
                          <a:effectLst/>
                          <a:latin typeface="Calibri" pitchFamily="34" charset="0"/>
                          <a:ea typeface="宋体" pitchFamily="2" charset="-122"/>
                        </a:rPr>
                        <a:t>1.4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r h="241764">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ca-ES" altLang="zh-CN" sz="1400" b="1" i="0" u="none" strike="noStrike" cap="none" normalizeH="0" baseline="0" dirty="0" smtClean="0">
                          <a:ln>
                            <a:noFill/>
                          </a:ln>
                          <a:solidFill>
                            <a:srgbClr val="000000"/>
                          </a:solidFill>
                          <a:effectLst/>
                          <a:latin typeface="Calibri" pitchFamily="34" charset="0"/>
                          <a:ea typeface="宋体" pitchFamily="2" charset="-122"/>
                        </a:rPr>
                        <a:t>World</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smtClean="0">
                          <a:ln>
                            <a:noFill/>
                          </a:ln>
                          <a:solidFill>
                            <a:srgbClr val="000000"/>
                          </a:solidFill>
                          <a:effectLst/>
                          <a:latin typeface="Calibri" pitchFamily="34" charset="0"/>
                          <a:ea typeface="宋体" pitchFamily="2" charset="-122"/>
                        </a:rPr>
                        <a:t>140.3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smtClean="0">
                          <a:ln>
                            <a:noFill/>
                          </a:ln>
                          <a:solidFill>
                            <a:schemeClr val="tx1"/>
                          </a:solidFill>
                          <a:effectLst/>
                          <a:latin typeface="Calibri" pitchFamily="34" charset="0"/>
                          <a:ea typeface="宋体" pitchFamily="2" charset="-122"/>
                        </a:rPr>
                        <a:t>158.8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r h="241764">
                <a:tc gridSpan="3">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ca-ES" altLang="zh-CN" sz="1200" b="0" i="0" u="none" strike="noStrike" cap="none" normalizeH="0" baseline="0" dirty="0" smtClean="0">
                          <a:ln>
                            <a:noFill/>
                          </a:ln>
                          <a:solidFill>
                            <a:srgbClr val="000000"/>
                          </a:solidFill>
                          <a:effectLst/>
                          <a:latin typeface="Calibri" pitchFamily="34" charset="0"/>
                          <a:ea typeface="宋体" pitchFamily="2" charset="-122"/>
                        </a:rPr>
                        <a:t>Source: Estimation of FI Department (Rohana Subasinghe)</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hMerge="1">
                  <a:txBody>
                    <a:bodyPr/>
                    <a:lstStyle/>
                    <a:p>
                      <a:endParaRPr lang="en-US"/>
                    </a:p>
                  </a:txBody>
                  <a:tcPr/>
                </a:tc>
                <a:tc hMerge="1">
                  <a:txBody>
                    <a:bodyPr/>
                    <a:lstStyle/>
                    <a:p>
                      <a:endParaRPr lang="en-US"/>
                    </a:p>
                  </a:txBody>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571705012"/>
              </p:ext>
            </p:extLst>
          </p:nvPr>
        </p:nvGraphicFramePr>
        <p:xfrm>
          <a:off x="4800600" y="3886200"/>
          <a:ext cx="1066800" cy="2209799"/>
        </p:xfrm>
        <a:graphic>
          <a:graphicData uri="http://schemas.openxmlformats.org/drawingml/2006/table">
            <a:tbl>
              <a:tblPr/>
              <a:tblGrid>
                <a:gridCol w="1066800"/>
              </a:tblGrid>
              <a:tr h="56503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smtClean="0">
                          <a:ln>
                            <a:noFill/>
                          </a:ln>
                          <a:solidFill>
                            <a:srgbClr val="FFFFFF"/>
                          </a:solidFill>
                          <a:effectLst/>
                          <a:latin typeface="Constantia" pitchFamily="18" charset="0"/>
                          <a:ea typeface="宋体" pitchFamily="2" charset="-122"/>
                        </a:rPr>
                        <a:t>2030 (projection)</a:t>
                      </a:r>
                      <a:endParaRPr kumimoji="0" lang="zh-CN" altLang="en-US" sz="1200" b="1" i="0" u="none" strike="noStrike" cap="none" normalizeH="0" baseline="0" dirty="0" smtClean="0">
                        <a:ln>
                          <a:noFill/>
                        </a:ln>
                        <a:solidFill>
                          <a:srgbClr val="FFFFFF"/>
                        </a:solidFill>
                        <a:effectLst/>
                        <a:latin typeface="Constantia" pitchFamily="18" charset="0"/>
                        <a:ea typeface="宋体" pitchFamily="2"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23180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000000"/>
                          </a:solidFill>
                          <a:effectLst/>
                          <a:latin typeface="Calibri" pitchFamily="34" charset="0"/>
                          <a:ea typeface="宋体" pitchFamily="2" charset="-122"/>
                        </a:rPr>
                        <a:t>18.7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r h="23180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000000"/>
                          </a:solidFill>
                          <a:effectLst/>
                          <a:latin typeface="Calibri" pitchFamily="34" charset="0"/>
                          <a:ea typeface="宋体" pitchFamily="2" charset="-122"/>
                        </a:rPr>
                        <a:t>186.3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r h="23180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000000"/>
                          </a:solidFill>
                          <a:effectLst/>
                          <a:latin typeface="Calibri" pitchFamily="34" charset="0"/>
                          <a:ea typeface="宋体" pitchFamily="2" charset="-122"/>
                        </a:rPr>
                        <a:t>23.4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r h="253949">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000000"/>
                          </a:solidFill>
                          <a:effectLst/>
                          <a:latin typeface="Calibri" pitchFamily="34" charset="0"/>
                          <a:ea typeface="宋体" pitchFamily="2" charset="-122"/>
                        </a:rPr>
                        <a:t>18.3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r h="23180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000000"/>
                          </a:solidFill>
                          <a:effectLst/>
                          <a:latin typeface="Calibri" pitchFamily="34" charset="0"/>
                          <a:ea typeface="宋体" pitchFamily="2" charset="-122"/>
                        </a:rPr>
                        <a:t>12.9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r h="23180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000000"/>
                          </a:solidFill>
                          <a:effectLst/>
                          <a:latin typeface="Calibri" pitchFamily="34" charset="0"/>
                          <a:ea typeface="宋体" pitchFamily="2" charset="-122"/>
                        </a:rPr>
                        <a:t>1.8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r h="23180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smtClean="0">
                          <a:ln>
                            <a:noFill/>
                          </a:ln>
                          <a:solidFill>
                            <a:srgbClr val="000000"/>
                          </a:solidFill>
                          <a:effectLst/>
                          <a:latin typeface="Calibri" pitchFamily="34" charset="0"/>
                          <a:ea typeface="宋体" pitchFamily="2" charset="-122"/>
                        </a:rPr>
                        <a:t>261.2</a:t>
                      </a:r>
                      <a:r>
                        <a:rPr kumimoji="0" lang="en-US" altLang="zh-CN" sz="1400" b="0" i="0" u="none" strike="noStrike" cap="none" normalizeH="0" baseline="0" dirty="0" smtClean="0">
                          <a:ln>
                            <a:noFill/>
                          </a:ln>
                          <a:solidFill>
                            <a:srgbClr val="000000"/>
                          </a:solidFill>
                          <a:effectLst/>
                          <a:latin typeface="Calibri" pitchFamily="34" charset="0"/>
                          <a:ea typeface="宋体" pitchFamily="2" charset="-122"/>
                        </a:rPr>
                        <a:t>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491917542"/>
              </p:ext>
            </p:extLst>
          </p:nvPr>
        </p:nvGraphicFramePr>
        <p:xfrm>
          <a:off x="7162800" y="3886200"/>
          <a:ext cx="990600" cy="2192527"/>
        </p:xfrm>
        <a:graphic>
          <a:graphicData uri="http://schemas.openxmlformats.org/drawingml/2006/table">
            <a:tbl>
              <a:tblPr/>
              <a:tblGrid>
                <a:gridCol w="990600"/>
              </a:tblGrid>
              <a:tr h="51479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smtClean="0">
                          <a:ln>
                            <a:noFill/>
                          </a:ln>
                          <a:solidFill>
                            <a:srgbClr val="FFFFFF"/>
                          </a:solidFill>
                          <a:effectLst/>
                          <a:latin typeface="Constantia" pitchFamily="18" charset="0"/>
                          <a:ea typeface="宋体" pitchFamily="2" charset="-122"/>
                        </a:rPr>
                        <a:t>S-D gap</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smtClean="0">
                          <a:ln>
                            <a:noFill/>
                          </a:ln>
                          <a:solidFill>
                            <a:schemeClr val="bg1"/>
                          </a:solidFill>
                          <a:effectLst/>
                          <a:latin typeface="Constantia" pitchFamily="18" charset="0"/>
                          <a:ea typeface="宋体" pitchFamily="2" charset="-122"/>
                        </a:rPr>
                        <a:t>2030</a:t>
                      </a:r>
                      <a:endParaRPr kumimoji="0" lang="zh-CN" altLang="en-US" sz="1400" b="1" i="0" u="none" strike="noStrike" cap="none" normalizeH="0" baseline="0" dirty="0" smtClean="0">
                        <a:ln>
                          <a:noFill/>
                        </a:ln>
                        <a:solidFill>
                          <a:schemeClr val="bg1"/>
                        </a:solidFill>
                        <a:effectLst/>
                        <a:latin typeface="Constantia" pitchFamily="18" charset="0"/>
                        <a:ea typeface="宋体" pitchFamily="2"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229026">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FF0000"/>
                          </a:solidFill>
                          <a:effectLst/>
                          <a:latin typeface="Calibri" pitchFamily="34" charset="0"/>
                          <a:ea typeface="宋体" pitchFamily="2" charset="-122"/>
                        </a:rPr>
                        <a:t>-7.0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r h="229026">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FF0000"/>
                          </a:solidFill>
                          <a:effectLst/>
                          <a:latin typeface="Calibri" pitchFamily="34" charset="0"/>
                          <a:ea typeface="宋体" pitchFamily="2" charset="-122"/>
                        </a:rPr>
                        <a:t>-29.8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r h="229026">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FF0000"/>
                          </a:solidFill>
                          <a:effectLst/>
                          <a:latin typeface="Calibri" pitchFamily="34" charset="0"/>
                          <a:ea typeface="宋体" pitchFamily="2" charset="-122"/>
                        </a:rPr>
                        <a:t>-4.8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r h="250691">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FF0000"/>
                          </a:solidFill>
                          <a:effectLst/>
                          <a:latin typeface="Calibri" pitchFamily="34" charset="0"/>
                          <a:ea typeface="宋体" pitchFamily="2" charset="-122"/>
                        </a:rPr>
                        <a:t>-2.1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r h="229026">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FF0000"/>
                          </a:solidFill>
                          <a:effectLst/>
                          <a:latin typeface="Calibri" pitchFamily="34" charset="0"/>
                          <a:ea typeface="宋体" pitchFamily="2" charset="-122"/>
                        </a:rPr>
                        <a:t>-6.6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r h="229026">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FF0000"/>
                          </a:solidFill>
                          <a:effectLst/>
                          <a:latin typeface="Calibri" pitchFamily="34" charset="0"/>
                          <a:ea typeface="宋体" pitchFamily="2" charset="-122"/>
                        </a:rPr>
                        <a:t>-0.3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r h="278546">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smtClean="0">
                          <a:ln>
                            <a:noFill/>
                          </a:ln>
                          <a:solidFill>
                            <a:srgbClr val="FF0000"/>
                          </a:solidFill>
                          <a:effectLst/>
                          <a:latin typeface="Calibri" pitchFamily="34" charset="0"/>
                          <a:ea typeface="宋体" pitchFamily="2" charset="-122"/>
                        </a:rPr>
                        <a:t>-50.6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2068774402"/>
              </p:ext>
            </p:extLst>
          </p:nvPr>
        </p:nvGraphicFramePr>
        <p:xfrm>
          <a:off x="6248400" y="3886201"/>
          <a:ext cx="834240" cy="2166932"/>
        </p:xfrm>
        <a:graphic>
          <a:graphicData uri="http://schemas.openxmlformats.org/drawingml/2006/table">
            <a:tbl>
              <a:tblPr/>
              <a:tblGrid>
                <a:gridCol w="834240"/>
              </a:tblGrid>
              <a:tr h="54043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smtClean="0">
                          <a:ln>
                            <a:noFill/>
                          </a:ln>
                          <a:solidFill>
                            <a:srgbClr val="FFFFFF"/>
                          </a:solidFill>
                          <a:effectLst/>
                          <a:latin typeface="Constantia" pitchFamily="18" charset="0"/>
                          <a:ea typeface="宋体" pitchFamily="2" charset="-122"/>
                        </a:rPr>
                        <a:t>Supply   2030</a:t>
                      </a:r>
                      <a:endParaRPr kumimoji="0" lang="zh-CN" altLang="en-US" sz="1400" b="1" i="0" u="none" strike="noStrike" cap="none" normalizeH="0" baseline="0" dirty="0" smtClean="0">
                        <a:ln>
                          <a:noFill/>
                        </a:ln>
                        <a:solidFill>
                          <a:srgbClr val="FFFFFF"/>
                        </a:solidFill>
                        <a:effectLst/>
                        <a:latin typeface="Constantia" pitchFamily="18" charset="0"/>
                        <a:ea typeface="宋体" pitchFamily="2"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221599">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000000"/>
                          </a:solidFill>
                          <a:effectLst/>
                          <a:latin typeface="Calibri" pitchFamily="34" charset="0"/>
                          <a:ea typeface="宋体" pitchFamily="2" charset="-122"/>
                        </a:rPr>
                        <a:t>11.7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r h="221599">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000000"/>
                          </a:solidFill>
                          <a:effectLst/>
                          <a:latin typeface="Calibri" pitchFamily="34" charset="0"/>
                          <a:ea typeface="宋体" pitchFamily="2" charset="-122"/>
                        </a:rPr>
                        <a:t>156.5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r h="221599">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000000"/>
                          </a:solidFill>
                          <a:effectLst/>
                          <a:latin typeface="Calibri" pitchFamily="34" charset="0"/>
                          <a:ea typeface="宋体" pitchFamily="2" charset="-122"/>
                        </a:rPr>
                        <a:t>18.6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r h="242563">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000000"/>
                          </a:solidFill>
                          <a:effectLst/>
                          <a:latin typeface="Calibri" pitchFamily="34" charset="0"/>
                          <a:ea typeface="宋体" pitchFamily="2" charset="-122"/>
                        </a:rPr>
                        <a:t>16.2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r h="221599">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000000"/>
                          </a:solidFill>
                          <a:effectLst/>
                          <a:latin typeface="Calibri" pitchFamily="34" charset="0"/>
                          <a:ea typeface="宋体" pitchFamily="2" charset="-122"/>
                        </a:rPr>
                        <a:t>6.2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r h="221599">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000000"/>
                          </a:solidFill>
                          <a:effectLst/>
                          <a:latin typeface="Calibri" pitchFamily="34" charset="0"/>
                          <a:ea typeface="宋体" pitchFamily="2" charset="-122"/>
                        </a:rPr>
                        <a:t>1.5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r h="269514">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smtClean="0">
                          <a:ln>
                            <a:noFill/>
                          </a:ln>
                          <a:solidFill>
                            <a:srgbClr val="000000"/>
                          </a:solidFill>
                          <a:effectLst/>
                          <a:latin typeface="Calibri" pitchFamily="34" charset="0"/>
                          <a:ea typeface="宋体" pitchFamily="2" charset="-122"/>
                        </a:rPr>
                        <a:t>210.7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bl>
          </a:graphicData>
        </a:graphic>
      </p:graphicFrame>
      <p:sp>
        <p:nvSpPr>
          <p:cNvPr id="7" name="TextBox 6"/>
          <p:cNvSpPr txBox="1"/>
          <p:nvPr/>
        </p:nvSpPr>
        <p:spPr>
          <a:xfrm>
            <a:off x="3886200" y="3549134"/>
            <a:ext cx="381000" cy="369332"/>
          </a:xfrm>
          <a:prstGeom prst="rect">
            <a:avLst/>
          </a:prstGeom>
          <a:noFill/>
        </p:spPr>
        <p:txBody>
          <a:bodyPr wrap="square" rtlCol="0">
            <a:spAutoFit/>
          </a:bodyPr>
          <a:lstStyle/>
          <a:p>
            <a:r>
              <a:rPr lang="en-US" dirty="0" smtClean="0"/>
              <a:t>A </a:t>
            </a:r>
            <a:endParaRPr lang="en-US" dirty="0"/>
          </a:p>
        </p:txBody>
      </p:sp>
      <p:sp>
        <p:nvSpPr>
          <p:cNvPr id="8" name="TextBox 7"/>
          <p:cNvSpPr txBox="1"/>
          <p:nvPr/>
        </p:nvSpPr>
        <p:spPr>
          <a:xfrm>
            <a:off x="5181600" y="3549134"/>
            <a:ext cx="338554" cy="369332"/>
          </a:xfrm>
          <a:prstGeom prst="rect">
            <a:avLst/>
          </a:prstGeom>
          <a:noFill/>
        </p:spPr>
        <p:txBody>
          <a:bodyPr wrap="none" rtlCol="0">
            <a:spAutoFit/>
          </a:bodyPr>
          <a:lstStyle/>
          <a:p>
            <a:r>
              <a:rPr lang="en-US" dirty="0" smtClean="0"/>
              <a:t>B</a:t>
            </a:r>
            <a:endParaRPr lang="en-US" dirty="0"/>
          </a:p>
        </p:txBody>
      </p:sp>
    </p:spTree>
    <p:extLst>
      <p:ext uri="{BB962C8B-B14F-4D97-AF65-F5344CB8AC3E}">
        <p14:creationId xmlns:p14="http://schemas.microsoft.com/office/powerpoint/2010/main" val="1366302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369299914"/>
              </p:ext>
            </p:extLst>
          </p:nvPr>
        </p:nvGraphicFramePr>
        <p:xfrm>
          <a:off x="457200" y="1773238"/>
          <a:ext cx="3528193" cy="3816423"/>
        </p:xfrm>
        <a:graphic>
          <a:graphicData uri="http://schemas.openxmlformats.org/drawingml/2006/table">
            <a:tbl>
              <a:tblPr/>
              <a:tblGrid>
                <a:gridCol w="1351852"/>
                <a:gridCol w="1050057"/>
                <a:gridCol w="1126284"/>
              </a:tblGrid>
              <a:tr h="124461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smtClean="0">
                          <a:ln>
                            <a:noFill/>
                          </a:ln>
                          <a:solidFill>
                            <a:srgbClr val="FFFFFF"/>
                          </a:solidFill>
                          <a:effectLst/>
                          <a:latin typeface="Constantia" pitchFamily="18" charset="0"/>
                          <a:ea typeface="宋体" pitchFamily="2" charset="-122"/>
                        </a:rPr>
                        <a:t>Aquaculture growth rate during</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smtClean="0">
                          <a:ln>
                            <a:noFill/>
                          </a:ln>
                          <a:solidFill>
                            <a:srgbClr val="FFFFFF"/>
                          </a:solidFill>
                          <a:effectLst/>
                          <a:latin typeface="Constantia" pitchFamily="18" charset="0"/>
                          <a:ea typeface="宋体" pitchFamily="2" charset="-122"/>
                        </a:rPr>
                        <a:t>2007-2030</a:t>
                      </a:r>
                      <a:endParaRPr kumimoji="0" lang="zh-CN" altLang="en-US" sz="1400" b="1" i="0" u="none" strike="noStrike" cap="none" normalizeH="0" baseline="0" dirty="0" smtClean="0">
                        <a:ln>
                          <a:noFill/>
                        </a:ln>
                        <a:solidFill>
                          <a:srgbClr val="FFFFFF"/>
                        </a:solidFill>
                        <a:effectLst/>
                        <a:latin typeface="Constantia" pitchFamily="18" charset="0"/>
                        <a:ea typeface="宋体" pitchFamily="2"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smtClean="0">
                          <a:ln>
                            <a:noFill/>
                          </a:ln>
                          <a:solidFill>
                            <a:srgbClr val="FFFFFF"/>
                          </a:solidFill>
                          <a:effectLst/>
                          <a:latin typeface="Constantia" pitchFamily="18" charset="0"/>
                          <a:ea typeface="宋体" pitchFamily="2" charset="-122"/>
                        </a:rPr>
                        <a:t>Expected APR (%)</a:t>
                      </a:r>
                      <a:endParaRPr kumimoji="0" lang="zh-CN" altLang="en-US" sz="1400" b="1" i="0" u="none" strike="noStrike" cap="none" normalizeH="0" baseline="0" dirty="0" smtClean="0">
                        <a:ln>
                          <a:noFill/>
                        </a:ln>
                        <a:solidFill>
                          <a:srgbClr val="FFFFFF"/>
                        </a:solidFill>
                        <a:effectLst/>
                        <a:latin typeface="Constantia" pitchFamily="18" charset="0"/>
                        <a:ea typeface="宋体" pitchFamily="2"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smtClean="0">
                          <a:ln>
                            <a:noFill/>
                          </a:ln>
                          <a:solidFill>
                            <a:srgbClr val="FFFFFF"/>
                          </a:solidFill>
                          <a:effectLst/>
                          <a:latin typeface="Constantia" pitchFamily="18" charset="0"/>
                          <a:ea typeface="宋体" pitchFamily="2" charset="-122"/>
                        </a:rPr>
                        <a:t>Required APR (%)</a:t>
                      </a:r>
                      <a:endParaRPr kumimoji="0" lang="zh-CN" altLang="en-US" sz="1400" b="1" i="0" u="none" strike="noStrike" cap="none" normalizeH="0" baseline="0" dirty="0" smtClean="0">
                        <a:ln>
                          <a:noFill/>
                        </a:ln>
                        <a:solidFill>
                          <a:srgbClr val="FFFFFF"/>
                        </a:solidFill>
                        <a:effectLst/>
                        <a:latin typeface="Constantia" pitchFamily="18" charset="0"/>
                        <a:ea typeface="宋体" pitchFamily="2"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14977">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ca-ES" altLang="zh-CN" sz="1400" b="1" i="0" u="none" strike="noStrike" cap="none" normalizeH="0" baseline="0" dirty="0" smtClean="0">
                          <a:ln>
                            <a:noFill/>
                          </a:ln>
                          <a:solidFill>
                            <a:srgbClr val="000000"/>
                          </a:solidFill>
                          <a:effectLst/>
                          <a:latin typeface="Calibri" pitchFamily="34" charset="0"/>
                          <a:ea typeface="宋体" pitchFamily="2" charset="-122"/>
                        </a:rPr>
                        <a:t>World</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smtClean="0">
                          <a:ln>
                            <a:noFill/>
                          </a:ln>
                          <a:solidFill>
                            <a:srgbClr val="FF0000"/>
                          </a:solidFill>
                          <a:effectLst/>
                          <a:latin typeface="Calibri" pitchFamily="34" charset="0"/>
                          <a:ea typeface="宋体" pitchFamily="2" charset="-122"/>
                        </a:rPr>
                        <a:t>4.0</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smtClean="0">
                          <a:ln>
                            <a:noFill/>
                          </a:ln>
                          <a:solidFill>
                            <a:srgbClr val="FF0000"/>
                          </a:solidFill>
                          <a:effectLst/>
                          <a:latin typeface="Calibri" pitchFamily="34" charset="0"/>
                          <a:ea typeface="宋体" pitchFamily="2" charset="-122"/>
                        </a:rPr>
                        <a:t>5.6</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r h="336384">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ca-ES" altLang="zh-CN" sz="1400" b="0" i="0" u="none" strike="noStrike" cap="none" normalizeH="0" baseline="0" smtClean="0">
                          <a:ln>
                            <a:noFill/>
                          </a:ln>
                          <a:solidFill>
                            <a:srgbClr val="000000"/>
                          </a:solidFill>
                          <a:effectLst/>
                          <a:latin typeface="Calibri" pitchFamily="34" charset="0"/>
                          <a:ea typeface="宋体" pitchFamily="2" charset="-122"/>
                        </a:rPr>
                        <a:t>Africa</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000000"/>
                          </a:solidFill>
                          <a:effectLst/>
                          <a:latin typeface="Calibri" pitchFamily="34" charset="0"/>
                          <a:ea typeface="宋体" pitchFamily="2" charset="-122"/>
                        </a:rPr>
                        <a:t>7.2</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000000"/>
                          </a:solidFill>
                          <a:effectLst/>
                          <a:latin typeface="Calibri" pitchFamily="34" charset="0"/>
                          <a:ea typeface="宋体" pitchFamily="2" charset="-122"/>
                        </a:rPr>
                        <a:t>11.5</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r h="314977">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ca-ES" altLang="zh-CN" sz="1400" b="0" i="0" u="none" strike="noStrike" cap="none" normalizeH="0" baseline="0" smtClean="0">
                          <a:ln>
                            <a:noFill/>
                          </a:ln>
                          <a:solidFill>
                            <a:srgbClr val="000000"/>
                          </a:solidFill>
                          <a:effectLst/>
                          <a:latin typeface="Calibri" pitchFamily="34" charset="0"/>
                          <a:ea typeface="宋体" pitchFamily="2" charset="-122"/>
                        </a:rPr>
                        <a:t>Asia</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000000"/>
                          </a:solidFill>
                          <a:effectLst/>
                          <a:latin typeface="Calibri" pitchFamily="34" charset="0"/>
                          <a:ea typeface="宋体" pitchFamily="2" charset="-122"/>
                        </a:rPr>
                        <a:t>4.0</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000000"/>
                          </a:solidFill>
                          <a:effectLst/>
                          <a:latin typeface="Calibri" pitchFamily="34" charset="0"/>
                          <a:ea typeface="宋体" pitchFamily="2" charset="-122"/>
                        </a:rPr>
                        <a:t>5.3</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r h="314977">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ca-ES" altLang="zh-CN" sz="1400" b="0" i="0" u="none" strike="noStrike" cap="none" normalizeH="0" baseline="0" smtClean="0">
                          <a:ln>
                            <a:noFill/>
                          </a:ln>
                          <a:solidFill>
                            <a:srgbClr val="000000"/>
                          </a:solidFill>
                          <a:effectLst/>
                          <a:latin typeface="Calibri" pitchFamily="34" charset="0"/>
                          <a:ea typeface="宋体" pitchFamily="2" charset="-122"/>
                        </a:rPr>
                        <a:t>Europe</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000000"/>
                          </a:solidFill>
                          <a:effectLst/>
                          <a:latin typeface="Calibri" pitchFamily="34" charset="0"/>
                          <a:ea typeface="宋体" pitchFamily="2" charset="-122"/>
                        </a:rPr>
                        <a:t>3.1</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000000"/>
                          </a:solidFill>
                          <a:effectLst/>
                          <a:latin typeface="Calibri" pitchFamily="34" charset="0"/>
                          <a:ea typeface="宋体" pitchFamily="2" charset="-122"/>
                        </a:rPr>
                        <a:t>4.0</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r h="345558">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ca-ES" altLang="zh-CN" sz="1400" b="0" i="0" u="none" strike="noStrike" cap="none" normalizeH="0" baseline="0" smtClean="0">
                          <a:ln>
                            <a:noFill/>
                          </a:ln>
                          <a:solidFill>
                            <a:srgbClr val="000000"/>
                          </a:solidFill>
                          <a:effectLst/>
                          <a:latin typeface="Calibri" pitchFamily="34" charset="0"/>
                          <a:ea typeface="宋体" pitchFamily="2" charset="-122"/>
                        </a:rPr>
                        <a:t>L.A. &amp; C.</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000000"/>
                          </a:solidFill>
                          <a:effectLst/>
                          <a:latin typeface="Calibri" pitchFamily="34" charset="0"/>
                          <a:ea typeface="宋体" pitchFamily="2" charset="-122"/>
                        </a:rPr>
                        <a:t>4.4</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000000"/>
                          </a:solidFill>
                          <a:effectLst/>
                          <a:latin typeface="Calibri" pitchFamily="34" charset="0"/>
                          <a:ea typeface="宋体" pitchFamily="2" charset="-122"/>
                        </a:rPr>
                        <a:t>7.6</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r h="314977">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ca-ES" altLang="zh-CN" sz="1400" b="0" i="0" u="none" strike="noStrike" cap="none" normalizeH="0" baseline="0" smtClean="0">
                          <a:ln>
                            <a:noFill/>
                          </a:ln>
                          <a:solidFill>
                            <a:srgbClr val="000000"/>
                          </a:solidFill>
                          <a:effectLst/>
                          <a:latin typeface="Calibri" pitchFamily="34" charset="0"/>
                          <a:ea typeface="宋体" pitchFamily="2" charset="-122"/>
                        </a:rPr>
                        <a:t>Northern A.</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000000"/>
                          </a:solidFill>
                          <a:effectLst/>
                          <a:latin typeface="Calibri" pitchFamily="34" charset="0"/>
                          <a:ea typeface="宋体" pitchFamily="2" charset="-122"/>
                        </a:rPr>
                        <a:t>0.4</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000000"/>
                          </a:solidFill>
                          <a:effectLst/>
                          <a:latin typeface="Calibri" pitchFamily="34" charset="0"/>
                          <a:ea typeface="宋体" pitchFamily="2" charset="-122"/>
                        </a:rPr>
                        <a:t>9.0</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r h="314977">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ca-ES" altLang="zh-CN" sz="1400" b="0" i="0" u="none" strike="noStrike" cap="none" normalizeH="0" baseline="0" smtClean="0">
                          <a:ln>
                            <a:noFill/>
                          </a:ln>
                          <a:solidFill>
                            <a:srgbClr val="000000"/>
                          </a:solidFill>
                          <a:effectLst/>
                          <a:latin typeface="Calibri" pitchFamily="34" charset="0"/>
                          <a:ea typeface="宋体" pitchFamily="2" charset="-122"/>
                        </a:rPr>
                        <a:t>Oceania</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000000"/>
                          </a:solidFill>
                          <a:effectLst/>
                          <a:latin typeface="Calibri" pitchFamily="34" charset="0"/>
                          <a:ea typeface="宋体" pitchFamily="2" charset="-122"/>
                        </a:rPr>
                        <a:t>2.6</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000000"/>
                          </a:solidFill>
                          <a:effectLst/>
                          <a:latin typeface="Calibri" pitchFamily="34" charset="0"/>
                          <a:ea typeface="宋体" pitchFamily="2" charset="-122"/>
                        </a:rPr>
                        <a:t>7.9</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r h="314977">
                <a:tc gridSpan="3">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ca-ES" altLang="zh-CN" sz="1100" b="0" i="0" u="none" strike="noStrike" cap="none" normalizeH="0" baseline="0" dirty="0" smtClean="0">
                          <a:ln>
                            <a:noFill/>
                          </a:ln>
                          <a:solidFill>
                            <a:srgbClr val="000000"/>
                          </a:solidFill>
                          <a:effectLst/>
                          <a:latin typeface="Calibri" pitchFamily="34" charset="0"/>
                          <a:ea typeface="宋体" pitchFamily="2" charset="-122"/>
                        </a:rPr>
                        <a:t>Source: Estimation of FI Department (Rohana Subasinghe)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hMerge="1">
                  <a:txBody>
                    <a:bodyPr/>
                    <a:lstStyle/>
                    <a:p>
                      <a:endParaRPr lang="en-US"/>
                    </a:p>
                  </a:txBody>
                  <a:tcPr/>
                </a:tc>
                <a:tc hMerge="1">
                  <a:txBody>
                    <a:bodyPr/>
                    <a:lstStyle/>
                    <a:p>
                      <a:endParaRPr lang="zh-CN" altLang="en-US"/>
                    </a:p>
                  </a:txBody>
                  <a:tcPr/>
                </a:tc>
              </a:tr>
            </a:tbl>
          </a:graphicData>
        </a:graphic>
      </p:graphicFrame>
      <p:sp>
        <p:nvSpPr>
          <p:cNvPr id="3" name="Rectangle 2"/>
          <p:cNvSpPr/>
          <p:nvPr/>
        </p:nvSpPr>
        <p:spPr>
          <a:xfrm>
            <a:off x="2971800" y="685800"/>
            <a:ext cx="5155579" cy="461665"/>
          </a:xfrm>
          <a:prstGeom prst="rect">
            <a:avLst/>
          </a:prstGeom>
        </p:spPr>
        <p:txBody>
          <a:bodyPr wrap="none">
            <a:spAutoFit/>
          </a:bodyPr>
          <a:lstStyle/>
          <a:p>
            <a:r>
              <a:rPr lang="en-US" altLang="zh-CN" sz="2400" b="1" dirty="0">
                <a:solidFill>
                  <a:srgbClr val="C00000"/>
                </a:solidFill>
              </a:rPr>
              <a:t>Bridging the supply-demand gaps</a:t>
            </a:r>
            <a:endParaRPr lang="en-US" sz="2400" dirty="0"/>
          </a:p>
        </p:txBody>
      </p:sp>
      <p:sp>
        <p:nvSpPr>
          <p:cNvPr id="4" name="Rectangle 3"/>
          <p:cNvSpPr/>
          <p:nvPr/>
        </p:nvSpPr>
        <p:spPr>
          <a:xfrm>
            <a:off x="4343400" y="1828800"/>
            <a:ext cx="4572000" cy="3170099"/>
          </a:xfrm>
          <a:prstGeom prst="rect">
            <a:avLst/>
          </a:prstGeom>
        </p:spPr>
        <p:txBody>
          <a:bodyPr>
            <a:spAutoFit/>
          </a:bodyPr>
          <a:lstStyle/>
          <a:p>
            <a:r>
              <a:rPr lang="en-US" altLang="zh-CN" dirty="0"/>
              <a:t>If countries aquaculture production follow the recent trend, expected aquaculture growth rate</a:t>
            </a:r>
            <a:r>
              <a:rPr lang="en-US" altLang="zh-CN" dirty="0" smtClean="0"/>
              <a:t>:</a:t>
            </a:r>
          </a:p>
          <a:p>
            <a:endParaRPr lang="en-US" altLang="zh-CN" dirty="0"/>
          </a:p>
          <a:p>
            <a:pPr lvl="1"/>
            <a:r>
              <a:rPr lang="en-US" altLang="zh-CN" dirty="0"/>
              <a:t>4.0 percent annually.</a:t>
            </a:r>
          </a:p>
          <a:p>
            <a:endParaRPr lang="en-US" altLang="zh-CN" sz="2000" dirty="0">
              <a:sym typeface="Wingdings" pitchFamily="2" charset="2"/>
            </a:endParaRPr>
          </a:p>
          <a:p>
            <a:r>
              <a:rPr lang="en-US" altLang="zh-CN" dirty="0"/>
              <a:t>To feed growing and wealthier world population, required aquaculture growth rate: </a:t>
            </a:r>
            <a:endParaRPr lang="en-US" altLang="zh-CN" dirty="0" smtClean="0"/>
          </a:p>
          <a:p>
            <a:endParaRPr lang="en-US" altLang="zh-CN" dirty="0"/>
          </a:p>
          <a:p>
            <a:pPr lvl="1"/>
            <a:r>
              <a:rPr lang="en-US" altLang="zh-CN" dirty="0">
                <a:solidFill>
                  <a:srgbClr val="FF0000"/>
                </a:solidFill>
              </a:rPr>
              <a:t>5.6 percent annually.</a:t>
            </a:r>
          </a:p>
        </p:txBody>
      </p:sp>
    </p:spTree>
    <p:extLst>
      <p:ext uri="{BB962C8B-B14F-4D97-AF65-F5344CB8AC3E}">
        <p14:creationId xmlns:p14="http://schemas.microsoft.com/office/powerpoint/2010/main" val="28942767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2514599"/>
            <a:ext cx="7530010" cy="1384995"/>
          </a:xfrm>
          <a:prstGeom prst="rect">
            <a:avLst/>
          </a:prstGeom>
          <a:noFill/>
        </p:spPr>
        <p:txBody>
          <a:bodyPr wrap="none" rtlCol="0">
            <a:spAutoFit/>
          </a:bodyPr>
          <a:lstStyle/>
          <a:p>
            <a:r>
              <a:rPr lang="en-US" sz="2800" dirty="0" smtClean="0">
                <a:solidFill>
                  <a:srgbClr val="C00000"/>
                </a:solidFill>
                <a:latin typeface="Calibri" pitchFamily="34" charset="0"/>
                <a:cs typeface="Calibri" pitchFamily="34" charset="0"/>
              </a:rPr>
              <a:t>Can we sustain Aquaculture Production in Asia ……</a:t>
            </a:r>
          </a:p>
          <a:p>
            <a:endParaRPr lang="en-US" sz="2800" dirty="0">
              <a:solidFill>
                <a:srgbClr val="C00000"/>
              </a:solidFill>
              <a:latin typeface="Calibri" pitchFamily="34" charset="0"/>
              <a:cs typeface="Calibri" pitchFamily="34" charset="0"/>
            </a:endParaRPr>
          </a:p>
          <a:p>
            <a:r>
              <a:rPr lang="en-US" sz="2800" dirty="0" smtClean="0">
                <a:solidFill>
                  <a:srgbClr val="C00000"/>
                </a:solidFill>
                <a:latin typeface="Calibri" pitchFamily="34" charset="0"/>
                <a:cs typeface="Calibri" pitchFamily="34" charset="0"/>
              </a:rPr>
              <a:t>                &amp;…meet the growing demands ???</a:t>
            </a:r>
            <a:endParaRPr lang="en-IN" sz="2800" dirty="0">
              <a:solidFill>
                <a:srgbClr val="C00000"/>
              </a:solidFill>
              <a:latin typeface="Calibri" pitchFamily="34" charset="0"/>
              <a:cs typeface="Calibri" pitchFamily="34" charset="0"/>
            </a:endParaRPr>
          </a:p>
        </p:txBody>
      </p:sp>
    </p:spTree>
    <p:extLst>
      <p:ext uri="{BB962C8B-B14F-4D97-AF65-F5344CB8AC3E}">
        <p14:creationId xmlns:p14="http://schemas.microsoft.com/office/powerpoint/2010/main" val="20994414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524000"/>
            <a:ext cx="7772400" cy="715962"/>
          </a:xfrm>
        </p:spPr>
        <p:txBody>
          <a:bodyPr/>
          <a:lstStyle/>
          <a:p>
            <a:r>
              <a:rPr lang="en-US" sz="3600" dirty="0" smtClean="0">
                <a:latin typeface="Calibri" pitchFamily="34" charset="0"/>
              </a:rPr>
              <a:t>Global protein supply</a:t>
            </a:r>
            <a:endParaRPr lang="en-US" sz="3600" dirty="0">
              <a:latin typeface="Calibri" pitchFamily="34" charset="0"/>
            </a:endParaRPr>
          </a:p>
        </p:txBody>
      </p:sp>
      <p:sp>
        <p:nvSpPr>
          <p:cNvPr id="3" name="Content Placeholder 2"/>
          <p:cNvSpPr>
            <a:spLocks noGrp="1"/>
          </p:cNvSpPr>
          <p:nvPr>
            <p:ph sz="quarter" idx="1"/>
          </p:nvPr>
        </p:nvSpPr>
        <p:spPr>
          <a:xfrm>
            <a:off x="609600" y="2590800"/>
            <a:ext cx="8229600" cy="3179761"/>
          </a:xfrm>
        </p:spPr>
        <p:txBody>
          <a:bodyPr/>
          <a:lstStyle/>
          <a:p>
            <a:r>
              <a:rPr lang="en-US" sz="2000" dirty="0">
                <a:latin typeface="Calibri" pitchFamily="34" charset="0"/>
              </a:rPr>
              <a:t>World per capita food fish supply increased from an average of </a:t>
            </a:r>
            <a:r>
              <a:rPr lang="en-US" sz="2000" dirty="0">
                <a:solidFill>
                  <a:srgbClr val="FF0000"/>
                </a:solidFill>
                <a:latin typeface="Calibri" pitchFamily="34" charset="0"/>
              </a:rPr>
              <a:t>9.9 kg </a:t>
            </a:r>
            <a:r>
              <a:rPr lang="en-US" sz="2000" dirty="0">
                <a:latin typeface="Calibri" pitchFamily="34" charset="0"/>
              </a:rPr>
              <a:t>in the 1960s to an estimated </a:t>
            </a:r>
            <a:r>
              <a:rPr lang="en-US" sz="2000" dirty="0">
                <a:solidFill>
                  <a:srgbClr val="FF0000"/>
                </a:solidFill>
                <a:latin typeface="Calibri" pitchFamily="34" charset="0"/>
              </a:rPr>
              <a:t>18.6 kg </a:t>
            </a:r>
            <a:r>
              <a:rPr lang="en-US" sz="2000" dirty="0">
                <a:latin typeface="Calibri" pitchFamily="34" charset="0"/>
              </a:rPr>
              <a:t>in 2010. </a:t>
            </a:r>
            <a:endParaRPr lang="en-US" sz="2000" dirty="0" smtClean="0">
              <a:latin typeface="Calibri" pitchFamily="34" charset="0"/>
            </a:endParaRPr>
          </a:p>
          <a:p>
            <a:pPr marL="0" indent="0">
              <a:buNone/>
            </a:pPr>
            <a:endParaRPr lang="en-US" sz="2000" dirty="0">
              <a:latin typeface="Calibri" pitchFamily="34" charset="0"/>
            </a:endParaRPr>
          </a:p>
          <a:p>
            <a:r>
              <a:rPr lang="en-US" sz="2000" dirty="0">
                <a:latin typeface="Calibri" pitchFamily="34" charset="0"/>
              </a:rPr>
              <a:t>Fish accounts for about 16.6 percent of the world population’s intake of animal protein and 6.5 percent of all protein consumed. </a:t>
            </a:r>
            <a:endParaRPr lang="en-US" sz="2000" dirty="0" smtClean="0">
              <a:latin typeface="Calibri" pitchFamily="34" charset="0"/>
            </a:endParaRPr>
          </a:p>
          <a:p>
            <a:pPr marL="0" indent="0">
              <a:buNone/>
            </a:pPr>
            <a:endParaRPr lang="en-US" sz="2000" dirty="0">
              <a:latin typeface="Calibri" pitchFamily="34" charset="0"/>
            </a:endParaRPr>
          </a:p>
          <a:p>
            <a:r>
              <a:rPr lang="en-US" sz="2000" dirty="0">
                <a:latin typeface="Calibri" pitchFamily="34" charset="0"/>
              </a:rPr>
              <a:t>Globally, fish provides about 3.0 billion people with almost 20 percent of their intake of animal protein, and 4.3 billion people with about 15 percent of such protein. </a:t>
            </a:r>
          </a:p>
          <a:p>
            <a:endParaRPr lang="en-US" sz="2000" dirty="0">
              <a:latin typeface="Calibri" pitchFamily="34" charset="0"/>
            </a:endParaRPr>
          </a:p>
        </p:txBody>
      </p:sp>
    </p:spTree>
    <p:extLst>
      <p:ext uri="{BB962C8B-B14F-4D97-AF65-F5344CB8AC3E}">
        <p14:creationId xmlns:p14="http://schemas.microsoft.com/office/powerpoint/2010/main" val="13642809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05000" y="609600"/>
            <a:ext cx="6858000" cy="707886"/>
          </a:xfrm>
          <a:prstGeom prst="rect">
            <a:avLst/>
          </a:prstGeom>
        </p:spPr>
        <p:txBody>
          <a:bodyPr wrap="square">
            <a:spAutoFit/>
          </a:bodyPr>
          <a:lstStyle/>
          <a:p>
            <a:r>
              <a:rPr lang="en-US" sz="2000" dirty="0">
                <a:latin typeface="Calibri" pitchFamily="34" charset="0"/>
                <a:cs typeface="Calibri" pitchFamily="34" charset="0"/>
              </a:rPr>
              <a:t>Top 100 questions of importance to future of global agriculture (Pretty et al., 2010)</a:t>
            </a:r>
            <a:endParaRPr lang="en-IN" sz="2000" dirty="0">
              <a:latin typeface="Calibri" pitchFamily="34" charset="0"/>
              <a:cs typeface="Calibri" pitchFamily="34" charset="0"/>
            </a:endParaRPr>
          </a:p>
        </p:txBody>
      </p:sp>
      <p:sp>
        <p:nvSpPr>
          <p:cNvPr id="3" name="Rectangle 2"/>
          <p:cNvSpPr/>
          <p:nvPr/>
        </p:nvSpPr>
        <p:spPr>
          <a:xfrm>
            <a:off x="2286000" y="1720840"/>
            <a:ext cx="6248400" cy="3693319"/>
          </a:xfrm>
          <a:prstGeom prst="rect">
            <a:avLst/>
          </a:prstGeom>
        </p:spPr>
        <p:txBody>
          <a:bodyPr wrap="square">
            <a:spAutoFit/>
          </a:bodyPr>
          <a:lstStyle/>
          <a:p>
            <a:pPr marL="285750" indent="-285750">
              <a:buFont typeface="Arial" pitchFamily="34" charset="0"/>
              <a:buChar char="•"/>
              <a:defRPr/>
            </a:pPr>
            <a:r>
              <a:rPr lang="en-US" dirty="0">
                <a:latin typeface="Calibri" pitchFamily="34" charset="0"/>
                <a:cs typeface="Calibri" pitchFamily="34" charset="0"/>
              </a:rPr>
              <a:t>Limits on land and water resources</a:t>
            </a:r>
          </a:p>
          <a:p>
            <a:pPr marL="285750" indent="-285750">
              <a:buFont typeface="Arial" pitchFamily="34" charset="0"/>
              <a:buChar char="•"/>
              <a:defRPr/>
            </a:pPr>
            <a:endParaRPr lang="en-US" dirty="0">
              <a:latin typeface="Calibri" pitchFamily="34" charset="0"/>
              <a:cs typeface="Calibri" pitchFamily="34" charset="0"/>
            </a:endParaRPr>
          </a:p>
          <a:p>
            <a:pPr marL="285750" indent="-285750">
              <a:buFont typeface="Arial" pitchFamily="34" charset="0"/>
              <a:buChar char="•"/>
              <a:defRPr/>
            </a:pPr>
            <a:r>
              <a:rPr lang="en-US" dirty="0">
                <a:latin typeface="Calibri" pitchFamily="34" charset="0"/>
                <a:cs typeface="Calibri" pitchFamily="34" charset="0"/>
              </a:rPr>
              <a:t>Significant increase in production from technological change to propel sustainable intensification</a:t>
            </a:r>
          </a:p>
          <a:p>
            <a:pPr marL="285750" indent="-285750">
              <a:buFont typeface="Arial" pitchFamily="34" charset="0"/>
              <a:buChar char="•"/>
              <a:defRPr/>
            </a:pPr>
            <a:endParaRPr lang="en-US" dirty="0">
              <a:latin typeface="Calibri" pitchFamily="34" charset="0"/>
              <a:cs typeface="Calibri" pitchFamily="34" charset="0"/>
            </a:endParaRPr>
          </a:p>
          <a:p>
            <a:pPr marL="285750" indent="-285750">
              <a:buFont typeface="Arial" pitchFamily="34" charset="0"/>
              <a:buChar char="•"/>
              <a:defRPr/>
            </a:pPr>
            <a:r>
              <a:rPr lang="en-US" dirty="0">
                <a:latin typeface="Calibri" pitchFamily="34" charset="0"/>
                <a:cs typeface="Calibri" pitchFamily="34" charset="0"/>
              </a:rPr>
              <a:t>Not simply to maximize </a:t>
            </a:r>
            <a:r>
              <a:rPr lang="en-US" dirty="0" smtClean="0">
                <a:latin typeface="Calibri" pitchFamily="34" charset="0"/>
                <a:cs typeface="Calibri" pitchFamily="34" charset="0"/>
              </a:rPr>
              <a:t>productivity; </a:t>
            </a:r>
            <a:r>
              <a:rPr lang="en-US" dirty="0" smtClean="0">
                <a:latin typeface="Calibri" pitchFamily="34" charset="0"/>
              </a:rPr>
              <a:t>Cost </a:t>
            </a:r>
            <a:r>
              <a:rPr lang="en-US" dirty="0">
                <a:latin typeface="Calibri" pitchFamily="34" charset="0"/>
              </a:rPr>
              <a:t>and energy efficient production systems are </a:t>
            </a:r>
            <a:r>
              <a:rPr lang="en-US" dirty="0" smtClean="0">
                <a:latin typeface="Calibri" pitchFamily="34" charset="0"/>
              </a:rPr>
              <a:t>essential; Use </a:t>
            </a:r>
            <a:r>
              <a:rPr lang="en-US" dirty="0">
                <a:latin typeface="Calibri" pitchFamily="34" charset="0"/>
              </a:rPr>
              <a:t>of renewable energy and low carbon emission systems will become paramount to sector sustainability</a:t>
            </a:r>
          </a:p>
          <a:p>
            <a:pPr>
              <a:defRPr/>
            </a:pPr>
            <a:endParaRPr lang="en-US" dirty="0">
              <a:latin typeface="Calibri" pitchFamily="34" charset="0"/>
              <a:cs typeface="Calibri" pitchFamily="34" charset="0"/>
            </a:endParaRPr>
          </a:p>
          <a:p>
            <a:pPr marL="285750" indent="-285750">
              <a:buFont typeface="Arial" pitchFamily="34" charset="0"/>
              <a:buChar char="•"/>
              <a:defRPr/>
            </a:pPr>
            <a:r>
              <a:rPr lang="en-US" i="1" dirty="0">
                <a:solidFill>
                  <a:srgbClr val="C00000"/>
                </a:solidFill>
                <a:latin typeface="Calibri" pitchFamily="34" charset="0"/>
                <a:cs typeface="Calibri" pitchFamily="34" charset="0"/>
              </a:rPr>
              <a:t>Optimize across complex land(water)scape of production, rural development, environment, social justice, and food consumption outcomes</a:t>
            </a:r>
          </a:p>
        </p:txBody>
      </p:sp>
    </p:spTree>
    <p:extLst>
      <p:ext uri="{BB962C8B-B14F-4D97-AF65-F5344CB8AC3E}">
        <p14:creationId xmlns:p14="http://schemas.microsoft.com/office/powerpoint/2010/main" val="18087851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1676400"/>
            <a:ext cx="7696200" cy="4247317"/>
          </a:xfrm>
          <a:prstGeom prst="rect">
            <a:avLst/>
          </a:prstGeom>
        </p:spPr>
        <p:txBody>
          <a:bodyPr wrap="square">
            <a:spAutoFit/>
          </a:bodyPr>
          <a:lstStyle/>
          <a:p>
            <a:pPr>
              <a:buClr>
                <a:srgbClr val="FF0000"/>
              </a:buClr>
              <a:buFont typeface="Wingdings" pitchFamily="2" charset="2"/>
              <a:buChar char="v"/>
            </a:pPr>
            <a:endParaRPr lang="en-US" b="1" dirty="0"/>
          </a:p>
          <a:p>
            <a:pPr>
              <a:buClr>
                <a:srgbClr val="FF0000"/>
              </a:buClr>
              <a:buFont typeface="Wingdings" pitchFamily="2" charset="2"/>
              <a:buChar char="v"/>
            </a:pPr>
            <a:r>
              <a:rPr lang="en-US" dirty="0" smtClean="0">
                <a:latin typeface="Calibri" pitchFamily="34" charset="0"/>
                <a:cs typeface="Calibri" pitchFamily="34" charset="0"/>
              </a:rPr>
              <a:t>Overall </a:t>
            </a:r>
            <a:r>
              <a:rPr lang="en-US" dirty="0" smtClean="0">
                <a:solidFill>
                  <a:srgbClr val="C00000"/>
                </a:solidFill>
                <a:latin typeface="Calibri" pitchFamily="34" charset="0"/>
                <a:cs typeface="Calibri" pitchFamily="34" charset="0"/>
              </a:rPr>
              <a:t>Negative Image of Aquaculture as a Threat</a:t>
            </a:r>
            <a:r>
              <a:rPr lang="en-US" dirty="0" smtClean="0">
                <a:latin typeface="Calibri" pitchFamily="34" charset="0"/>
                <a:cs typeface="Calibri" pitchFamily="34" charset="0"/>
              </a:rPr>
              <a:t> to:</a:t>
            </a:r>
          </a:p>
          <a:p>
            <a:pPr>
              <a:buClr>
                <a:srgbClr val="FF0000"/>
              </a:buClr>
              <a:buFont typeface="Wingdings" pitchFamily="2" charset="2"/>
              <a:buChar char="v"/>
            </a:pPr>
            <a:endParaRPr lang="en-US" dirty="0">
              <a:latin typeface="Calibri" pitchFamily="34" charset="0"/>
              <a:cs typeface="Calibri" pitchFamily="34" charset="0"/>
            </a:endParaRPr>
          </a:p>
          <a:p>
            <a:pPr marL="742950" lvl="1" indent="-285750">
              <a:buClr>
                <a:srgbClr val="FF0000"/>
              </a:buClr>
              <a:buFont typeface="Arial" pitchFamily="34" charset="0"/>
              <a:buChar char="•"/>
            </a:pPr>
            <a:r>
              <a:rPr lang="en-US" dirty="0" smtClean="0">
                <a:latin typeface="Calibri" pitchFamily="34" charset="0"/>
                <a:cs typeface="Calibri" pitchFamily="34" charset="0"/>
              </a:rPr>
              <a:t>Biodiversity</a:t>
            </a:r>
          </a:p>
          <a:p>
            <a:pPr marL="742950" lvl="1" indent="-285750">
              <a:buClr>
                <a:srgbClr val="FF0000"/>
              </a:buClr>
              <a:buFont typeface="Arial" pitchFamily="34" charset="0"/>
              <a:buChar char="•"/>
            </a:pPr>
            <a:r>
              <a:rPr lang="en-US" dirty="0" smtClean="0">
                <a:latin typeface="Calibri" pitchFamily="34" charset="0"/>
                <a:cs typeface="Calibri" pitchFamily="34" charset="0"/>
              </a:rPr>
              <a:t>Use of resources (land and water)</a:t>
            </a:r>
          </a:p>
          <a:p>
            <a:pPr marL="742950" lvl="1" indent="-285750">
              <a:buClr>
                <a:srgbClr val="FF0000"/>
              </a:buClr>
              <a:buFont typeface="Arial" pitchFamily="34" charset="0"/>
              <a:buChar char="•"/>
            </a:pPr>
            <a:r>
              <a:rPr lang="en-US" dirty="0" smtClean="0">
                <a:latin typeface="Calibri" pitchFamily="34" charset="0"/>
                <a:cs typeface="Calibri" pitchFamily="34" charset="0"/>
              </a:rPr>
              <a:t>Chemical use</a:t>
            </a:r>
          </a:p>
          <a:p>
            <a:pPr marL="742950" lvl="1" indent="-285750">
              <a:buClr>
                <a:srgbClr val="FF0000"/>
              </a:buClr>
              <a:buFont typeface="Arial" pitchFamily="34" charset="0"/>
              <a:buChar char="•"/>
            </a:pPr>
            <a:r>
              <a:rPr lang="en-US" dirty="0" smtClean="0">
                <a:latin typeface="Calibri" pitchFamily="34" charset="0"/>
                <a:cs typeface="Calibri" pitchFamily="34" charset="0"/>
              </a:rPr>
              <a:t>Habitat Loss</a:t>
            </a:r>
          </a:p>
          <a:p>
            <a:pPr marL="742950" lvl="1" indent="-285750">
              <a:buClr>
                <a:srgbClr val="FF0000"/>
              </a:buClr>
              <a:buFont typeface="Arial" pitchFamily="34" charset="0"/>
              <a:buChar char="•"/>
            </a:pPr>
            <a:r>
              <a:rPr lang="en-US" dirty="0" smtClean="0">
                <a:latin typeface="Calibri" pitchFamily="34" charset="0"/>
                <a:cs typeface="Calibri" pitchFamily="34" charset="0"/>
              </a:rPr>
              <a:t>GHG emissions</a:t>
            </a:r>
          </a:p>
          <a:p>
            <a:pPr marL="742950" lvl="1" indent="-285750">
              <a:buClr>
                <a:srgbClr val="FF0000"/>
              </a:buClr>
              <a:buFont typeface="Arial" pitchFamily="34" charset="0"/>
              <a:buChar char="•"/>
            </a:pPr>
            <a:r>
              <a:rPr lang="en-US" dirty="0" smtClean="0">
                <a:latin typeface="Calibri" pitchFamily="34" charset="0"/>
                <a:cs typeface="Calibri" pitchFamily="34" charset="0"/>
              </a:rPr>
              <a:t>FIFO (Fish Meal / Oil) controversy</a:t>
            </a:r>
          </a:p>
          <a:p>
            <a:pPr lvl="1">
              <a:buClr>
                <a:srgbClr val="FF0000"/>
              </a:buClr>
            </a:pPr>
            <a:endParaRPr lang="en-US" dirty="0">
              <a:latin typeface="Calibri" pitchFamily="34" charset="0"/>
              <a:cs typeface="Calibri" pitchFamily="34" charset="0"/>
            </a:endParaRPr>
          </a:p>
          <a:p>
            <a:pPr>
              <a:buClr>
                <a:srgbClr val="FF0000"/>
              </a:buClr>
              <a:buFont typeface="Wingdings" pitchFamily="2" charset="2"/>
              <a:buChar char="v"/>
            </a:pPr>
            <a:r>
              <a:rPr lang="en-US" b="1" dirty="0" smtClean="0"/>
              <a:t> </a:t>
            </a:r>
            <a:r>
              <a:rPr lang="en-US" dirty="0" smtClean="0">
                <a:latin typeface="Calibri" pitchFamily="34" charset="0"/>
                <a:cs typeface="Calibri" pitchFamily="34" charset="0"/>
              </a:rPr>
              <a:t>Mitigating Environmental impacts:</a:t>
            </a:r>
          </a:p>
          <a:p>
            <a:pPr>
              <a:buClr>
                <a:srgbClr val="FF0000"/>
              </a:buClr>
            </a:pPr>
            <a:endParaRPr lang="en-US" dirty="0" smtClean="0">
              <a:latin typeface="Calibri" pitchFamily="34" charset="0"/>
              <a:cs typeface="Calibri" pitchFamily="34" charset="0"/>
            </a:endParaRPr>
          </a:p>
          <a:p>
            <a:pPr marL="742950" lvl="1" indent="-285750">
              <a:buClr>
                <a:srgbClr val="FF0000"/>
              </a:buClr>
              <a:buFont typeface="Arial" pitchFamily="34" charset="0"/>
              <a:buChar char="•"/>
            </a:pPr>
            <a:r>
              <a:rPr lang="en-US" dirty="0" smtClean="0">
                <a:latin typeface="Calibri" pitchFamily="34" charset="0"/>
                <a:cs typeface="Calibri" pitchFamily="34" charset="0"/>
              </a:rPr>
              <a:t>Effluents &amp; Eutrophication</a:t>
            </a:r>
          </a:p>
          <a:p>
            <a:pPr marL="742950" lvl="1" indent="-285750">
              <a:buClr>
                <a:srgbClr val="FF0000"/>
              </a:buClr>
              <a:buFont typeface="Arial" pitchFamily="34" charset="0"/>
              <a:buChar char="•"/>
            </a:pPr>
            <a:r>
              <a:rPr lang="en-US" dirty="0" smtClean="0">
                <a:latin typeface="Calibri" pitchFamily="34" charset="0"/>
                <a:cs typeface="Calibri" pitchFamily="34" charset="0"/>
              </a:rPr>
              <a:t>Mangroves</a:t>
            </a:r>
          </a:p>
          <a:p>
            <a:pPr>
              <a:buClr>
                <a:srgbClr val="FF0000"/>
              </a:buClr>
            </a:pPr>
            <a:endParaRPr lang="en-US" b="1" dirty="0" smtClean="0"/>
          </a:p>
        </p:txBody>
      </p:sp>
      <p:sp>
        <p:nvSpPr>
          <p:cNvPr id="3" name="Rectangle 2"/>
          <p:cNvSpPr/>
          <p:nvPr/>
        </p:nvSpPr>
        <p:spPr>
          <a:xfrm>
            <a:off x="2438400" y="762000"/>
            <a:ext cx="5390835" cy="461665"/>
          </a:xfrm>
          <a:prstGeom prst="rect">
            <a:avLst/>
          </a:prstGeom>
        </p:spPr>
        <p:txBody>
          <a:bodyPr wrap="none">
            <a:spAutoFit/>
          </a:bodyPr>
          <a:lstStyle/>
          <a:p>
            <a:r>
              <a:rPr lang="en-US" sz="2400" b="1" dirty="0" smtClean="0">
                <a:effectLst>
                  <a:outerShdw blurRad="38100" dist="38100" dir="2700000" algn="tl">
                    <a:srgbClr val="C0C0C0"/>
                  </a:outerShdw>
                </a:effectLst>
                <a:latin typeface="Calibri" pitchFamily="34" charset="0"/>
                <a:cs typeface="Calibri" pitchFamily="34" charset="0"/>
              </a:rPr>
              <a:t>Issues / Challenges in Asian Aquaculture </a:t>
            </a:r>
            <a:endParaRPr lang="en-US" sz="2400" dirty="0">
              <a:latin typeface="Calibri" pitchFamily="34" charset="0"/>
              <a:cs typeface="Calibri" pitchFamily="34" charset="0"/>
            </a:endParaRPr>
          </a:p>
        </p:txBody>
      </p:sp>
    </p:spTree>
    <p:extLst>
      <p:ext uri="{BB962C8B-B14F-4D97-AF65-F5344CB8AC3E}">
        <p14:creationId xmlns:p14="http://schemas.microsoft.com/office/powerpoint/2010/main" val="168685205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3028" y="381000"/>
            <a:ext cx="6858000" cy="5663089"/>
          </a:xfrm>
          <a:prstGeom prst="rect">
            <a:avLst/>
          </a:prstGeom>
        </p:spPr>
        <p:txBody>
          <a:bodyPr wrap="square">
            <a:spAutoFit/>
          </a:bodyPr>
          <a:lstStyle/>
          <a:p>
            <a:pPr algn="ctr">
              <a:buClr>
                <a:srgbClr val="FF0000"/>
              </a:buClr>
            </a:pPr>
            <a:r>
              <a:rPr lang="en-US" sz="2000" b="1" dirty="0" smtClean="0">
                <a:effectLst>
                  <a:outerShdw blurRad="38100" dist="38100" dir="2700000" algn="tl">
                    <a:srgbClr val="000000">
                      <a:alpha val="43137"/>
                    </a:srgbClr>
                  </a:outerShdw>
                </a:effectLst>
                <a:latin typeface="Calibri" pitchFamily="34" charset="0"/>
                <a:cs typeface="Calibri" pitchFamily="34" charset="0"/>
              </a:rPr>
              <a:t>Issues and Challenges…..</a:t>
            </a:r>
          </a:p>
          <a:p>
            <a:pPr>
              <a:buClr>
                <a:srgbClr val="FF0000"/>
              </a:buClr>
              <a:buFont typeface="Wingdings" pitchFamily="2" charset="2"/>
              <a:buChar char="v"/>
            </a:pPr>
            <a:endParaRPr lang="en-US" b="1" dirty="0">
              <a:latin typeface="Calibri" pitchFamily="34" charset="0"/>
              <a:cs typeface="Calibri" pitchFamily="34" charset="0"/>
            </a:endParaRPr>
          </a:p>
          <a:p>
            <a:pPr>
              <a:buClr>
                <a:srgbClr val="FF0000"/>
              </a:buClr>
            </a:pPr>
            <a:endParaRPr lang="en-US" b="1" dirty="0" smtClean="0">
              <a:latin typeface="Calibri" pitchFamily="34" charset="0"/>
              <a:cs typeface="Calibri" pitchFamily="34" charset="0"/>
            </a:endParaRPr>
          </a:p>
          <a:p>
            <a:pPr>
              <a:buClr>
                <a:srgbClr val="FF0000"/>
              </a:buClr>
              <a:buFont typeface="Wingdings" pitchFamily="2" charset="2"/>
              <a:buChar char="v"/>
            </a:pPr>
            <a:r>
              <a:rPr lang="en-US" dirty="0" smtClean="0">
                <a:latin typeface="Calibri" pitchFamily="34" charset="0"/>
                <a:cs typeface="Calibri" pitchFamily="34" charset="0"/>
              </a:rPr>
              <a:t>Managing Biodiversity </a:t>
            </a:r>
          </a:p>
          <a:p>
            <a:pPr>
              <a:buClr>
                <a:srgbClr val="FF0000"/>
              </a:buClr>
            </a:pPr>
            <a:endParaRPr lang="en-US" b="1" dirty="0">
              <a:latin typeface="Calibri" pitchFamily="34" charset="0"/>
              <a:cs typeface="Calibri" pitchFamily="34" charset="0"/>
            </a:endParaRPr>
          </a:p>
          <a:p>
            <a:pPr marL="742950" lvl="1" indent="-285750">
              <a:buClr>
                <a:srgbClr val="FF0000"/>
              </a:buClr>
              <a:buFont typeface="Arial" pitchFamily="34" charset="0"/>
              <a:buChar char="•"/>
            </a:pPr>
            <a:r>
              <a:rPr lang="en-US" dirty="0">
                <a:latin typeface="Calibri" pitchFamily="34" charset="0"/>
                <a:cs typeface="Calibri" pitchFamily="34" charset="0"/>
              </a:rPr>
              <a:t>Diseases</a:t>
            </a:r>
          </a:p>
          <a:p>
            <a:pPr marL="742950" lvl="1" indent="-285750">
              <a:buClr>
                <a:srgbClr val="FF0000"/>
              </a:buClr>
              <a:buFont typeface="Arial" pitchFamily="34" charset="0"/>
              <a:buChar char="•"/>
            </a:pPr>
            <a:r>
              <a:rPr lang="en-US" dirty="0">
                <a:latin typeface="Calibri" pitchFamily="34" charset="0"/>
                <a:cs typeface="Calibri" pitchFamily="34" charset="0"/>
              </a:rPr>
              <a:t>Alien / invasive species</a:t>
            </a:r>
          </a:p>
          <a:p>
            <a:pPr marL="742950" lvl="1" indent="-285750">
              <a:buClr>
                <a:srgbClr val="FF0000"/>
              </a:buClr>
              <a:buFont typeface="Arial" pitchFamily="34" charset="0"/>
              <a:buChar char="•"/>
            </a:pPr>
            <a:r>
              <a:rPr lang="en-US" dirty="0" smtClean="0">
                <a:latin typeface="Calibri" pitchFamily="34" charset="0"/>
                <a:cs typeface="Calibri" pitchFamily="34" charset="0"/>
              </a:rPr>
              <a:t>GMOs</a:t>
            </a:r>
          </a:p>
          <a:p>
            <a:pPr lvl="1">
              <a:buClr>
                <a:srgbClr val="FF0000"/>
              </a:buClr>
            </a:pPr>
            <a:endParaRPr lang="en-US" dirty="0">
              <a:latin typeface="Calibri" pitchFamily="34" charset="0"/>
              <a:cs typeface="Calibri" pitchFamily="34" charset="0"/>
            </a:endParaRPr>
          </a:p>
          <a:p>
            <a:pPr>
              <a:buClr>
                <a:srgbClr val="FF0000"/>
              </a:buClr>
              <a:buFont typeface="Wingdings" pitchFamily="2" charset="2"/>
              <a:buChar char="v"/>
            </a:pPr>
            <a:r>
              <a:rPr lang="en-US" b="1" dirty="0" smtClean="0">
                <a:latin typeface="Calibri" pitchFamily="34" charset="0"/>
                <a:cs typeface="Calibri" pitchFamily="34" charset="0"/>
              </a:rPr>
              <a:t> </a:t>
            </a:r>
            <a:r>
              <a:rPr lang="en-US" dirty="0" smtClean="0">
                <a:latin typeface="Calibri" pitchFamily="34" charset="0"/>
                <a:cs typeface="Calibri" pitchFamily="34" charset="0"/>
              </a:rPr>
              <a:t>Ensuring Food Safety</a:t>
            </a:r>
          </a:p>
          <a:p>
            <a:pPr>
              <a:buClr>
                <a:srgbClr val="FF0000"/>
              </a:buClr>
            </a:pPr>
            <a:endParaRPr lang="en-US" b="1" dirty="0" smtClean="0">
              <a:latin typeface="Calibri" pitchFamily="34" charset="0"/>
              <a:cs typeface="Calibri" pitchFamily="34" charset="0"/>
            </a:endParaRPr>
          </a:p>
          <a:p>
            <a:pPr marL="742950" lvl="1" indent="-285750">
              <a:buClr>
                <a:srgbClr val="FF0000"/>
              </a:buClr>
              <a:buFont typeface="Arial" pitchFamily="34" charset="0"/>
              <a:buChar char="•"/>
            </a:pPr>
            <a:r>
              <a:rPr lang="en-US" dirty="0" smtClean="0">
                <a:latin typeface="Calibri" pitchFamily="34" charset="0"/>
                <a:cs typeface="Calibri" pitchFamily="34" charset="0"/>
              </a:rPr>
              <a:t>Traceability</a:t>
            </a:r>
          </a:p>
          <a:p>
            <a:pPr marL="742950" lvl="1" indent="-285750">
              <a:buClr>
                <a:srgbClr val="FF0000"/>
              </a:buClr>
              <a:buFont typeface="Arial" pitchFamily="34" charset="0"/>
              <a:buChar char="•"/>
            </a:pPr>
            <a:r>
              <a:rPr lang="en-US" dirty="0" smtClean="0">
                <a:latin typeface="Calibri" pitchFamily="34" charset="0"/>
                <a:cs typeface="Calibri" pitchFamily="34" charset="0"/>
              </a:rPr>
              <a:t>Certifications</a:t>
            </a:r>
          </a:p>
          <a:p>
            <a:pPr marL="742950" lvl="1" indent="-285750">
              <a:buClr>
                <a:srgbClr val="FF0000"/>
              </a:buClr>
              <a:buFont typeface="Arial" pitchFamily="34" charset="0"/>
              <a:buChar char="•"/>
            </a:pPr>
            <a:r>
              <a:rPr lang="en-US" dirty="0" smtClean="0">
                <a:latin typeface="Calibri" pitchFamily="34" charset="0"/>
                <a:cs typeface="Calibri" pitchFamily="34" charset="0"/>
              </a:rPr>
              <a:t>Market Standards</a:t>
            </a:r>
          </a:p>
          <a:p>
            <a:pPr>
              <a:buClr>
                <a:srgbClr val="FF0000"/>
              </a:buClr>
            </a:pPr>
            <a:endParaRPr lang="en-US" b="1" dirty="0">
              <a:latin typeface="Calibri" pitchFamily="34" charset="0"/>
              <a:cs typeface="Calibri" pitchFamily="34" charset="0"/>
            </a:endParaRPr>
          </a:p>
          <a:p>
            <a:pPr>
              <a:buClr>
                <a:srgbClr val="FF0000"/>
              </a:buClr>
              <a:buFont typeface="Wingdings" pitchFamily="2" charset="2"/>
              <a:buChar char="v"/>
            </a:pPr>
            <a:r>
              <a:rPr lang="en-US" b="1" dirty="0">
                <a:latin typeface="Calibri" pitchFamily="34" charset="0"/>
                <a:cs typeface="Calibri" pitchFamily="34" charset="0"/>
              </a:rPr>
              <a:t> </a:t>
            </a:r>
            <a:r>
              <a:rPr lang="en-US" dirty="0">
                <a:latin typeface="Calibri" pitchFamily="34" charset="0"/>
                <a:cs typeface="Calibri" pitchFamily="34" charset="0"/>
              </a:rPr>
              <a:t>Optimizing Socio – economic Benefits </a:t>
            </a:r>
            <a:r>
              <a:rPr lang="en-US" dirty="0" smtClean="0">
                <a:latin typeface="Calibri" pitchFamily="34" charset="0"/>
                <a:cs typeface="Calibri" pitchFamily="34" charset="0"/>
              </a:rPr>
              <a:t>impacts</a:t>
            </a:r>
          </a:p>
          <a:p>
            <a:pPr>
              <a:buClr>
                <a:srgbClr val="FF0000"/>
              </a:buClr>
              <a:buFont typeface="Wingdings" pitchFamily="2" charset="2"/>
              <a:buChar char="v"/>
            </a:pPr>
            <a:endParaRPr lang="en-US" dirty="0">
              <a:latin typeface="Calibri" pitchFamily="34" charset="0"/>
              <a:cs typeface="Calibri" pitchFamily="34" charset="0"/>
            </a:endParaRPr>
          </a:p>
          <a:p>
            <a:pPr>
              <a:buClr>
                <a:srgbClr val="FF0000"/>
              </a:buClr>
              <a:buFont typeface="Wingdings" pitchFamily="2" charset="2"/>
              <a:buChar char="v"/>
            </a:pPr>
            <a:r>
              <a:rPr lang="en-US" dirty="0" smtClean="0">
                <a:latin typeface="Calibri" pitchFamily="34" charset="0"/>
                <a:cs typeface="Calibri" pitchFamily="34" charset="0"/>
              </a:rPr>
              <a:t>Adopt Animal Welfare Measures</a:t>
            </a:r>
          </a:p>
          <a:p>
            <a:pPr>
              <a:buClr>
                <a:srgbClr val="FF0000"/>
              </a:buClr>
              <a:buFont typeface="Wingdings" pitchFamily="2" charset="2"/>
              <a:buChar char="v"/>
            </a:pPr>
            <a:endParaRPr lang="en-US" dirty="0">
              <a:latin typeface="Calibri" pitchFamily="34" charset="0"/>
              <a:cs typeface="Calibri" pitchFamily="34" charset="0"/>
            </a:endParaRPr>
          </a:p>
          <a:p>
            <a:pPr>
              <a:buClr>
                <a:srgbClr val="FF0000"/>
              </a:buClr>
              <a:buFont typeface="Wingdings" pitchFamily="2" charset="2"/>
              <a:buChar char="v"/>
            </a:pPr>
            <a:r>
              <a:rPr lang="en-US" dirty="0" smtClean="0">
                <a:solidFill>
                  <a:srgbClr val="C00000"/>
                </a:solidFill>
                <a:latin typeface="Calibri" pitchFamily="34" charset="0"/>
                <a:cs typeface="Calibri" pitchFamily="34" charset="0"/>
              </a:rPr>
              <a:t>Mitigation and Adaptation to Looming Threat of CLIMATE CHANGE</a:t>
            </a:r>
            <a:endParaRPr lang="en-GB" dirty="0">
              <a:solidFill>
                <a:srgbClr val="C00000"/>
              </a:solidFill>
              <a:latin typeface="Calibri" pitchFamily="34" charset="0"/>
              <a:cs typeface="Calibri" pitchFamily="34" charset="0"/>
            </a:endParaRPr>
          </a:p>
        </p:txBody>
      </p:sp>
    </p:spTree>
    <p:extLst>
      <p:ext uri="{BB962C8B-B14F-4D97-AF65-F5344CB8AC3E}">
        <p14:creationId xmlns:p14="http://schemas.microsoft.com/office/powerpoint/2010/main" val="13098036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1600" y="1828800"/>
            <a:ext cx="6209777" cy="2308324"/>
          </a:xfrm>
          <a:prstGeom prst="rect">
            <a:avLst/>
          </a:prstGeom>
          <a:noFill/>
        </p:spPr>
        <p:txBody>
          <a:bodyPr wrap="none" rtlCol="0">
            <a:spAutoFit/>
          </a:bodyPr>
          <a:lstStyle/>
          <a:p>
            <a:r>
              <a:rPr lang="en-US" dirty="0" smtClean="0"/>
              <a:t>Response to Challenges:</a:t>
            </a:r>
          </a:p>
          <a:p>
            <a:endParaRPr lang="en-US" dirty="0" smtClean="0"/>
          </a:p>
          <a:p>
            <a:endParaRPr lang="en-US" dirty="0" smtClean="0"/>
          </a:p>
          <a:p>
            <a:pPr marL="285750" indent="-285750">
              <a:buFont typeface="Arial" pitchFamily="34" charset="0"/>
              <a:buChar char="•"/>
            </a:pPr>
            <a:r>
              <a:rPr lang="en-US" dirty="0" smtClean="0">
                <a:latin typeface="Calibri" pitchFamily="34" charset="0"/>
                <a:cs typeface="Calibri" pitchFamily="34" charset="0"/>
              </a:rPr>
              <a:t>Youngest Food Producing Sector – started only 3 decades ago</a:t>
            </a:r>
          </a:p>
          <a:p>
            <a:pPr marL="285750" indent="-285750">
              <a:buFont typeface="Arial" pitchFamily="34" charset="0"/>
              <a:buChar char="•"/>
            </a:pPr>
            <a:endParaRPr lang="en-US" dirty="0">
              <a:latin typeface="Calibri" pitchFamily="34" charset="0"/>
              <a:cs typeface="Calibri" pitchFamily="34" charset="0"/>
            </a:endParaRPr>
          </a:p>
          <a:p>
            <a:pPr marL="285750" indent="-285750">
              <a:buFont typeface="Arial" pitchFamily="34" charset="0"/>
              <a:buChar char="•"/>
            </a:pPr>
            <a:r>
              <a:rPr lang="en-US" dirty="0" smtClean="0">
                <a:latin typeface="Calibri" pitchFamily="34" charset="0"/>
                <a:cs typeface="Calibri" pitchFamily="34" charset="0"/>
              </a:rPr>
              <a:t>Aquaculture is on Steep Learning Curve</a:t>
            </a:r>
          </a:p>
          <a:p>
            <a:pPr marL="285750" indent="-285750">
              <a:buFont typeface="Arial" pitchFamily="34" charset="0"/>
              <a:buChar char="•"/>
            </a:pPr>
            <a:endParaRPr lang="en-US" dirty="0">
              <a:latin typeface="Calibri" pitchFamily="34" charset="0"/>
              <a:cs typeface="Calibri" pitchFamily="34" charset="0"/>
            </a:endParaRPr>
          </a:p>
          <a:p>
            <a:pPr marL="285750" indent="-285750">
              <a:buFont typeface="Arial" pitchFamily="34" charset="0"/>
              <a:buChar char="•"/>
            </a:pPr>
            <a:r>
              <a:rPr lang="en-US" dirty="0" smtClean="0">
                <a:latin typeface="Calibri" pitchFamily="34" charset="0"/>
                <a:cs typeface="Calibri" pitchFamily="34" charset="0"/>
              </a:rPr>
              <a:t>Track Record good – More Action Required!</a:t>
            </a:r>
            <a:endParaRPr lang="en-IN" dirty="0">
              <a:latin typeface="Calibri" pitchFamily="34" charset="0"/>
              <a:cs typeface="Calibri" pitchFamily="34" charset="0"/>
            </a:endParaRPr>
          </a:p>
        </p:txBody>
      </p:sp>
    </p:spTree>
    <p:extLst>
      <p:ext uri="{BB962C8B-B14F-4D97-AF65-F5344CB8AC3E}">
        <p14:creationId xmlns:p14="http://schemas.microsoft.com/office/powerpoint/2010/main" val="83880335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94467" y="838200"/>
            <a:ext cx="4572000" cy="923330"/>
          </a:xfrm>
          <a:prstGeom prst="rect">
            <a:avLst/>
          </a:prstGeom>
        </p:spPr>
        <p:txBody>
          <a:bodyPr>
            <a:spAutoFit/>
          </a:bodyPr>
          <a:lstStyle/>
          <a:p>
            <a:pPr>
              <a:buClr>
                <a:srgbClr val="FF0000"/>
              </a:buClr>
              <a:buFont typeface="Wingdings" pitchFamily="2" charset="2"/>
              <a:buChar char="v"/>
            </a:pPr>
            <a:r>
              <a:rPr lang="en-GB" b="1" dirty="0"/>
              <a:t>FAO Technical Conference on Aquaculture was held in Kyoto</a:t>
            </a:r>
            <a:r>
              <a:rPr lang="ta-IN" b="1" dirty="0"/>
              <a:t>, </a:t>
            </a:r>
            <a:r>
              <a:rPr lang="en-GB" b="1" dirty="0"/>
              <a:t>Japan from 26 May to 2 June 1976. </a:t>
            </a:r>
          </a:p>
        </p:txBody>
      </p:sp>
      <p:pic>
        <p:nvPicPr>
          <p:cNvPr id="3" name="Picture 19"/>
          <p:cNvPicPr>
            <a:picLocks noChangeAspect="1" noChangeArrowheads="1"/>
          </p:cNvPicPr>
          <p:nvPr/>
        </p:nvPicPr>
        <p:blipFill>
          <a:blip r:embed="rId2" cstate="screen"/>
          <a:srcRect/>
          <a:stretch>
            <a:fillRect/>
          </a:stretch>
        </p:blipFill>
        <p:spPr>
          <a:xfrm>
            <a:off x="1143000" y="2057400"/>
            <a:ext cx="2884488" cy="4221163"/>
          </a:xfrm>
          <a:prstGeom prst="rect">
            <a:avLst/>
          </a:prstGeom>
          <a:noFill/>
          <a:ln/>
        </p:spPr>
      </p:pic>
      <p:sp>
        <p:nvSpPr>
          <p:cNvPr id="4" name="Rectangle 3"/>
          <p:cNvSpPr/>
          <p:nvPr/>
        </p:nvSpPr>
        <p:spPr>
          <a:xfrm>
            <a:off x="4191000" y="2438400"/>
            <a:ext cx="4572000" cy="1754326"/>
          </a:xfrm>
          <a:prstGeom prst="rect">
            <a:avLst/>
          </a:prstGeom>
        </p:spPr>
        <p:txBody>
          <a:bodyPr>
            <a:spAutoFit/>
          </a:bodyPr>
          <a:lstStyle/>
          <a:p>
            <a:pPr>
              <a:buClr>
                <a:srgbClr val="FF0000"/>
              </a:buClr>
              <a:buFont typeface="Wingdings" pitchFamily="2" charset="2"/>
              <a:buChar char="v"/>
            </a:pPr>
            <a:r>
              <a:rPr lang="en-GB" b="1" dirty="0"/>
              <a:t>Kyoto Declaration placed aquaculture in national planning. </a:t>
            </a:r>
          </a:p>
          <a:p>
            <a:pPr>
              <a:buClr>
                <a:srgbClr val="FF0000"/>
              </a:buClr>
              <a:buFont typeface="Wingdings" pitchFamily="2" charset="2"/>
              <a:buChar char="v"/>
            </a:pPr>
            <a:endParaRPr lang="en-GB" b="1" dirty="0"/>
          </a:p>
          <a:p>
            <a:pPr>
              <a:buClr>
                <a:srgbClr val="FF0000"/>
              </a:buClr>
              <a:buFont typeface="Wingdings" pitchFamily="2" charset="2"/>
              <a:buChar char="v"/>
            </a:pPr>
            <a:r>
              <a:rPr lang="en-GB" b="1" dirty="0"/>
              <a:t>Personnel trained</a:t>
            </a:r>
          </a:p>
          <a:p>
            <a:pPr>
              <a:buClr>
                <a:srgbClr val="FF0000"/>
              </a:buClr>
              <a:buFont typeface="Wingdings" pitchFamily="2" charset="2"/>
              <a:buChar char="v"/>
            </a:pPr>
            <a:endParaRPr lang="en-GB" b="1" dirty="0"/>
          </a:p>
          <a:p>
            <a:pPr>
              <a:buClr>
                <a:srgbClr val="FF0000"/>
              </a:buClr>
              <a:buFont typeface="Wingdings" pitchFamily="2" charset="2"/>
              <a:buChar char="v"/>
            </a:pPr>
            <a:r>
              <a:rPr lang="en-GB" b="1" dirty="0"/>
              <a:t>Declaration boosted productivity</a:t>
            </a:r>
            <a:endParaRPr lang="en-US" dirty="0"/>
          </a:p>
        </p:txBody>
      </p:sp>
    </p:spTree>
    <p:extLst>
      <p:ext uri="{BB962C8B-B14F-4D97-AF65-F5344CB8AC3E}">
        <p14:creationId xmlns:p14="http://schemas.microsoft.com/office/powerpoint/2010/main" val="283249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nodePh="1">
                                  <p:stCondLst>
                                    <p:cond delay="0"/>
                                  </p:stCondLst>
                                  <p:endCondLst>
                                    <p:cond evt="begin" delay="0">
                                      <p:tn val="5"/>
                                    </p:cond>
                                  </p:endCondLst>
                                  <p:childTnLst>
                                    <p:animScale>
                                      <p:cBhvr>
                                        <p:cTn id="6"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2106170"/>
            <a:ext cx="3048000" cy="2862322"/>
          </a:xfrm>
          <a:prstGeom prst="rect">
            <a:avLst/>
          </a:prstGeom>
        </p:spPr>
        <p:txBody>
          <a:bodyPr wrap="square">
            <a:spAutoFit/>
          </a:bodyPr>
          <a:lstStyle/>
          <a:p>
            <a:pPr lvl="1">
              <a:buClr>
                <a:srgbClr val="FF0000"/>
              </a:buClr>
            </a:pPr>
            <a:r>
              <a:rPr lang="en-GB" b="1" dirty="0"/>
              <a:t>FAO, in 1995, promulgated the </a:t>
            </a:r>
            <a:r>
              <a:rPr lang="en-GB" b="1" dirty="0">
                <a:solidFill>
                  <a:srgbClr val="FF0000"/>
                </a:solidFill>
              </a:rPr>
              <a:t>Code of Conduct for Responsible Fisheries </a:t>
            </a:r>
            <a:r>
              <a:rPr lang="en-GB" b="1" dirty="0" smtClean="0">
                <a:solidFill>
                  <a:srgbClr val="FF0000"/>
                </a:solidFill>
              </a:rPr>
              <a:t>&amp; Aquaculture </a:t>
            </a:r>
            <a:r>
              <a:rPr lang="en-GB" b="1" dirty="0" smtClean="0"/>
              <a:t>which </a:t>
            </a:r>
            <a:r>
              <a:rPr lang="en-GB" b="1" dirty="0"/>
              <a:t>enshrined the principles of environmental and social responsibility. </a:t>
            </a:r>
          </a:p>
        </p:txBody>
      </p:sp>
      <p:pic>
        <p:nvPicPr>
          <p:cNvPr id="3" name="Picture 10" descr="CCRFBook"/>
          <p:cNvPicPr>
            <a:picLocks noChangeAspect="1" noChangeArrowheads="1"/>
          </p:cNvPicPr>
          <p:nvPr/>
        </p:nvPicPr>
        <p:blipFill>
          <a:blip r:embed="rId2">
            <a:lum contrast="48000"/>
          </a:blip>
          <a:srcRect/>
          <a:stretch>
            <a:fillRect/>
          </a:stretch>
        </p:blipFill>
        <p:spPr>
          <a:xfrm>
            <a:off x="4114800" y="349639"/>
            <a:ext cx="1913918" cy="2774561"/>
          </a:xfrm>
          <a:prstGeom prst="rect">
            <a:avLst/>
          </a:prstGeom>
          <a:noFill/>
          <a:ln/>
        </p:spPr>
      </p:pic>
      <p:pic>
        <p:nvPicPr>
          <p:cNvPr id="4" name="Picture 20" descr="AquacultureBook"/>
          <p:cNvPicPr>
            <a:picLocks noChangeAspect="1" noChangeArrowheads="1"/>
          </p:cNvPicPr>
          <p:nvPr/>
        </p:nvPicPr>
        <p:blipFill>
          <a:blip r:embed="rId3">
            <a:lum bright="36000" contrast="66000"/>
          </a:blip>
          <a:srcRect/>
          <a:stretch>
            <a:fillRect/>
          </a:stretch>
        </p:blipFill>
        <p:spPr>
          <a:xfrm>
            <a:off x="6324600" y="1981200"/>
            <a:ext cx="2133600" cy="2899798"/>
          </a:xfrm>
          <a:prstGeom prst="rect">
            <a:avLst/>
          </a:prstGeom>
          <a:noFill/>
          <a:ln/>
        </p:spPr>
      </p:pic>
      <p:pic>
        <p:nvPicPr>
          <p:cNvPr id="5" name="Picture 18"/>
          <p:cNvPicPr>
            <a:picLocks noChangeAspect="1" noChangeArrowheads="1"/>
          </p:cNvPicPr>
          <p:nvPr/>
        </p:nvPicPr>
        <p:blipFill>
          <a:blip r:embed="rId4" cstate="screen"/>
          <a:srcRect/>
          <a:stretch>
            <a:fillRect/>
          </a:stretch>
        </p:blipFill>
        <p:spPr>
          <a:xfrm>
            <a:off x="4289954" y="3657600"/>
            <a:ext cx="2017713" cy="2718643"/>
          </a:xfrm>
          <a:prstGeom prst="rect">
            <a:avLst/>
          </a:prstGeom>
        </p:spPr>
      </p:pic>
    </p:spTree>
    <p:extLst>
      <p:ext uri="{BB962C8B-B14F-4D97-AF65-F5344CB8AC3E}">
        <p14:creationId xmlns:p14="http://schemas.microsoft.com/office/powerpoint/2010/main" val="16448555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p:cNvPicPr>
            <a:picLocks noChangeAspect="1" noChangeArrowheads="1"/>
          </p:cNvPicPr>
          <p:nvPr/>
        </p:nvPicPr>
        <p:blipFill>
          <a:blip r:embed="rId2" cstate="screen"/>
          <a:srcRect/>
          <a:stretch>
            <a:fillRect/>
          </a:stretch>
        </p:blipFill>
        <p:spPr>
          <a:xfrm>
            <a:off x="1219200" y="1905000"/>
            <a:ext cx="2133600" cy="3054059"/>
          </a:xfrm>
          <a:prstGeom prst="rect">
            <a:avLst/>
          </a:prstGeom>
          <a:noFill/>
          <a:ln/>
        </p:spPr>
      </p:pic>
      <p:pic>
        <p:nvPicPr>
          <p:cNvPr id="3" name="Picture 17"/>
          <p:cNvPicPr>
            <a:picLocks noChangeAspect="1" noChangeArrowheads="1"/>
          </p:cNvPicPr>
          <p:nvPr/>
        </p:nvPicPr>
        <p:blipFill>
          <a:blip r:embed="rId3" cstate="screen"/>
          <a:srcRect/>
          <a:stretch>
            <a:fillRect/>
          </a:stretch>
        </p:blipFill>
        <p:spPr>
          <a:xfrm>
            <a:off x="3886200" y="1905000"/>
            <a:ext cx="2232025" cy="3094037"/>
          </a:xfrm>
          <a:prstGeom prst="rect">
            <a:avLst/>
          </a:prstGeom>
          <a:noFill/>
          <a:ln/>
        </p:spPr>
      </p:pic>
    </p:spTree>
    <p:extLst>
      <p:ext uri="{BB962C8B-B14F-4D97-AF65-F5344CB8AC3E}">
        <p14:creationId xmlns:p14="http://schemas.microsoft.com/office/powerpoint/2010/main" val="22324277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Grp="1" noChangeAspect="1"/>
          </p:cNvGraphicFramePr>
          <p:nvPr>
            <p:extLst>
              <p:ext uri="{D42A27DB-BD31-4B8C-83A1-F6EECF244321}">
                <p14:modId xmlns:p14="http://schemas.microsoft.com/office/powerpoint/2010/main" val="2969030975"/>
              </p:ext>
            </p:extLst>
          </p:nvPr>
        </p:nvGraphicFramePr>
        <p:xfrm>
          <a:off x="2895600" y="2819400"/>
          <a:ext cx="3995737" cy="2792413"/>
        </p:xfrm>
        <a:graphic>
          <a:graphicData uri="http://schemas.openxmlformats.org/presentationml/2006/ole">
            <mc:AlternateContent xmlns:mc="http://schemas.openxmlformats.org/markup-compatibility/2006">
              <mc:Choice xmlns:v="urn:schemas-microsoft-com:vml" Requires="v">
                <p:oleObj spid="_x0000_s8215" name="Photo Editor Photo" r:id="rId3" imgW="9752381" imgH="7314286" progId="MSPhotoEd.3">
                  <p:embed/>
                </p:oleObj>
              </mc:Choice>
              <mc:Fallback>
                <p:oleObj name="Photo Editor Photo" r:id="rId3" imgW="9752381" imgH="7314286" progId="MSPhotoEd.3">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2819400"/>
                        <a:ext cx="3995737" cy="279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Rectangle 2"/>
          <p:cNvSpPr/>
          <p:nvPr/>
        </p:nvSpPr>
        <p:spPr>
          <a:xfrm>
            <a:off x="2514600" y="1524000"/>
            <a:ext cx="4254113" cy="369332"/>
          </a:xfrm>
          <a:prstGeom prst="rect">
            <a:avLst/>
          </a:prstGeom>
        </p:spPr>
        <p:txBody>
          <a:bodyPr wrap="none">
            <a:spAutoFit/>
          </a:bodyPr>
          <a:lstStyle/>
          <a:p>
            <a:r>
              <a:rPr lang="en-US" b="1" dirty="0">
                <a:effectLst>
                  <a:outerShdw blurRad="38100" dist="38100" dir="2700000" algn="tl">
                    <a:srgbClr val="C0C0C0"/>
                  </a:outerShdw>
                </a:effectLst>
              </a:rPr>
              <a:t>COFI Sub-Committee on Aquaculture</a:t>
            </a:r>
            <a:endParaRPr lang="en-US" dirty="0"/>
          </a:p>
        </p:txBody>
      </p:sp>
    </p:spTree>
    <p:extLst>
      <p:ext uri="{BB962C8B-B14F-4D97-AF65-F5344CB8AC3E}">
        <p14:creationId xmlns:p14="http://schemas.microsoft.com/office/powerpoint/2010/main" val="5757436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arming the Waters for People and Foo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7189" y="3619034"/>
            <a:ext cx="1981200" cy="2800097"/>
          </a:xfrm>
          <a:prstGeom prst="rect">
            <a:avLst/>
          </a:prstGeom>
          <a:noFill/>
          <a:extLst>
            <a:ext uri="{909E8E84-426E-40DD-AFC4-6F175D3DCCD1}">
              <a14:hiddenFill xmlns:a14="http://schemas.microsoft.com/office/drawing/2010/main">
                <a:solidFill>
                  <a:srgbClr val="FFFFFF"/>
                </a:solidFill>
              </a14:hiddenFill>
            </a:ext>
          </a:extLst>
        </p:spPr>
      </p:pic>
      <p:pic>
        <p:nvPicPr>
          <p:cNvPr id="3" name="Content Placeholder 3"/>
          <p:cNvPicPr>
            <a:picLocks noChangeAspect="1" noChangeArrowheads="1"/>
          </p:cNvPicPr>
          <p:nvPr/>
        </p:nvPicPr>
        <p:blipFill rotWithShape="1">
          <a:blip r:embed="rId3">
            <a:extLst>
              <a:ext uri="{28A0092B-C50C-407E-A947-70E740481C1C}">
                <a14:useLocalDpi xmlns:a14="http://schemas.microsoft.com/office/drawing/2010/main" val="0"/>
              </a:ext>
            </a:extLst>
          </a:blip>
          <a:srcRect l="9451" t="8194"/>
          <a:stretch/>
        </p:blipFill>
        <p:spPr bwMode="auto">
          <a:xfrm>
            <a:off x="4343400" y="3813830"/>
            <a:ext cx="2190062" cy="2561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7789" y="2286000"/>
            <a:ext cx="3719672" cy="1331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438400" y="1295400"/>
            <a:ext cx="4572000" cy="923330"/>
          </a:xfrm>
          <a:prstGeom prst="rect">
            <a:avLst/>
          </a:prstGeom>
        </p:spPr>
        <p:txBody>
          <a:bodyPr>
            <a:spAutoFit/>
          </a:bodyPr>
          <a:lstStyle/>
          <a:p>
            <a:r>
              <a:rPr lang="en-PH" b="1" dirty="0"/>
              <a:t>Phuket Consensus:</a:t>
            </a:r>
            <a:endParaRPr lang="en-US" dirty="0"/>
          </a:p>
          <a:p>
            <a:r>
              <a:rPr lang="en-PH" b="1" dirty="0"/>
              <a:t>a re-affirmation of commitment to the</a:t>
            </a:r>
            <a:endParaRPr lang="en-US" dirty="0"/>
          </a:p>
          <a:p>
            <a:r>
              <a:rPr lang="en-PH" b="1" dirty="0"/>
              <a:t>Bangkok Declaration</a:t>
            </a:r>
            <a:endParaRPr lang="en-US" dirty="0"/>
          </a:p>
        </p:txBody>
      </p:sp>
    </p:spTree>
    <p:extLst>
      <p:ext uri="{BB962C8B-B14F-4D97-AF65-F5344CB8AC3E}">
        <p14:creationId xmlns:p14="http://schemas.microsoft.com/office/powerpoint/2010/main" val="6587349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97736" y="2667000"/>
            <a:ext cx="7049346" cy="923330"/>
          </a:xfrm>
          <a:prstGeom prst="rect">
            <a:avLst/>
          </a:prstGeom>
        </p:spPr>
        <p:txBody>
          <a:bodyPr wrap="square">
            <a:spAutoFit/>
          </a:bodyPr>
          <a:lstStyle/>
          <a:p>
            <a:pPr>
              <a:buClr>
                <a:srgbClr val="FF0000"/>
              </a:buClr>
            </a:pPr>
            <a:r>
              <a:rPr lang="en-GB" b="1" dirty="0"/>
              <a:t>Governments agreed on a </a:t>
            </a:r>
            <a:r>
              <a:rPr lang="en-GB" b="1" dirty="0" smtClean="0"/>
              <a:t>Regional strategy </a:t>
            </a:r>
            <a:r>
              <a:rPr lang="en-GB" b="1" dirty="0"/>
              <a:t>towards achieving the social, economic and environmental sustainability goals of aquaculture development </a:t>
            </a:r>
          </a:p>
        </p:txBody>
      </p:sp>
      <p:sp>
        <p:nvSpPr>
          <p:cNvPr id="4" name="TextBox 3"/>
          <p:cNvSpPr txBox="1"/>
          <p:nvPr/>
        </p:nvSpPr>
        <p:spPr>
          <a:xfrm>
            <a:off x="1981200" y="1151833"/>
            <a:ext cx="4755789" cy="1200329"/>
          </a:xfrm>
          <a:prstGeom prst="rect">
            <a:avLst/>
          </a:prstGeom>
          <a:noFill/>
        </p:spPr>
        <p:txBody>
          <a:bodyPr wrap="none" rtlCol="0">
            <a:spAutoFit/>
          </a:bodyPr>
          <a:lstStyle/>
          <a:p>
            <a:endParaRPr lang="en-IN" dirty="0"/>
          </a:p>
          <a:p>
            <a:pPr algn="ctr"/>
            <a:r>
              <a:rPr lang="en-IN" dirty="0"/>
              <a:t> </a:t>
            </a:r>
            <a:r>
              <a:rPr lang="en-IN" b="1" dirty="0"/>
              <a:t>The Colombo Declaration: </a:t>
            </a:r>
            <a:endParaRPr lang="en-IN" dirty="0"/>
          </a:p>
          <a:p>
            <a:pPr algn="ctr"/>
            <a:endParaRPr lang="en-US" b="1" dirty="0"/>
          </a:p>
          <a:p>
            <a:pPr algn="ctr"/>
            <a:r>
              <a:rPr lang="en-US" b="1" dirty="0" smtClean="0"/>
              <a:t>July 2011</a:t>
            </a:r>
            <a:endParaRPr lang="en-IN" dirty="0"/>
          </a:p>
        </p:txBody>
      </p:sp>
    </p:spTree>
    <p:extLst>
      <p:ext uri="{BB962C8B-B14F-4D97-AF65-F5344CB8AC3E}">
        <p14:creationId xmlns:p14="http://schemas.microsoft.com/office/powerpoint/2010/main" val="41610793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6800"/>
            <a:ext cx="6019800" cy="639762"/>
          </a:xfrm>
        </p:spPr>
        <p:txBody>
          <a:bodyPr/>
          <a:lstStyle/>
          <a:p>
            <a:r>
              <a:rPr lang="en-US" sz="3200" dirty="0" smtClean="0">
                <a:latin typeface="Calibri" pitchFamily="34" charset="0"/>
              </a:rPr>
              <a:t>Global Volume and </a:t>
            </a:r>
            <a:r>
              <a:rPr lang="en-US" sz="3200" dirty="0">
                <a:latin typeface="Calibri" pitchFamily="34" charset="0"/>
              </a:rPr>
              <a:t>V</a:t>
            </a:r>
            <a:r>
              <a:rPr lang="en-US" sz="3200" dirty="0" smtClean="0">
                <a:latin typeface="Calibri" pitchFamily="34" charset="0"/>
              </a:rPr>
              <a:t>alue</a:t>
            </a:r>
            <a:endParaRPr lang="en-US" sz="3200" dirty="0">
              <a:latin typeface="Calibri" pitchFamily="34" charset="0"/>
            </a:endParaRPr>
          </a:p>
        </p:txBody>
      </p:sp>
      <p:sp>
        <p:nvSpPr>
          <p:cNvPr id="3" name="Content Placeholder 2"/>
          <p:cNvSpPr>
            <a:spLocks noGrp="1"/>
          </p:cNvSpPr>
          <p:nvPr>
            <p:ph sz="quarter" idx="1"/>
          </p:nvPr>
        </p:nvSpPr>
        <p:spPr>
          <a:xfrm>
            <a:off x="990600" y="1981200"/>
            <a:ext cx="7772400" cy="4572000"/>
          </a:xfrm>
        </p:spPr>
        <p:txBody>
          <a:bodyPr/>
          <a:lstStyle/>
          <a:p>
            <a:r>
              <a:rPr lang="en-US" sz="2000" dirty="0">
                <a:latin typeface="Calibri" pitchFamily="34" charset="0"/>
              </a:rPr>
              <a:t>Overall global capture fisheries production </a:t>
            </a:r>
            <a:r>
              <a:rPr lang="en-US" sz="2000" dirty="0" smtClean="0">
                <a:latin typeface="Calibri" pitchFamily="34" charset="0"/>
              </a:rPr>
              <a:t>stable (stagnant) at </a:t>
            </a:r>
            <a:r>
              <a:rPr lang="en-US" sz="2000" dirty="0">
                <a:latin typeface="Calibri" pitchFamily="34" charset="0"/>
              </a:rPr>
              <a:t>about </a:t>
            </a:r>
            <a:r>
              <a:rPr lang="en-US" sz="2000" dirty="0">
                <a:solidFill>
                  <a:srgbClr val="FF0000"/>
                </a:solidFill>
                <a:latin typeface="Calibri" pitchFamily="34" charset="0"/>
              </a:rPr>
              <a:t>90 </a:t>
            </a:r>
            <a:r>
              <a:rPr lang="en-US" sz="2000" dirty="0" err="1" smtClean="0">
                <a:solidFill>
                  <a:srgbClr val="FF0000"/>
                </a:solidFill>
                <a:latin typeface="Calibri" pitchFamily="34" charset="0"/>
              </a:rPr>
              <a:t>mmt</a:t>
            </a:r>
            <a:r>
              <a:rPr lang="en-US" sz="2000" dirty="0" smtClean="0">
                <a:solidFill>
                  <a:srgbClr val="FF0000"/>
                </a:solidFill>
                <a:latin typeface="Calibri" pitchFamily="34" charset="0"/>
              </a:rPr>
              <a:t> </a:t>
            </a:r>
            <a:r>
              <a:rPr lang="en-US" sz="2000" dirty="0" smtClean="0">
                <a:latin typeface="Calibri" pitchFamily="34" charset="0"/>
              </a:rPr>
              <a:t>worth </a:t>
            </a:r>
            <a:r>
              <a:rPr lang="en-US" sz="2000" dirty="0">
                <a:latin typeface="Calibri" pitchFamily="34" charset="0"/>
              </a:rPr>
              <a:t>an estimated </a:t>
            </a:r>
            <a:r>
              <a:rPr lang="en-US" sz="2000" dirty="0">
                <a:solidFill>
                  <a:srgbClr val="FF0000"/>
                </a:solidFill>
                <a:latin typeface="Calibri" pitchFamily="34" charset="0"/>
              </a:rPr>
              <a:t>US$217.5</a:t>
            </a:r>
            <a:r>
              <a:rPr lang="en-US" sz="2000" dirty="0">
                <a:latin typeface="Calibri" pitchFamily="34" charset="0"/>
              </a:rPr>
              <a:t> billion in 2010. </a:t>
            </a:r>
            <a:endParaRPr lang="en-US" sz="2000" dirty="0" smtClean="0">
              <a:latin typeface="Calibri" pitchFamily="34" charset="0"/>
            </a:endParaRPr>
          </a:p>
          <a:p>
            <a:pPr marL="0" indent="0">
              <a:buNone/>
            </a:pPr>
            <a:endParaRPr lang="en-US" sz="2000" dirty="0">
              <a:latin typeface="Calibri" pitchFamily="34" charset="0"/>
            </a:endParaRPr>
          </a:p>
          <a:p>
            <a:r>
              <a:rPr lang="en-US" sz="2000" dirty="0">
                <a:latin typeface="Calibri" pitchFamily="34" charset="0"/>
              </a:rPr>
              <a:t>Global aquaculture production has continued to grow, albeit more slowly than in the 1980s and </a:t>
            </a:r>
            <a:r>
              <a:rPr lang="en-US" sz="2000" dirty="0" smtClean="0">
                <a:latin typeface="Calibri" pitchFamily="34" charset="0"/>
              </a:rPr>
              <a:t>1990s</a:t>
            </a:r>
          </a:p>
          <a:p>
            <a:pPr marL="0" indent="0">
              <a:buNone/>
            </a:pPr>
            <a:endParaRPr lang="en-US" sz="2000" dirty="0" smtClean="0">
              <a:latin typeface="Calibri" pitchFamily="34" charset="0"/>
            </a:endParaRPr>
          </a:p>
          <a:p>
            <a:r>
              <a:rPr lang="en-US" sz="2000" dirty="0" smtClean="0">
                <a:latin typeface="Calibri" pitchFamily="34" charset="0"/>
              </a:rPr>
              <a:t>World </a:t>
            </a:r>
            <a:r>
              <a:rPr lang="en-US" sz="2000" dirty="0">
                <a:latin typeface="Calibri" pitchFamily="34" charset="0"/>
              </a:rPr>
              <a:t>aquaculture production attained </a:t>
            </a:r>
            <a:r>
              <a:rPr lang="en-US" sz="2000" dirty="0" smtClean="0">
                <a:latin typeface="Calibri" pitchFamily="34" charset="0"/>
              </a:rPr>
              <a:t>an </a:t>
            </a:r>
            <a:r>
              <a:rPr lang="en-US" sz="2000" dirty="0">
                <a:latin typeface="Calibri" pitchFamily="34" charset="0"/>
              </a:rPr>
              <a:t>all-time high in 2010 at </a:t>
            </a:r>
            <a:r>
              <a:rPr lang="en-US" sz="2000" dirty="0">
                <a:solidFill>
                  <a:srgbClr val="FF0000"/>
                </a:solidFill>
                <a:latin typeface="Calibri" pitchFamily="34" charset="0"/>
              </a:rPr>
              <a:t>60 </a:t>
            </a:r>
            <a:r>
              <a:rPr lang="en-US" sz="2000" dirty="0" err="1" smtClean="0">
                <a:solidFill>
                  <a:srgbClr val="FF0000"/>
                </a:solidFill>
                <a:latin typeface="Calibri" pitchFamily="34" charset="0"/>
              </a:rPr>
              <a:t>mmt</a:t>
            </a:r>
            <a:r>
              <a:rPr lang="en-US" sz="2000" dirty="0" smtClean="0">
                <a:solidFill>
                  <a:srgbClr val="FF0000"/>
                </a:solidFill>
                <a:latin typeface="Calibri" pitchFamily="34" charset="0"/>
              </a:rPr>
              <a:t> </a:t>
            </a:r>
            <a:r>
              <a:rPr lang="en-US" sz="2000" dirty="0">
                <a:latin typeface="Calibri" pitchFamily="34" charset="0"/>
              </a:rPr>
              <a:t>(excluding aquatic plants and non-food products), with an estimated total value of </a:t>
            </a:r>
            <a:r>
              <a:rPr lang="en-US" sz="2000" dirty="0">
                <a:solidFill>
                  <a:srgbClr val="FF0000"/>
                </a:solidFill>
                <a:latin typeface="Calibri" pitchFamily="34" charset="0"/>
              </a:rPr>
              <a:t>US$119 billion</a:t>
            </a:r>
            <a:r>
              <a:rPr lang="en-US" sz="2000" dirty="0">
                <a:latin typeface="Calibri" pitchFamily="34" charset="0"/>
              </a:rPr>
              <a:t>. </a:t>
            </a:r>
            <a:endParaRPr lang="en-US" sz="2000" dirty="0" smtClean="0">
              <a:latin typeface="Calibri" pitchFamily="34" charset="0"/>
            </a:endParaRPr>
          </a:p>
          <a:p>
            <a:pPr marL="0" indent="0">
              <a:buNone/>
            </a:pPr>
            <a:endParaRPr lang="en-US" sz="2000" dirty="0" smtClean="0">
              <a:latin typeface="Calibri" pitchFamily="34" charset="0"/>
            </a:endParaRPr>
          </a:p>
          <a:p>
            <a:pPr marL="0" indent="0">
              <a:buNone/>
            </a:pPr>
            <a:r>
              <a:rPr lang="en-US" sz="1800" b="0" dirty="0" smtClean="0">
                <a:latin typeface="Calibri" pitchFamily="34" charset="0"/>
              </a:rPr>
              <a:t>Source: (SOFIA </a:t>
            </a:r>
            <a:r>
              <a:rPr lang="en-US" sz="1800" b="0" dirty="0">
                <a:latin typeface="Calibri" pitchFamily="34" charset="0"/>
              </a:rPr>
              <a:t>2010)</a:t>
            </a:r>
          </a:p>
          <a:p>
            <a:endParaRPr lang="en-US" sz="1800" b="0" dirty="0">
              <a:latin typeface="Calibri" pitchFamily="34" charset="0"/>
            </a:endParaRPr>
          </a:p>
        </p:txBody>
      </p:sp>
    </p:spTree>
    <p:extLst>
      <p:ext uri="{BB962C8B-B14F-4D97-AF65-F5344CB8AC3E}">
        <p14:creationId xmlns:p14="http://schemas.microsoft.com/office/powerpoint/2010/main" val="21136093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fontAlgn="auto">
              <a:spcAft>
                <a:spcPts val="0"/>
              </a:spcAft>
              <a:defRPr/>
            </a:pPr>
            <a:r>
              <a:rPr lang="en-US" sz="2400" dirty="0" smtClean="0">
                <a:latin typeface="Calibri" pitchFamily="34" charset="0"/>
                <a:cs typeface="Calibri" pitchFamily="34" charset="0"/>
              </a:rPr>
              <a:t>Growth phases of aquaculture</a:t>
            </a:r>
            <a:br>
              <a:rPr lang="en-US" sz="2400" dirty="0" smtClean="0">
                <a:latin typeface="Calibri" pitchFamily="34" charset="0"/>
                <a:cs typeface="Calibri" pitchFamily="34" charset="0"/>
              </a:rPr>
            </a:br>
            <a:r>
              <a:rPr lang="en-US" sz="2400" b="1" dirty="0" smtClean="0">
                <a:latin typeface="Calibri" pitchFamily="34" charset="0"/>
                <a:cs typeface="Calibri" pitchFamily="34" charset="0"/>
              </a:rPr>
              <a:t>-</a:t>
            </a:r>
            <a:r>
              <a:rPr lang="en-US" sz="2400" dirty="0" smtClean="0">
                <a:latin typeface="Calibri" pitchFamily="34" charset="0"/>
                <a:cs typeface="Calibri" pitchFamily="34" charset="0"/>
              </a:rPr>
              <a:t>The sector growth in the modern era can be summarized as-</a:t>
            </a:r>
            <a:endParaRPr lang="en-US" sz="2400" dirty="0">
              <a:latin typeface="Calibri" pitchFamily="34" charset="0"/>
              <a:cs typeface="Calibri" pitchFamily="34" charset="0"/>
            </a:endParaRPr>
          </a:p>
        </p:txBody>
      </p:sp>
      <p:grpSp>
        <p:nvGrpSpPr>
          <p:cNvPr id="20483" name="Group 5"/>
          <p:cNvGrpSpPr>
            <a:grpSpLocks noGrp="1"/>
          </p:cNvGrpSpPr>
          <p:nvPr/>
        </p:nvGrpSpPr>
        <p:grpSpPr bwMode="auto">
          <a:xfrm>
            <a:off x="457200" y="1685676"/>
            <a:ext cx="8229600" cy="4672261"/>
            <a:chOff x="304800" y="1219201"/>
            <a:chExt cx="8305800" cy="5638799"/>
          </a:xfrm>
        </p:grpSpPr>
        <p:grpSp>
          <p:nvGrpSpPr>
            <p:cNvPr id="20484" name="Group 6"/>
            <p:cNvGrpSpPr>
              <a:grpSpLocks/>
            </p:cNvGrpSpPr>
            <p:nvPr/>
          </p:nvGrpSpPr>
          <p:grpSpPr bwMode="auto">
            <a:xfrm>
              <a:off x="304800" y="1219201"/>
              <a:ext cx="7523164" cy="4572003"/>
              <a:chOff x="192" y="768"/>
              <a:chExt cx="5450" cy="3360"/>
            </a:xfrm>
          </p:grpSpPr>
          <p:sp>
            <p:nvSpPr>
              <p:cNvPr id="20492" name="Rectangle 14"/>
              <p:cNvSpPr>
                <a:spLocks noChangeArrowheads="1"/>
              </p:cNvSpPr>
              <p:nvPr/>
            </p:nvSpPr>
            <p:spPr bwMode="auto">
              <a:xfrm>
                <a:off x="288" y="2208"/>
                <a:ext cx="816" cy="432"/>
              </a:xfrm>
              <a:prstGeom prst="rect">
                <a:avLst/>
              </a:prstGeom>
              <a:solidFill>
                <a:srgbClr val="CCFFFF"/>
              </a:solidFill>
              <a:ln w="9525">
                <a:solidFill>
                  <a:schemeClr val="tx1"/>
                </a:solidFill>
                <a:miter lim="800000"/>
                <a:headEnd/>
                <a:tailEnd/>
              </a:ln>
            </p:spPr>
            <p:txBody>
              <a:bodyPr anchor="ctr"/>
              <a:lstStyle/>
              <a:p>
                <a:pPr algn="ctr" fontAlgn="base">
                  <a:spcBef>
                    <a:spcPct val="0"/>
                  </a:spcBef>
                  <a:spcAft>
                    <a:spcPct val="0"/>
                  </a:spcAft>
                </a:pPr>
                <a:r>
                  <a:rPr lang="en-US" sz="1200" b="1" dirty="0" smtClean="0">
                    <a:solidFill>
                      <a:prstClr val="black"/>
                    </a:solidFill>
                    <a:cs typeface="Arial" charset="0"/>
                  </a:rPr>
                  <a:t>Phase III</a:t>
                </a:r>
              </a:p>
              <a:p>
                <a:pPr algn="ctr" fontAlgn="base">
                  <a:spcBef>
                    <a:spcPct val="0"/>
                  </a:spcBef>
                  <a:spcAft>
                    <a:spcPct val="0"/>
                  </a:spcAft>
                </a:pPr>
                <a:r>
                  <a:rPr lang="en-US" sz="1200" b="1" dirty="0" smtClean="0">
                    <a:solidFill>
                      <a:prstClr val="black"/>
                    </a:solidFill>
                    <a:cs typeface="Arial" charset="0"/>
                  </a:rPr>
                  <a:t>1990s</a:t>
                </a:r>
                <a:endParaRPr lang="en-US" sz="1200" dirty="0" smtClean="0">
                  <a:solidFill>
                    <a:prstClr val="black"/>
                  </a:solidFill>
                  <a:cs typeface="Arial" charset="0"/>
                </a:endParaRPr>
              </a:p>
            </p:txBody>
          </p:sp>
          <p:sp>
            <p:nvSpPr>
              <p:cNvPr id="20493" name="Rectangle 15"/>
              <p:cNvSpPr>
                <a:spLocks noChangeArrowheads="1"/>
              </p:cNvSpPr>
              <p:nvPr/>
            </p:nvSpPr>
            <p:spPr bwMode="auto">
              <a:xfrm>
                <a:off x="1536" y="768"/>
                <a:ext cx="2640" cy="432"/>
              </a:xfrm>
              <a:prstGeom prst="rect">
                <a:avLst/>
              </a:prstGeom>
              <a:solidFill>
                <a:schemeClr val="accent1"/>
              </a:solidFill>
              <a:ln w="28575">
                <a:solidFill>
                  <a:srgbClr val="0066FF"/>
                </a:solidFill>
                <a:miter lim="800000"/>
                <a:headEnd/>
                <a:tailEnd/>
              </a:ln>
            </p:spPr>
            <p:txBody>
              <a:bodyPr anchor="ctr"/>
              <a:lstStyle/>
              <a:p>
                <a:pPr algn="ctr" fontAlgn="base">
                  <a:spcBef>
                    <a:spcPct val="0"/>
                  </a:spcBef>
                  <a:spcAft>
                    <a:spcPct val="0"/>
                  </a:spcAft>
                </a:pPr>
                <a:r>
                  <a:rPr lang="en-US" sz="1000" b="1" dirty="0" smtClean="0">
                    <a:solidFill>
                      <a:prstClr val="black"/>
                    </a:solidFill>
                    <a:cs typeface="Arial" charset="0"/>
                  </a:rPr>
                  <a:t>Aquaculture development as a science: Recognized as significant potential contributor to animal protein supplies</a:t>
                </a:r>
              </a:p>
            </p:txBody>
          </p:sp>
          <p:sp>
            <p:nvSpPr>
              <p:cNvPr id="20494" name="Rectangle 16"/>
              <p:cNvSpPr>
                <a:spLocks noChangeArrowheads="1"/>
              </p:cNvSpPr>
              <p:nvPr/>
            </p:nvSpPr>
            <p:spPr bwMode="auto">
              <a:xfrm>
                <a:off x="288" y="1488"/>
                <a:ext cx="816" cy="432"/>
              </a:xfrm>
              <a:prstGeom prst="rect">
                <a:avLst/>
              </a:prstGeom>
              <a:solidFill>
                <a:srgbClr val="CCFFFF"/>
              </a:solidFill>
              <a:ln w="9525">
                <a:solidFill>
                  <a:schemeClr val="tx1"/>
                </a:solidFill>
                <a:miter lim="800000"/>
                <a:headEnd/>
                <a:tailEnd/>
              </a:ln>
            </p:spPr>
            <p:txBody>
              <a:bodyPr anchor="ctr"/>
              <a:lstStyle/>
              <a:p>
                <a:pPr algn="ctr" fontAlgn="base">
                  <a:spcBef>
                    <a:spcPct val="0"/>
                  </a:spcBef>
                  <a:spcAft>
                    <a:spcPct val="0"/>
                  </a:spcAft>
                </a:pPr>
                <a:r>
                  <a:rPr lang="en-US" sz="1200" b="1" dirty="0" smtClean="0">
                    <a:solidFill>
                      <a:prstClr val="black"/>
                    </a:solidFill>
                    <a:cs typeface="Arial" charset="0"/>
                  </a:rPr>
                  <a:t>Phase II</a:t>
                </a:r>
              </a:p>
              <a:p>
                <a:pPr algn="ctr" fontAlgn="base">
                  <a:spcBef>
                    <a:spcPct val="0"/>
                  </a:spcBef>
                  <a:spcAft>
                    <a:spcPct val="0"/>
                  </a:spcAft>
                </a:pPr>
                <a:r>
                  <a:rPr lang="en-US" sz="1200" b="1" dirty="0" smtClean="0">
                    <a:solidFill>
                      <a:prstClr val="black"/>
                    </a:solidFill>
                    <a:cs typeface="Arial" charset="0"/>
                  </a:rPr>
                  <a:t>~75-80s</a:t>
                </a:r>
                <a:endParaRPr lang="en-US" sz="1200" dirty="0" smtClean="0">
                  <a:solidFill>
                    <a:prstClr val="black"/>
                  </a:solidFill>
                  <a:cs typeface="Arial" charset="0"/>
                </a:endParaRPr>
              </a:p>
            </p:txBody>
          </p:sp>
          <p:sp>
            <p:nvSpPr>
              <p:cNvPr id="20495" name="Rectangle 17"/>
              <p:cNvSpPr>
                <a:spLocks noChangeArrowheads="1"/>
              </p:cNvSpPr>
              <p:nvPr/>
            </p:nvSpPr>
            <p:spPr bwMode="auto">
              <a:xfrm>
                <a:off x="288" y="768"/>
                <a:ext cx="816" cy="432"/>
              </a:xfrm>
              <a:prstGeom prst="rect">
                <a:avLst/>
              </a:prstGeom>
              <a:solidFill>
                <a:srgbClr val="CCFFFF"/>
              </a:solidFill>
              <a:ln w="9525">
                <a:solidFill>
                  <a:schemeClr val="tx1"/>
                </a:solidFill>
                <a:miter lim="800000"/>
                <a:headEnd/>
                <a:tailEnd/>
              </a:ln>
            </p:spPr>
            <p:txBody>
              <a:bodyPr anchor="ctr"/>
              <a:lstStyle/>
              <a:p>
                <a:pPr algn="ctr" fontAlgn="base">
                  <a:spcBef>
                    <a:spcPct val="0"/>
                  </a:spcBef>
                  <a:spcAft>
                    <a:spcPct val="0"/>
                  </a:spcAft>
                </a:pPr>
                <a:r>
                  <a:rPr lang="en-US" sz="1200" b="1" dirty="0" smtClean="0">
                    <a:solidFill>
                      <a:prstClr val="black"/>
                    </a:solidFill>
                    <a:cs typeface="Arial" charset="0"/>
                  </a:rPr>
                  <a:t>Phase I</a:t>
                </a:r>
              </a:p>
              <a:p>
                <a:pPr algn="ctr" fontAlgn="base">
                  <a:spcBef>
                    <a:spcPct val="0"/>
                  </a:spcBef>
                  <a:spcAft>
                    <a:spcPct val="0"/>
                  </a:spcAft>
                </a:pPr>
                <a:r>
                  <a:rPr lang="en-US" sz="1200" b="1" dirty="0" smtClean="0">
                    <a:solidFill>
                      <a:prstClr val="black"/>
                    </a:solidFill>
                    <a:cs typeface="Arial" charset="0"/>
                  </a:rPr>
                  <a:t>Post 75</a:t>
                </a:r>
                <a:endParaRPr lang="en-US" sz="1200" dirty="0" smtClean="0">
                  <a:solidFill>
                    <a:prstClr val="black"/>
                  </a:solidFill>
                  <a:cs typeface="Arial" charset="0"/>
                </a:endParaRPr>
              </a:p>
            </p:txBody>
          </p:sp>
          <p:sp>
            <p:nvSpPr>
              <p:cNvPr id="20496" name="Rectangle 18"/>
              <p:cNvSpPr>
                <a:spLocks noChangeArrowheads="1"/>
              </p:cNvSpPr>
              <p:nvPr/>
            </p:nvSpPr>
            <p:spPr bwMode="auto">
              <a:xfrm>
                <a:off x="288" y="2832"/>
                <a:ext cx="816" cy="432"/>
              </a:xfrm>
              <a:prstGeom prst="rect">
                <a:avLst/>
              </a:prstGeom>
              <a:solidFill>
                <a:srgbClr val="CCFFFF"/>
              </a:solidFill>
              <a:ln w="9525">
                <a:solidFill>
                  <a:schemeClr val="tx1"/>
                </a:solidFill>
                <a:miter lim="800000"/>
                <a:headEnd/>
                <a:tailEnd/>
              </a:ln>
            </p:spPr>
            <p:txBody>
              <a:bodyPr anchor="ctr"/>
              <a:lstStyle/>
              <a:p>
                <a:pPr algn="ctr" fontAlgn="base">
                  <a:spcBef>
                    <a:spcPct val="0"/>
                  </a:spcBef>
                  <a:spcAft>
                    <a:spcPct val="0"/>
                  </a:spcAft>
                </a:pPr>
                <a:r>
                  <a:rPr lang="en-US" sz="1200" b="1" dirty="0" smtClean="0">
                    <a:solidFill>
                      <a:prstClr val="black"/>
                    </a:solidFill>
                    <a:cs typeface="Arial" charset="0"/>
                  </a:rPr>
                  <a:t>Phase IV</a:t>
                </a:r>
              </a:p>
              <a:p>
                <a:pPr algn="ctr" fontAlgn="base">
                  <a:spcBef>
                    <a:spcPct val="0"/>
                  </a:spcBef>
                  <a:spcAft>
                    <a:spcPct val="0"/>
                  </a:spcAft>
                </a:pPr>
                <a:r>
                  <a:rPr lang="en-US" sz="1200" b="1" dirty="0" smtClean="0">
                    <a:solidFill>
                      <a:prstClr val="black"/>
                    </a:solidFill>
                    <a:cs typeface="Arial" charset="0"/>
                  </a:rPr>
                  <a:t>Mid 1990s-2000s</a:t>
                </a:r>
                <a:endParaRPr lang="en-US" sz="1200" dirty="0" smtClean="0">
                  <a:solidFill>
                    <a:prstClr val="black"/>
                  </a:solidFill>
                  <a:cs typeface="Arial" charset="0"/>
                </a:endParaRPr>
              </a:p>
            </p:txBody>
          </p:sp>
          <p:sp>
            <p:nvSpPr>
              <p:cNvPr id="20497" name="Rectangle 19"/>
              <p:cNvSpPr>
                <a:spLocks noChangeArrowheads="1"/>
              </p:cNvSpPr>
              <p:nvPr/>
            </p:nvSpPr>
            <p:spPr bwMode="auto">
              <a:xfrm>
                <a:off x="288" y="3696"/>
                <a:ext cx="816" cy="432"/>
              </a:xfrm>
              <a:prstGeom prst="rect">
                <a:avLst/>
              </a:prstGeom>
              <a:solidFill>
                <a:srgbClr val="CCFF66"/>
              </a:solidFill>
              <a:ln w="9525">
                <a:solidFill>
                  <a:schemeClr val="tx1"/>
                </a:solidFill>
                <a:miter lim="800000"/>
                <a:headEnd/>
                <a:tailEnd/>
              </a:ln>
            </p:spPr>
            <p:txBody>
              <a:bodyPr anchor="ctr"/>
              <a:lstStyle/>
              <a:p>
                <a:pPr algn="ctr" fontAlgn="base">
                  <a:spcBef>
                    <a:spcPct val="0"/>
                  </a:spcBef>
                  <a:spcAft>
                    <a:spcPct val="0"/>
                  </a:spcAft>
                </a:pPr>
                <a:r>
                  <a:rPr lang="en-US" sz="1200" b="1" dirty="0" smtClean="0">
                    <a:solidFill>
                      <a:prstClr val="black"/>
                    </a:solidFill>
                    <a:cs typeface="Arial" charset="0"/>
                  </a:rPr>
                  <a:t>Phase V</a:t>
                </a:r>
              </a:p>
              <a:p>
                <a:pPr algn="ctr" fontAlgn="base">
                  <a:spcBef>
                    <a:spcPct val="0"/>
                  </a:spcBef>
                  <a:spcAft>
                    <a:spcPct val="0"/>
                  </a:spcAft>
                </a:pPr>
                <a:r>
                  <a:rPr lang="en-US" sz="1200" b="1" dirty="0" smtClean="0">
                    <a:solidFill>
                      <a:prstClr val="black"/>
                    </a:solidFill>
                    <a:cs typeface="Arial" charset="0"/>
                  </a:rPr>
                  <a:t>2010 &amp; beyond</a:t>
                </a:r>
                <a:endParaRPr lang="en-US" sz="1200" dirty="0" smtClean="0">
                  <a:solidFill>
                    <a:prstClr val="black"/>
                  </a:solidFill>
                  <a:cs typeface="Arial" charset="0"/>
                </a:endParaRPr>
              </a:p>
            </p:txBody>
          </p:sp>
          <p:sp>
            <p:nvSpPr>
              <p:cNvPr id="19" name="Rectangle 18"/>
              <p:cNvSpPr>
                <a:spLocks noChangeArrowheads="1"/>
              </p:cNvSpPr>
              <p:nvPr/>
            </p:nvSpPr>
            <p:spPr bwMode="auto">
              <a:xfrm>
                <a:off x="1536" y="1489"/>
                <a:ext cx="2638" cy="435"/>
              </a:xfrm>
              <a:prstGeom prst="rect">
                <a:avLst/>
              </a:prstGeom>
              <a:solidFill>
                <a:srgbClr val="00CCFF"/>
              </a:solidFill>
              <a:ln w="28575">
                <a:solidFill>
                  <a:srgbClr val="0066FF"/>
                </a:solidFill>
                <a:miter lim="800000"/>
                <a:headEnd/>
                <a:tailEnd/>
              </a:ln>
              <a:effectLst/>
            </p:spPr>
            <p:txBody>
              <a:bodyPr anchor="ctr"/>
              <a:lstStyle>
                <a:defPPr>
                  <a:defRPr lang="en-AU"/>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ctr">
                  <a:defRPr/>
                </a:pPr>
                <a:r>
                  <a:rPr lang="en-US" sz="1050" dirty="0">
                    <a:solidFill>
                      <a:prstClr val="black"/>
                    </a:solidFill>
                  </a:rPr>
                  <a:t>Aquaculture grows unabated; environmental degradation; makes its mark as significant contributor to global food fish supplies</a:t>
                </a:r>
              </a:p>
            </p:txBody>
          </p:sp>
          <p:sp>
            <p:nvSpPr>
              <p:cNvPr id="20" name="Rectangle 19"/>
              <p:cNvSpPr>
                <a:spLocks noChangeArrowheads="1"/>
              </p:cNvSpPr>
              <p:nvPr/>
            </p:nvSpPr>
            <p:spPr bwMode="auto">
              <a:xfrm>
                <a:off x="1536" y="2208"/>
                <a:ext cx="2638" cy="432"/>
              </a:xfrm>
              <a:prstGeom prst="rect">
                <a:avLst/>
              </a:prstGeom>
              <a:solidFill>
                <a:schemeClr val="accent1"/>
              </a:solidFill>
              <a:ln w="19050">
                <a:solidFill>
                  <a:schemeClr val="accent2"/>
                </a:solidFill>
                <a:miter lim="800000"/>
                <a:headEnd/>
                <a:tailEnd/>
              </a:ln>
              <a:effectLst/>
            </p:spPr>
            <p:txBody>
              <a:bodyPr anchor="ctr"/>
              <a:lstStyle>
                <a:defPPr>
                  <a:defRPr lang="en-AU"/>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ctr">
                  <a:defRPr/>
                </a:pPr>
                <a:endParaRPr lang="en-US" sz="1400" dirty="0">
                  <a:solidFill>
                    <a:prstClr val="black"/>
                  </a:solidFill>
                </a:endParaRPr>
              </a:p>
              <a:p>
                <a:pPr algn="ctr">
                  <a:defRPr/>
                </a:pPr>
                <a:r>
                  <a:rPr lang="en-US" sz="1050" b="1" dirty="0">
                    <a:solidFill>
                      <a:prstClr val="black"/>
                    </a:solidFill>
                  </a:rPr>
                  <a:t>Environmental concerns; all growth need to ensure sustainability: linked to biodiversity - establish CBD</a:t>
                </a:r>
              </a:p>
              <a:p>
                <a:pPr algn="ctr">
                  <a:defRPr/>
                </a:pPr>
                <a:endParaRPr lang="en-US" sz="1050" b="1" dirty="0">
                  <a:solidFill>
                    <a:prstClr val="black"/>
                  </a:solidFill>
                </a:endParaRPr>
              </a:p>
            </p:txBody>
          </p:sp>
          <p:sp>
            <p:nvSpPr>
              <p:cNvPr id="21" name="Rectangle 20"/>
              <p:cNvSpPr>
                <a:spLocks noChangeArrowheads="1"/>
              </p:cNvSpPr>
              <p:nvPr/>
            </p:nvSpPr>
            <p:spPr bwMode="auto">
              <a:xfrm>
                <a:off x="1536" y="2831"/>
                <a:ext cx="2638" cy="431"/>
              </a:xfrm>
              <a:prstGeom prst="rect">
                <a:avLst/>
              </a:prstGeom>
              <a:solidFill>
                <a:schemeClr val="accent1"/>
              </a:solidFill>
              <a:ln w="28575">
                <a:solidFill>
                  <a:schemeClr val="accent2"/>
                </a:solidFill>
                <a:miter lim="800000"/>
                <a:headEnd/>
                <a:tailEnd/>
              </a:ln>
              <a:effectLst/>
            </p:spPr>
            <p:txBody>
              <a:bodyPr anchor="ctr"/>
              <a:lstStyle>
                <a:defPPr>
                  <a:defRPr lang="en-AU"/>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ctr">
                  <a:defRPr/>
                </a:pPr>
                <a:r>
                  <a:rPr lang="en-US" sz="1050" b="1" dirty="0">
                    <a:solidFill>
                      <a:prstClr val="black"/>
                    </a:solidFill>
                  </a:rPr>
                  <a:t>Emergence of food safety issues; banning of use of antibiotics/ growth hormones etc.; HACCP; </a:t>
                </a:r>
              </a:p>
              <a:p>
                <a:pPr algn="ctr">
                  <a:defRPr/>
                </a:pPr>
                <a:r>
                  <a:rPr lang="en-US" sz="1050" b="1" dirty="0">
                    <a:solidFill>
                      <a:prstClr val="black"/>
                    </a:solidFill>
                  </a:rPr>
                  <a:t>eco-labeling; certifications</a:t>
                </a:r>
              </a:p>
            </p:txBody>
          </p:sp>
          <p:sp>
            <p:nvSpPr>
              <p:cNvPr id="22" name="Rectangle 21"/>
              <p:cNvSpPr>
                <a:spLocks noChangeArrowheads="1"/>
              </p:cNvSpPr>
              <p:nvPr/>
            </p:nvSpPr>
            <p:spPr bwMode="auto">
              <a:xfrm>
                <a:off x="1536" y="3697"/>
                <a:ext cx="2638" cy="431"/>
              </a:xfrm>
              <a:prstGeom prst="rect">
                <a:avLst/>
              </a:prstGeom>
              <a:solidFill>
                <a:srgbClr val="CCFF66"/>
              </a:solidFill>
              <a:ln w="28575">
                <a:solidFill>
                  <a:schemeClr val="accent2"/>
                </a:solidFill>
                <a:miter lim="800000"/>
                <a:headEnd/>
                <a:tailEnd/>
              </a:ln>
              <a:effectLst/>
            </p:spPr>
            <p:txBody>
              <a:bodyPr anchor="ctr"/>
              <a:lstStyle>
                <a:defPPr>
                  <a:defRPr lang="en-AU"/>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ctr">
                  <a:defRPr/>
                </a:pPr>
                <a:r>
                  <a:rPr lang="en-US" sz="1050" b="1" dirty="0">
                    <a:solidFill>
                      <a:prstClr val="black"/>
                    </a:solidFill>
                  </a:rPr>
                  <a:t>Culture practices need to ensure minimal </a:t>
                </a:r>
                <a:r>
                  <a:rPr lang="en-US" sz="1050" b="1" dirty="0" smtClean="0">
                    <a:solidFill>
                      <a:prstClr val="black"/>
                    </a:solidFill>
                  </a:rPr>
                  <a:t>impacts </a:t>
                </a:r>
                <a:r>
                  <a:rPr lang="en-US" sz="1050" b="1" dirty="0">
                    <a:solidFill>
                      <a:prstClr val="black"/>
                    </a:solidFill>
                  </a:rPr>
                  <a:t>on </a:t>
                </a:r>
                <a:r>
                  <a:rPr lang="en-US" sz="1050" b="1" dirty="0" smtClean="0">
                    <a:solidFill>
                      <a:prstClr val="black"/>
                    </a:solidFill>
                  </a:rPr>
                  <a:t>biodiversity etc.: an ecosystem approach </a:t>
                </a:r>
                <a:endParaRPr lang="en-US" sz="1050" b="1" dirty="0">
                  <a:solidFill>
                    <a:prstClr val="black"/>
                  </a:solidFill>
                </a:endParaRPr>
              </a:p>
            </p:txBody>
          </p:sp>
          <p:sp>
            <p:nvSpPr>
              <p:cNvPr id="20502" name="Rectangle 24"/>
              <p:cNvSpPr>
                <a:spLocks noChangeArrowheads="1"/>
              </p:cNvSpPr>
              <p:nvPr/>
            </p:nvSpPr>
            <p:spPr bwMode="auto">
              <a:xfrm>
                <a:off x="4442" y="2784"/>
                <a:ext cx="1200" cy="432"/>
              </a:xfrm>
              <a:prstGeom prst="rect">
                <a:avLst/>
              </a:prstGeom>
              <a:solidFill>
                <a:schemeClr val="folHlink"/>
              </a:solidFill>
              <a:ln w="28575">
                <a:solidFill>
                  <a:srgbClr val="009900"/>
                </a:solidFill>
                <a:miter lim="800000"/>
                <a:headEnd/>
                <a:tailEnd/>
              </a:ln>
            </p:spPr>
            <p:txBody>
              <a:bodyPr anchor="ctr"/>
              <a:lstStyle/>
              <a:p>
                <a:pPr algn="ctr" fontAlgn="base">
                  <a:spcBef>
                    <a:spcPct val="0"/>
                  </a:spcBef>
                  <a:spcAft>
                    <a:spcPct val="0"/>
                  </a:spcAft>
                </a:pPr>
                <a:r>
                  <a:rPr lang="en-US" sz="1200" dirty="0" smtClean="0">
                    <a:solidFill>
                      <a:prstClr val="white"/>
                    </a:solidFill>
                    <a:cs typeface="Arial" charset="0"/>
                  </a:rPr>
                  <a:t>Aquaculture responds; adoption of BMPs/ GAPs</a:t>
                </a:r>
              </a:p>
            </p:txBody>
          </p:sp>
          <p:sp>
            <p:nvSpPr>
              <p:cNvPr id="20503" name="Line 13"/>
              <p:cNvSpPr>
                <a:spLocks noChangeShapeType="1"/>
              </p:cNvSpPr>
              <p:nvPr/>
            </p:nvSpPr>
            <p:spPr bwMode="auto">
              <a:xfrm>
                <a:off x="192" y="3504"/>
                <a:ext cx="4848"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dirty="0" smtClean="0">
                  <a:solidFill>
                    <a:prstClr val="black"/>
                  </a:solidFill>
                  <a:latin typeface="Arial" charset="0"/>
                  <a:cs typeface="Arial" charset="0"/>
                </a:endParaRPr>
              </a:p>
            </p:txBody>
          </p:sp>
          <p:sp>
            <p:nvSpPr>
              <p:cNvPr id="20504" name="Line 14"/>
              <p:cNvSpPr>
                <a:spLocks noChangeShapeType="1"/>
              </p:cNvSpPr>
              <p:nvPr/>
            </p:nvSpPr>
            <p:spPr bwMode="auto">
              <a:xfrm>
                <a:off x="1104" y="912"/>
                <a:ext cx="432" cy="0"/>
              </a:xfrm>
              <a:prstGeom prst="line">
                <a:avLst/>
              </a:prstGeom>
              <a:noFill/>
              <a:ln w="3810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dirty="0" smtClean="0">
                  <a:solidFill>
                    <a:prstClr val="black"/>
                  </a:solidFill>
                  <a:latin typeface="Arial" charset="0"/>
                  <a:cs typeface="Arial" charset="0"/>
                </a:endParaRPr>
              </a:p>
            </p:txBody>
          </p:sp>
          <p:sp>
            <p:nvSpPr>
              <p:cNvPr id="20505" name="Line 15"/>
              <p:cNvSpPr>
                <a:spLocks noChangeShapeType="1"/>
              </p:cNvSpPr>
              <p:nvPr/>
            </p:nvSpPr>
            <p:spPr bwMode="auto">
              <a:xfrm>
                <a:off x="1104" y="1680"/>
                <a:ext cx="432" cy="0"/>
              </a:xfrm>
              <a:prstGeom prst="line">
                <a:avLst/>
              </a:prstGeom>
              <a:noFill/>
              <a:ln w="3810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dirty="0" smtClean="0">
                  <a:solidFill>
                    <a:prstClr val="black"/>
                  </a:solidFill>
                  <a:latin typeface="Arial" charset="0"/>
                  <a:cs typeface="Arial" charset="0"/>
                </a:endParaRPr>
              </a:p>
            </p:txBody>
          </p:sp>
          <p:sp>
            <p:nvSpPr>
              <p:cNvPr id="20506" name="Line 16"/>
              <p:cNvSpPr>
                <a:spLocks noChangeShapeType="1"/>
              </p:cNvSpPr>
              <p:nvPr/>
            </p:nvSpPr>
            <p:spPr bwMode="auto">
              <a:xfrm>
                <a:off x="1104" y="2400"/>
                <a:ext cx="432" cy="0"/>
              </a:xfrm>
              <a:prstGeom prst="line">
                <a:avLst/>
              </a:prstGeom>
              <a:noFill/>
              <a:ln w="3810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dirty="0" smtClean="0">
                  <a:solidFill>
                    <a:prstClr val="black"/>
                  </a:solidFill>
                  <a:latin typeface="Arial" charset="0"/>
                  <a:cs typeface="Arial" charset="0"/>
                </a:endParaRPr>
              </a:p>
            </p:txBody>
          </p:sp>
          <p:sp>
            <p:nvSpPr>
              <p:cNvPr id="20507" name="AutoShape 17"/>
              <p:cNvSpPr>
                <a:spLocks noChangeArrowheads="1"/>
              </p:cNvSpPr>
              <p:nvPr/>
            </p:nvSpPr>
            <p:spPr bwMode="auto">
              <a:xfrm>
                <a:off x="4224" y="3264"/>
                <a:ext cx="960" cy="8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17694720 60000 65536"/>
                  <a:gd name="T17" fmla="*/ 11796480 60000 65536"/>
                  <a:gd name="T18" fmla="*/ 17694720 60000 65536"/>
                  <a:gd name="T19" fmla="*/ 11796480 60000 65536"/>
                  <a:gd name="T20" fmla="*/ 5898240 60000 65536"/>
                  <a:gd name="T21" fmla="*/ 5898240 60000 65536"/>
                  <a:gd name="T22" fmla="*/ 0 60000 65536"/>
                  <a:gd name="T23" fmla="*/ 0 60000 65536"/>
                  <a:gd name="T24" fmla="*/ 3083 w 21600"/>
                  <a:gd name="T25" fmla="*/ 12335 h 21600"/>
                  <a:gd name="T26" fmla="*/ 18518 w 21600"/>
                  <a:gd name="T27" fmla="*/ 1850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15429" y="0"/>
                    </a:moveTo>
                    <a:lnTo>
                      <a:pt x="9257" y="6171"/>
                    </a:lnTo>
                    <a:lnTo>
                      <a:pt x="12343" y="6171"/>
                    </a:lnTo>
                    <a:lnTo>
                      <a:pt x="12343" y="12343"/>
                    </a:lnTo>
                    <a:lnTo>
                      <a:pt x="6171" y="12343"/>
                    </a:lnTo>
                    <a:lnTo>
                      <a:pt x="6171" y="9257"/>
                    </a:lnTo>
                    <a:lnTo>
                      <a:pt x="0" y="15429"/>
                    </a:lnTo>
                    <a:lnTo>
                      <a:pt x="6171" y="21600"/>
                    </a:lnTo>
                    <a:lnTo>
                      <a:pt x="6171" y="18514"/>
                    </a:lnTo>
                    <a:lnTo>
                      <a:pt x="18514" y="18514"/>
                    </a:lnTo>
                    <a:lnTo>
                      <a:pt x="18514" y="6171"/>
                    </a:lnTo>
                    <a:lnTo>
                      <a:pt x="21600" y="6171"/>
                    </a:lnTo>
                    <a:close/>
                  </a:path>
                </a:pathLst>
              </a:custGeom>
              <a:solidFill>
                <a:srgbClr val="CCFF99"/>
              </a:solidFill>
              <a:ln w="28575">
                <a:solidFill>
                  <a:srgbClr val="009900"/>
                </a:solidFill>
                <a:miter lim="800000"/>
                <a:headEnd/>
                <a:tailEnd/>
              </a:ln>
            </p:spPr>
            <p:txBody>
              <a:bodyPr wrap="none" anchor="ctr"/>
              <a:lstStyle/>
              <a:p>
                <a:pPr fontAlgn="base">
                  <a:spcBef>
                    <a:spcPct val="0"/>
                  </a:spcBef>
                  <a:spcAft>
                    <a:spcPct val="0"/>
                  </a:spcAft>
                </a:pPr>
                <a:endParaRPr lang="th-TH" smtClean="0">
                  <a:solidFill>
                    <a:prstClr val="black"/>
                  </a:solidFill>
                </a:endParaRPr>
              </a:p>
            </p:txBody>
          </p:sp>
          <p:sp>
            <p:nvSpPr>
              <p:cNvPr id="20508" name="Line 18"/>
              <p:cNvSpPr>
                <a:spLocks noChangeShapeType="1"/>
              </p:cNvSpPr>
              <p:nvPr/>
            </p:nvSpPr>
            <p:spPr bwMode="auto">
              <a:xfrm>
                <a:off x="2688" y="1200"/>
                <a:ext cx="0" cy="288"/>
              </a:xfrm>
              <a:prstGeom prst="line">
                <a:avLst/>
              </a:prstGeom>
              <a:noFill/>
              <a:ln w="381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dirty="0" smtClean="0">
                  <a:solidFill>
                    <a:prstClr val="black"/>
                  </a:solidFill>
                  <a:latin typeface="Arial" charset="0"/>
                  <a:cs typeface="Arial" charset="0"/>
                </a:endParaRPr>
              </a:p>
            </p:txBody>
          </p:sp>
          <p:sp>
            <p:nvSpPr>
              <p:cNvPr id="20509" name="Line 19"/>
              <p:cNvSpPr>
                <a:spLocks noChangeShapeType="1"/>
              </p:cNvSpPr>
              <p:nvPr/>
            </p:nvSpPr>
            <p:spPr bwMode="auto">
              <a:xfrm>
                <a:off x="2688" y="1920"/>
                <a:ext cx="0" cy="288"/>
              </a:xfrm>
              <a:prstGeom prst="line">
                <a:avLst/>
              </a:prstGeom>
              <a:noFill/>
              <a:ln w="381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dirty="0" smtClean="0">
                  <a:solidFill>
                    <a:prstClr val="black"/>
                  </a:solidFill>
                  <a:latin typeface="Arial" charset="0"/>
                  <a:cs typeface="Arial" charset="0"/>
                </a:endParaRPr>
              </a:p>
            </p:txBody>
          </p:sp>
          <p:sp>
            <p:nvSpPr>
              <p:cNvPr id="20510" name="Line 20"/>
              <p:cNvSpPr>
                <a:spLocks noChangeShapeType="1"/>
              </p:cNvSpPr>
              <p:nvPr/>
            </p:nvSpPr>
            <p:spPr bwMode="auto">
              <a:xfrm>
                <a:off x="2688" y="2640"/>
                <a:ext cx="0" cy="192"/>
              </a:xfrm>
              <a:prstGeom prst="line">
                <a:avLst/>
              </a:prstGeom>
              <a:noFill/>
              <a:ln w="381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dirty="0" smtClean="0">
                  <a:solidFill>
                    <a:prstClr val="black"/>
                  </a:solidFill>
                  <a:latin typeface="Arial" charset="0"/>
                  <a:cs typeface="Arial" charset="0"/>
                </a:endParaRPr>
              </a:p>
            </p:txBody>
          </p:sp>
          <p:sp>
            <p:nvSpPr>
              <p:cNvPr id="20511" name="Line 21"/>
              <p:cNvSpPr>
                <a:spLocks noChangeShapeType="1"/>
              </p:cNvSpPr>
              <p:nvPr/>
            </p:nvSpPr>
            <p:spPr bwMode="auto">
              <a:xfrm>
                <a:off x="2688" y="3264"/>
                <a:ext cx="0" cy="432"/>
              </a:xfrm>
              <a:prstGeom prst="line">
                <a:avLst/>
              </a:prstGeom>
              <a:noFill/>
              <a:ln w="381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dirty="0" smtClean="0">
                  <a:solidFill>
                    <a:prstClr val="black"/>
                  </a:solidFill>
                  <a:latin typeface="Arial" charset="0"/>
                  <a:cs typeface="Arial" charset="0"/>
                </a:endParaRPr>
              </a:p>
            </p:txBody>
          </p:sp>
          <p:sp>
            <p:nvSpPr>
              <p:cNvPr id="20512" name="Line 22"/>
              <p:cNvSpPr>
                <a:spLocks noChangeShapeType="1"/>
              </p:cNvSpPr>
              <p:nvPr/>
            </p:nvSpPr>
            <p:spPr bwMode="auto">
              <a:xfrm>
                <a:off x="4166" y="3008"/>
                <a:ext cx="288" cy="0"/>
              </a:xfrm>
              <a:prstGeom prst="line">
                <a:avLst/>
              </a:prstGeom>
              <a:noFill/>
              <a:ln w="381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dirty="0" smtClean="0">
                  <a:solidFill>
                    <a:prstClr val="black"/>
                  </a:solidFill>
                  <a:latin typeface="Arial" charset="0"/>
                  <a:cs typeface="Arial" charset="0"/>
                </a:endParaRPr>
              </a:p>
            </p:txBody>
          </p:sp>
          <p:sp>
            <p:nvSpPr>
              <p:cNvPr id="20513" name="Text Box 23"/>
              <p:cNvSpPr txBox="1">
                <a:spLocks noChangeArrowheads="1"/>
              </p:cNvSpPr>
              <p:nvPr/>
            </p:nvSpPr>
            <p:spPr bwMode="auto">
              <a:xfrm>
                <a:off x="4416" y="1200"/>
                <a:ext cx="965" cy="339"/>
              </a:xfrm>
              <a:prstGeom prst="rect">
                <a:avLst/>
              </a:prstGeom>
              <a:solidFill>
                <a:srgbClr val="33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r>
                  <a:rPr lang="en-US" sz="1200" dirty="0" smtClean="0">
                    <a:solidFill>
                      <a:prstClr val="black"/>
                    </a:solidFill>
                    <a:cs typeface="Arial" charset="0"/>
                  </a:rPr>
                  <a:t>Blue revolution:</a:t>
                </a:r>
              </a:p>
              <a:p>
                <a:pPr fontAlgn="base">
                  <a:spcBef>
                    <a:spcPct val="0"/>
                  </a:spcBef>
                  <a:spcAft>
                    <a:spcPct val="0"/>
                  </a:spcAft>
                </a:pPr>
                <a:r>
                  <a:rPr lang="en-US" sz="1200" dirty="0" smtClean="0">
                    <a:solidFill>
                      <a:prstClr val="black"/>
                    </a:solidFill>
                    <a:cs typeface="Arial" charset="0"/>
                  </a:rPr>
                  <a:t>Aqua-</a:t>
                </a:r>
                <a:r>
                  <a:rPr lang="en-US" sz="1200" dirty="0" err="1" smtClean="0">
                    <a:solidFill>
                      <a:prstClr val="black"/>
                    </a:solidFill>
                    <a:cs typeface="Arial" charset="0"/>
                  </a:rPr>
                  <a:t>plosion</a:t>
                </a:r>
                <a:r>
                  <a:rPr lang="en-US" sz="1200" dirty="0" smtClean="0">
                    <a:solidFill>
                      <a:prstClr val="black"/>
                    </a:solidFill>
                    <a:cs typeface="Arial" charset="0"/>
                  </a:rPr>
                  <a:t>???</a:t>
                </a:r>
              </a:p>
            </p:txBody>
          </p:sp>
          <p:sp>
            <p:nvSpPr>
              <p:cNvPr id="20514" name="Line 24"/>
              <p:cNvSpPr>
                <a:spLocks noChangeShapeType="1"/>
              </p:cNvSpPr>
              <p:nvPr/>
            </p:nvSpPr>
            <p:spPr bwMode="auto">
              <a:xfrm flipH="1">
                <a:off x="4128" y="1344"/>
                <a:ext cx="288" cy="144"/>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prstClr val="black"/>
                  </a:solidFill>
                  <a:latin typeface="Arial" charset="0"/>
                  <a:cs typeface="Arial" charset="0"/>
                </a:endParaRPr>
              </a:p>
            </p:txBody>
          </p:sp>
          <p:sp>
            <p:nvSpPr>
              <p:cNvPr id="20515" name="Line 26"/>
              <p:cNvSpPr>
                <a:spLocks noChangeShapeType="1"/>
              </p:cNvSpPr>
              <p:nvPr/>
            </p:nvSpPr>
            <p:spPr bwMode="auto">
              <a:xfrm>
                <a:off x="1104" y="3024"/>
                <a:ext cx="432" cy="0"/>
              </a:xfrm>
              <a:prstGeom prst="line">
                <a:avLst/>
              </a:prstGeom>
              <a:noFill/>
              <a:ln w="3810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prstClr val="black"/>
                  </a:solidFill>
                  <a:latin typeface="Arial" charset="0"/>
                  <a:cs typeface="Arial" charset="0"/>
                </a:endParaRPr>
              </a:p>
            </p:txBody>
          </p:sp>
          <p:sp>
            <p:nvSpPr>
              <p:cNvPr id="20516" name="Line 27"/>
              <p:cNvSpPr>
                <a:spLocks noChangeShapeType="1"/>
              </p:cNvSpPr>
              <p:nvPr/>
            </p:nvSpPr>
            <p:spPr bwMode="auto">
              <a:xfrm>
                <a:off x="1104" y="3888"/>
                <a:ext cx="432" cy="0"/>
              </a:xfrm>
              <a:prstGeom prst="line">
                <a:avLst/>
              </a:prstGeom>
              <a:noFill/>
              <a:ln w="38100">
                <a:solidFill>
                  <a:srgbClr val="CCFF66"/>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prstClr val="black"/>
                  </a:solidFill>
                  <a:latin typeface="Arial" charset="0"/>
                  <a:cs typeface="Arial" charset="0"/>
                </a:endParaRPr>
              </a:p>
            </p:txBody>
          </p:sp>
        </p:grpSp>
        <p:sp>
          <p:nvSpPr>
            <p:cNvPr id="6" name="Rounded Rectangle 5"/>
            <p:cNvSpPr/>
            <p:nvPr/>
          </p:nvSpPr>
          <p:spPr>
            <a:xfrm>
              <a:off x="2209815" y="6324085"/>
              <a:ext cx="3047383" cy="381368"/>
            </a:xfrm>
            <a:prstGeom prst="roundRect">
              <a:avLst/>
            </a:prstGeom>
            <a:solidFill>
              <a:srgbClr val="66990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AU"/>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1200" b="1" dirty="0">
                  <a:solidFill>
                    <a:prstClr val="white"/>
                  </a:solidFill>
                </a:rPr>
                <a:t>Products to carry extent of GHG emissions</a:t>
              </a:r>
            </a:p>
          </p:txBody>
        </p:sp>
        <p:sp>
          <p:nvSpPr>
            <p:cNvPr id="20486" name="TextBox 32"/>
            <p:cNvSpPr txBox="1">
              <a:spLocks noChangeArrowheads="1"/>
            </p:cNvSpPr>
            <p:nvPr/>
          </p:nvSpPr>
          <p:spPr bwMode="auto">
            <a:xfrm>
              <a:off x="381000" y="6324600"/>
              <a:ext cx="1066800" cy="307975"/>
            </a:xfrm>
            <a:prstGeom prst="rect">
              <a:avLst/>
            </a:prstGeom>
            <a:solidFill>
              <a:srgbClr val="66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r>
                <a:rPr lang="en-US" sz="1400" smtClean="0">
                  <a:solidFill>
                    <a:prstClr val="black"/>
                  </a:solidFill>
                  <a:cs typeface="Arial" charset="0"/>
                </a:rPr>
                <a:t>Phase V.a</a:t>
              </a:r>
            </a:p>
          </p:txBody>
        </p:sp>
        <p:cxnSp>
          <p:nvCxnSpPr>
            <p:cNvPr id="8" name="Straight Arrow Connector 7"/>
            <p:cNvCxnSpPr>
              <a:stCxn id="20486" idx="3"/>
            </p:cNvCxnSpPr>
            <p:nvPr/>
          </p:nvCxnSpPr>
          <p:spPr>
            <a:xfrm flipV="1">
              <a:off x="1447168" y="6476632"/>
              <a:ext cx="762647" cy="1815"/>
            </a:xfrm>
            <a:prstGeom prst="straightConnector1">
              <a:avLst/>
            </a:prstGeom>
            <a:ln w="38100">
              <a:solidFill>
                <a:srgbClr val="669900"/>
              </a:solidFill>
              <a:tailEnd type="arrow"/>
            </a:ln>
          </p:spPr>
          <p:style>
            <a:lnRef idx="1">
              <a:schemeClr val="dk1"/>
            </a:lnRef>
            <a:fillRef idx="0">
              <a:schemeClr val="dk1"/>
            </a:fillRef>
            <a:effectRef idx="0">
              <a:schemeClr val="dk1"/>
            </a:effectRef>
            <a:fontRef idx="minor">
              <a:schemeClr val="tx1"/>
            </a:fontRef>
          </p:style>
        </p:cxnSp>
        <p:sp>
          <p:nvSpPr>
            <p:cNvPr id="9" name="Left-Up Arrow 8"/>
            <p:cNvSpPr/>
            <p:nvPr/>
          </p:nvSpPr>
          <p:spPr>
            <a:xfrm>
              <a:off x="5257198" y="5561349"/>
              <a:ext cx="1905014" cy="1296651"/>
            </a:xfrm>
            <a:prstGeom prst="leftUpArrow">
              <a:avLst>
                <a:gd name="adj1" fmla="val 25000"/>
                <a:gd name="adj2" fmla="val 39001"/>
                <a:gd name="adj3" fmla="val 25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AU"/>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1050" b="1" dirty="0">
                  <a:solidFill>
                    <a:prstClr val="white"/>
                  </a:solidFill>
                </a:rPr>
                <a:t>Shift to low </a:t>
              </a:r>
              <a:r>
                <a:rPr lang="en-US" sz="1050" b="1" dirty="0" err="1">
                  <a:solidFill>
                    <a:prstClr val="white"/>
                  </a:solidFill>
                </a:rPr>
                <a:t>trophic</a:t>
              </a:r>
              <a:r>
                <a:rPr lang="en-US" sz="1050" b="1" dirty="0">
                  <a:solidFill>
                    <a:prstClr val="white"/>
                  </a:solidFill>
                </a:rPr>
                <a:t> species</a:t>
              </a:r>
            </a:p>
          </p:txBody>
        </p:sp>
        <p:pic>
          <p:nvPicPr>
            <p:cNvPr id="20489"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600" y="2438400"/>
              <a:ext cx="2174875"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Left-Right-Up Arrow 10"/>
            <p:cNvSpPr/>
            <p:nvPr/>
          </p:nvSpPr>
          <p:spPr>
            <a:xfrm rot="16200000">
              <a:off x="6758855" y="2765264"/>
              <a:ext cx="3245261" cy="458229"/>
            </a:xfrm>
            <a:prstGeom prst="leftRigh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AU"/>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solidFill>
                  <a:prstClr val="white"/>
                </a:solidFill>
              </a:endParaRPr>
            </a:p>
          </p:txBody>
        </p:sp>
        <p:cxnSp>
          <p:nvCxnSpPr>
            <p:cNvPr id="12" name="Straight Arrow Connector 11"/>
            <p:cNvCxnSpPr/>
            <p:nvPr/>
          </p:nvCxnSpPr>
          <p:spPr>
            <a:xfrm>
              <a:off x="5790730" y="1435310"/>
              <a:ext cx="2592358" cy="1089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3637231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971800"/>
            <a:ext cx="6778625" cy="1143000"/>
          </a:xfrm>
        </p:spPr>
        <p:txBody>
          <a:bodyPr/>
          <a:lstStyle/>
          <a:p>
            <a:r>
              <a:rPr lang="en-US" sz="3600" dirty="0" smtClean="0">
                <a:solidFill>
                  <a:srgbClr val="FF0000"/>
                </a:solidFill>
                <a:latin typeface="Calibri" pitchFamily="34" charset="0"/>
              </a:rPr>
              <a:t>Critical Action Areas / </a:t>
            </a:r>
            <a:br>
              <a:rPr lang="en-US" sz="3600" dirty="0" smtClean="0">
                <a:solidFill>
                  <a:srgbClr val="FF0000"/>
                </a:solidFill>
                <a:latin typeface="Calibri" pitchFamily="34" charset="0"/>
              </a:rPr>
            </a:br>
            <a:r>
              <a:rPr lang="en-US" sz="3600" dirty="0" smtClean="0">
                <a:solidFill>
                  <a:srgbClr val="FF0000"/>
                </a:solidFill>
                <a:latin typeface="Calibri" pitchFamily="34" charset="0"/>
              </a:rPr>
              <a:t>Intervention opportunities</a:t>
            </a:r>
            <a:endParaRPr lang="en-US" sz="3600" dirty="0">
              <a:solidFill>
                <a:srgbClr val="FF0000"/>
              </a:solidFill>
              <a:latin typeface="Calibri" pitchFamily="34" charset="0"/>
            </a:endParaRPr>
          </a:p>
        </p:txBody>
      </p:sp>
    </p:spTree>
    <p:extLst>
      <p:ext uri="{BB962C8B-B14F-4D97-AF65-F5344CB8AC3E}">
        <p14:creationId xmlns:p14="http://schemas.microsoft.com/office/powerpoint/2010/main" val="7183087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8229600" cy="500066"/>
          </a:xfrm>
        </p:spPr>
        <p:txBody>
          <a:bodyPr>
            <a:noAutofit/>
          </a:bodyPr>
          <a:lstStyle/>
          <a:p>
            <a:pPr algn="ctr"/>
            <a:r>
              <a:rPr lang="en-AU" sz="2800" b="1" dirty="0" smtClean="0">
                <a:solidFill>
                  <a:srgbClr val="FF0000"/>
                </a:solidFill>
              </a:rPr>
              <a:t>Intervention opportunities</a:t>
            </a:r>
            <a:endParaRPr lang="en-AU" sz="2800" dirty="0">
              <a:solidFill>
                <a:srgbClr val="FF0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4561248"/>
              </p:ext>
            </p:extLst>
          </p:nvPr>
        </p:nvGraphicFramePr>
        <p:xfrm>
          <a:off x="762000" y="937137"/>
          <a:ext cx="8077200" cy="59293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213070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8229600" cy="500066"/>
          </a:xfrm>
        </p:spPr>
        <p:txBody>
          <a:bodyPr>
            <a:noAutofit/>
          </a:bodyPr>
          <a:lstStyle/>
          <a:p>
            <a:pPr algn="ctr"/>
            <a:r>
              <a:rPr lang="en-AU" sz="2800" b="1" dirty="0" smtClean="0">
                <a:solidFill>
                  <a:srgbClr val="002060"/>
                </a:solidFill>
              </a:rPr>
              <a:t>Intervention opportunities</a:t>
            </a:r>
            <a:endParaRPr lang="en-AU" sz="28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1535574"/>
              </p:ext>
            </p:extLst>
          </p:nvPr>
        </p:nvGraphicFramePr>
        <p:xfrm>
          <a:off x="1066800" y="1219200"/>
          <a:ext cx="7772400" cy="4648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3949302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487362"/>
          </a:xfrm>
        </p:spPr>
        <p:txBody>
          <a:bodyPr/>
          <a:lstStyle/>
          <a:p>
            <a:r>
              <a:rPr lang="en-AU" sz="3200" b="1" dirty="0" smtClean="0">
                <a:solidFill>
                  <a:srgbClr val="FF0000"/>
                </a:solidFill>
                <a:latin typeface="Calibri" pitchFamily="34" charset="0"/>
              </a:rPr>
              <a:t>Intervention </a:t>
            </a:r>
            <a:r>
              <a:rPr lang="en-AU" sz="3200" b="1" dirty="0">
                <a:solidFill>
                  <a:srgbClr val="FF0000"/>
                </a:solidFill>
                <a:latin typeface="Calibri" pitchFamily="34" charset="0"/>
              </a:rPr>
              <a:t>opportunities</a:t>
            </a:r>
            <a:endParaRPr lang="en-US" sz="3200" dirty="0">
              <a:solidFill>
                <a:srgbClr val="FF0000"/>
              </a:solidFill>
              <a:latin typeface="Calibri" pitchFamily="34" charset="0"/>
            </a:endParaRPr>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3759865508"/>
              </p:ext>
            </p:extLst>
          </p:nvPr>
        </p:nvGraphicFramePr>
        <p:xfrm>
          <a:off x="1752600" y="914401"/>
          <a:ext cx="7086600" cy="5167786"/>
        </p:xfrm>
        <a:graphic>
          <a:graphicData uri="http://schemas.openxmlformats.org/drawingml/2006/table">
            <a:tbl>
              <a:tblPr firstRow="1" bandRow="1">
                <a:tableStyleId>{5C22544A-7EE6-4342-B048-85BDC9FD1C3A}</a:tableStyleId>
              </a:tblPr>
              <a:tblGrid>
                <a:gridCol w="2709582"/>
                <a:gridCol w="4377018"/>
              </a:tblGrid>
              <a:tr h="12394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1" dirty="0" smtClean="0">
                          <a:solidFill>
                            <a:schemeClr val="tx1"/>
                          </a:solidFill>
                          <a:latin typeface="Calibri" pitchFamily="34" charset="0"/>
                        </a:rPr>
                        <a:t>Dependence on wild seed and </a:t>
                      </a:r>
                      <a:r>
                        <a:rPr lang="en-AU" sz="1800" b="1" dirty="0" err="1" smtClean="0">
                          <a:solidFill>
                            <a:schemeClr val="tx1"/>
                          </a:solidFill>
                          <a:latin typeface="Calibri" pitchFamily="34" charset="0"/>
                        </a:rPr>
                        <a:t>broodstock</a:t>
                      </a:r>
                      <a:endParaRPr lang="en-AU" sz="1800" b="1" dirty="0" smtClean="0">
                        <a:solidFill>
                          <a:schemeClr val="tx1"/>
                        </a:solidFill>
                        <a:latin typeface="Calibri" pitchFamily="34" charset="0"/>
                      </a:endParaRPr>
                    </a:p>
                    <a:p>
                      <a:endParaRPr lang="en-US" sz="1800" dirty="0">
                        <a:solidFill>
                          <a:schemeClr val="tx1"/>
                        </a:solidFill>
                        <a:latin typeface="Calibri"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dirty="0" smtClean="0">
                          <a:solidFill>
                            <a:schemeClr val="tx1"/>
                          </a:solidFill>
                          <a:latin typeface="Calibri" pitchFamily="34" charset="0"/>
                        </a:rPr>
                        <a:t>Hatchery and broodstock management programs;</a:t>
                      </a:r>
                      <a:r>
                        <a:rPr lang="en-AU" sz="1800" b="1" dirty="0" smtClean="0">
                          <a:latin typeface="Calibri" pitchFamily="34" charset="0"/>
                        </a:rPr>
                        <a:t> </a:t>
                      </a:r>
                      <a:r>
                        <a:rPr lang="en-AU" sz="1800" b="1" dirty="0" smtClean="0">
                          <a:solidFill>
                            <a:schemeClr val="tx1"/>
                          </a:solidFill>
                          <a:latin typeface="Calibri" pitchFamily="34" charset="0"/>
                        </a:rPr>
                        <a:t>Regional domestication programs for key species; </a:t>
                      </a:r>
                      <a:r>
                        <a:rPr lang="en-US" sz="1800" dirty="0" smtClean="0">
                          <a:solidFill>
                            <a:schemeClr val="tx1"/>
                          </a:solidFill>
                          <a:latin typeface="Calibri" pitchFamily="34" charset="0"/>
                        </a:rPr>
                        <a:t>New species with better qualities and/or consumer acceptability of GMO fish;</a:t>
                      </a:r>
                    </a:p>
                    <a:p>
                      <a:endParaRPr lang="en-US" sz="1800" dirty="0" smtClean="0">
                        <a:solidFill>
                          <a:schemeClr val="tx1"/>
                        </a:solidFill>
                        <a:latin typeface="Calibri" pitchFamily="34" charset="0"/>
                      </a:endParaRPr>
                    </a:p>
                  </a:txBody>
                  <a:tcPr/>
                </a:tc>
              </a:tr>
              <a:tr h="18159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1" dirty="0" smtClean="0">
                          <a:latin typeface="Calibri" pitchFamily="34" charset="0"/>
                        </a:rPr>
                        <a:t>Food Safety</a:t>
                      </a:r>
                    </a:p>
                    <a:p>
                      <a:endParaRPr lang="en-US" sz="1800" dirty="0" smtClean="0">
                        <a:latin typeface="Calibri" pitchFamily="34" charset="0"/>
                      </a:endParaRPr>
                    </a:p>
                    <a:p>
                      <a:endParaRPr lang="en-US" sz="1800" dirty="0" smtClean="0">
                        <a:latin typeface="Calibri" pitchFamily="34" charset="0"/>
                      </a:endParaRPr>
                    </a:p>
                    <a:p>
                      <a:endParaRPr lang="en-US" sz="1800" dirty="0" smtClean="0">
                        <a:latin typeface="Calibri" pitchFamily="34" charset="0"/>
                      </a:endParaRPr>
                    </a:p>
                    <a:p>
                      <a:r>
                        <a:rPr lang="en-US" sz="1800" b="1" dirty="0" smtClean="0">
                          <a:latin typeface="Calibri" pitchFamily="34" charset="0"/>
                        </a:rPr>
                        <a:t>New Environments </a:t>
                      </a:r>
                      <a:endParaRPr lang="en-US" sz="1800" b="1" dirty="0">
                        <a:latin typeface="Calibri" pitchFamily="34" charset="0"/>
                      </a:endParaRPr>
                    </a:p>
                  </a:txBody>
                  <a:tcPr/>
                </a:tc>
                <a:tc>
                  <a:txBody>
                    <a:bodyPr/>
                    <a:lstStyle/>
                    <a:p>
                      <a:pPr lvl="0"/>
                      <a:r>
                        <a:rPr lang="en-AU" sz="1800" b="1" dirty="0" smtClean="0">
                          <a:solidFill>
                            <a:schemeClr val="tx1"/>
                          </a:solidFill>
                          <a:latin typeface="Calibri" pitchFamily="34" charset="0"/>
                        </a:rPr>
                        <a:t>Responsible use of approved drugs and chemicals</a:t>
                      </a:r>
                    </a:p>
                    <a:p>
                      <a:pPr lvl="0"/>
                      <a:r>
                        <a:rPr lang="en-AU" sz="1800" b="1" dirty="0" smtClean="0">
                          <a:solidFill>
                            <a:schemeClr val="tx1"/>
                          </a:solidFill>
                          <a:latin typeface="Calibri" pitchFamily="34" charset="0"/>
                        </a:rPr>
                        <a:t>BMPs, compliance to Codex, certification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b="1" dirty="0" smtClean="0">
                        <a:latin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solidFill>
                            <a:schemeClr val="tx1"/>
                          </a:solidFill>
                          <a:latin typeface="Calibri" pitchFamily="34" charset="0"/>
                        </a:rPr>
                        <a:t>Increasing efforts in moving aquaculture further offshore, including further research and adoption of new off-shore aquaculture technology. </a:t>
                      </a:r>
                    </a:p>
                    <a:p>
                      <a:endParaRPr lang="en-US" sz="1800" dirty="0">
                        <a:latin typeface="Calibri" pitchFamily="34" charset="0"/>
                      </a:endParaRPr>
                    </a:p>
                  </a:txBody>
                  <a:tcPr/>
                </a:tc>
              </a:tr>
              <a:tr h="870106">
                <a:tc>
                  <a:txBody>
                    <a:bodyPr/>
                    <a:lstStyle/>
                    <a:p>
                      <a:r>
                        <a:rPr lang="en-US" sz="2000" dirty="0" smtClean="0">
                          <a:latin typeface="Calibri" pitchFamily="34" charset="0"/>
                        </a:rPr>
                        <a:t>Climate Change</a:t>
                      </a:r>
                      <a:endParaRPr lang="en-US" sz="2000" dirty="0">
                        <a:latin typeface="Calibri" pitchFamily="34" charset="0"/>
                      </a:endParaRPr>
                    </a:p>
                  </a:txBody>
                  <a:tcPr/>
                </a:tc>
                <a:tc>
                  <a:txBody>
                    <a:bodyPr/>
                    <a:lstStyle/>
                    <a:p>
                      <a:r>
                        <a:rPr lang="en-US" sz="2000" dirty="0" smtClean="0">
                          <a:latin typeface="Calibri" pitchFamily="34" charset="0"/>
                        </a:rPr>
                        <a:t>Vulnerability assessments, mitigation strategies </a:t>
                      </a:r>
                      <a:endParaRPr lang="en-US" sz="2000" dirty="0">
                        <a:latin typeface="Calibri" pitchFamily="34" charset="0"/>
                      </a:endParaRPr>
                    </a:p>
                  </a:txBody>
                  <a:tcPr/>
                </a:tc>
              </a:tr>
            </a:tbl>
          </a:graphicData>
        </a:graphic>
      </p:graphicFrame>
    </p:spTree>
    <p:extLst>
      <p:ext uri="{BB962C8B-B14F-4D97-AF65-F5344CB8AC3E}">
        <p14:creationId xmlns:p14="http://schemas.microsoft.com/office/powerpoint/2010/main" val="128851669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048000"/>
            <a:ext cx="6778625" cy="1143000"/>
          </a:xfrm>
        </p:spPr>
        <p:txBody>
          <a:bodyPr/>
          <a:lstStyle/>
          <a:p>
            <a:r>
              <a:rPr lang="en-US" dirty="0" smtClean="0">
                <a:solidFill>
                  <a:srgbClr val="FF0000"/>
                </a:solidFill>
                <a:latin typeface="Calibri" pitchFamily="34" charset="0"/>
              </a:rPr>
              <a:t>Suggested Thematic Programs  </a:t>
            </a:r>
            <a:endParaRPr lang="en-US" dirty="0">
              <a:solidFill>
                <a:srgbClr val="FF0000"/>
              </a:solidFill>
              <a:latin typeface="Calibri" pitchFamily="34" charset="0"/>
            </a:endParaRPr>
          </a:p>
        </p:txBody>
      </p:sp>
    </p:spTree>
    <p:extLst>
      <p:ext uri="{BB962C8B-B14F-4D97-AF65-F5344CB8AC3E}">
        <p14:creationId xmlns:p14="http://schemas.microsoft.com/office/powerpoint/2010/main" val="216318388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1388533" y="533400"/>
            <a:ext cx="7772400" cy="411162"/>
          </a:xfrm>
        </p:spPr>
        <p:txBody>
          <a:bodyPr/>
          <a:lstStyle/>
          <a:p>
            <a:r>
              <a:rPr lang="en-US" sz="3200" dirty="0" smtClean="0">
                <a:solidFill>
                  <a:srgbClr val="FF0000"/>
                </a:solidFill>
                <a:latin typeface="Calibri" pitchFamily="34" charset="0"/>
              </a:rPr>
              <a:t>Support Least Developed </a:t>
            </a:r>
            <a:r>
              <a:rPr lang="en-US" sz="3200" dirty="0" smtClean="0">
                <a:solidFill>
                  <a:srgbClr val="FF0000"/>
                </a:solidFill>
                <a:latin typeface="Calibri" pitchFamily="34" charset="0"/>
              </a:rPr>
              <a:t>Countries</a:t>
            </a:r>
            <a:endParaRPr lang="en-US" sz="3200" dirty="0" smtClean="0">
              <a:solidFill>
                <a:srgbClr val="FF0000"/>
              </a:solidFill>
              <a:latin typeface="Calibri" pitchFamily="34" charset="0"/>
            </a:endParaRPr>
          </a:p>
        </p:txBody>
      </p:sp>
      <p:sp>
        <p:nvSpPr>
          <p:cNvPr id="26627" name="Content Placeholder 2"/>
          <p:cNvSpPr>
            <a:spLocks noGrp="1"/>
          </p:cNvSpPr>
          <p:nvPr>
            <p:ph sz="quarter" idx="1"/>
          </p:nvPr>
        </p:nvSpPr>
        <p:spPr>
          <a:xfrm>
            <a:off x="914400" y="1524000"/>
            <a:ext cx="7772400" cy="4419600"/>
          </a:xfrm>
        </p:spPr>
        <p:txBody>
          <a:bodyPr/>
          <a:lstStyle/>
          <a:p>
            <a:r>
              <a:rPr lang="en-US" sz="2000" dirty="0" smtClean="0">
                <a:latin typeface="Calibri" pitchFamily="34" charset="0"/>
              </a:rPr>
              <a:t>LDC Criterion</a:t>
            </a:r>
          </a:p>
          <a:p>
            <a:pPr lvl="1"/>
            <a:r>
              <a:rPr lang="en-US" sz="2000" dirty="0" smtClean="0">
                <a:latin typeface="Calibri" pitchFamily="34" charset="0"/>
              </a:rPr>
              <a:t>Low income</a:t>
            </a:r>
          </a:p>
          <a:p>
            <a:pPr lvl="1"/>
            <a:r>
              <a:rPr lang="en-US" sz="2000" dirty="0" smtClean="0">
                <a:latin typeface="Calibri" pitchFamily="34" charset="0"/>
              </a:rPr>
              <a:t>Human resource weakness</a:t>
            </a:r>
          </a:p>
          <a:p>
            <a:pPr lvl="1"/>
            <a:r>
              <a:rPr lang="en-US" sz="2000" dirty="0" smtClean="0">
                <a:latin typeface="Calibri" pitchFamily="34" charset="0"/>
              </a:rPr>
              <a:t>Economic vulnerability</a:t>
            </a:r>
          </a:p>
          <a:p>
            <a:r>
              <a:rPr lang="en-US" sz="2000" dirty="0" smtClean="0">
                <a:latin typeface="Calibri" pitchFamily="34" charset="0"/>
              </a:rPr>
              <a:t>LD Countries in AP</a:t>
            </a:r>
          </a:p>
          <a:p>
            <a:pPr lvl="1"/>
            <a:r>
              <a:rPr lang="en-US" sz="2000" dirty="0" smtClean="0">
                <a:latin typeface="Calibri" pitchFamily="34" charset="0"/>
              </a:rPr>
              <a:t>Bangladesh</a:t>
            </a:r>
          </a:p>
          <a:p>
            <a:pPr lvl="1"/>
            <a:r>
              <a:rPr lang="en-US" sz="2000" dirty="0" smtClean="0">
                <a:latin typeface="Calibri" pitchFamily="34" charset="0"/>
              </a:rPr>
              <a:t>Cambodia</a:t>
            </a:r>
          </a:p>
          <a:p>
            <a:pPr lvl="1"/>
            <a:r>
              <a:rPr lang="en-US" sz="2000" dirty="0" smtClean="0">
                <a:latin typeface="Calibri" pitchFamily="34" charset="0"/>
              </a:rPr>
              <a:t>Lao PDR</a:t>
            </a:r>
          </a:p>
          <a:p>
            <a:pPr lvl="1"/>
            <a:r>
              <a:rPr lang="en-US" sz="2000" dirty="0" smtClean="0">
                <a:latin typeface="Calibri" pitchFamily="34" charset="0"/>
              </a:rPr>
              <a:t>Myanmar</a:t>
            </a:r>
          </a:p>
          <a:p>
            <a:pPr lvl="1"/>
            <a:r>
              <a:rPr lang="en-US" sz="2000" dirty="0" smtClean="0">
                <a:latin typeface="Calibri" pitchFamily="34" charset="0"/>
              </a:rPr>
              <a:t>Nepal</a:t>
            </a:r>
          </a:p>
          <a:p>
            <a:r>
              <a:rPr lang="en-US" sz="2000" dirty="0" smtClean="0">
                <a:latin typeface="Calibri" pitchFamily="34" charset="0"/>
              </a:rPr>
              <a:t>Fisheries and aquaculture important in all the above LDC</a:t>
            </a:r>
          </a:p>
          <a:p>
            <a:r>
              <a:rPr lang="en-US" sz="2000" dirty="0" smtClean="0">
                <a:latin typeface="Calibri" pitchFamily="34" charset="0"/>
              </a:rPr>
              <a:t>Need major push and priority support</a:t>
            </a:r>
          </a:p>
        </p:txBody>
      </p:sp>
    </p:spTree>
    <p:extLst>
      <p:ext uri="{BB962C8B-B14F-4D97-AF65-F5344CB8AC3E}">
        <p14:creationId xmlns:p14="http://schemas.microsoft.com/office/powerpoint/2010/main" val="393311454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914400" y="228600"/>
            <a:ext cx="8229600" cy="1143000"/>
          </a:xfrm>
        </p:spPr>
        <p:txBody>
          <a:bodyPr/>
          <a:lstStyle/>
          <a:p>
            <a:r>
              <a:rPr lang="en-GB" sz="2800" b="1" dirty="0" smtClean="0">
                <a:solidFill>
                  <a:srgbClr val="FF0000"/>
                </a:solidFill>
                <a:latin typeface="Calibri" pitchFamily="34" charset="0"/>
              </a:rPr>
              <a:t>Support Aquaculture for poverty alleviation</a:t>
            </a:r>
          </a:p>
        </p:txBody>
      </p:sp>
      <p:sp>
        <p:nvSpPr>
          <p:cNvPr id="3075" name="Content Placeholder 2"/>
          <p:cNvSpPr>
            <a:spLocks noGrp="1"/>
          </p:cNvSpPr>
          <p:nvPr>
            <p:ph idx="1"/>
          </p:nvPr>
        </p:nvSpPr>
        <p:spPr>
          <a:xfrm>
            <a:off x="609600" y="1527412"/>
            <a:ext cx="8229600" cy="3048000"/>
          </a:xfrm>
        </p:spPr>
        <p:txBody>
          <a:bodyPr/>
          <a:lstStyle/>
          <a:p>
            <a:r>
              <a:rPr lang="en-GB" sz="2000" dirty="0" smtClean="0">
                <a:latin typeface="Calibri" pitchFamily="34" charset="0"/>
              </a:rPr>
              <a:t>Previous donor support for small-scale aquaculture (SSA) was mainly for subsistence but farmers seek increased income</a:t>
            </a:r>
          </a:p>
          <a:p>
            <a:r>
              <a:rPr lang="en-GB" sz="2000" dirty="0" smtClean="0">
                <a:latin typeface="Calibri" pitchFamily="34" charset="0"/>
              </a:rPr>
              <a:t>Thus SSA needs to provide a significant source of income and be a small and medium enterprise (SME)</a:t>
            </a:r>
          </a:p>
          <a:p>
            <a:r>
              <a:rPr lang="en-GB" sz="2000" dirty="0" smtClean="0">
                <a:latin typeface="Calibri" pitchFamily="34" charset="0"/>
              </a:rPr>
              <a:t>Considerable poverty alleviation through large-scale aquaculture through employment:</a:t>
            </a:r>
          </a:p>
          <a:p>
            <a:pPr>
              <a:buFontTx/>
              <a:buNone/>
            </a:pPr>
            <a:r>
              <a:rPr lang="en-GB" sz="2000" dirty="0" smtClean="0">
                <a:latin typeface="Calibri" pitchFamily="34" charset="0"/>
              </a:rPr>
              <a:t>       - large-scale farms</a:t>
            </a:r>
          </a:p>
          <a:p>
            <a:pPr>
              <a:buFontTx/>
              <a:buNone/>
            </a:pPr>
            <a:r>
              <a:rPr lang="en-GB" sz="2000" dirty="0" smtClean="0">
                <a:latin typeface="Calibri" pitchFamily="34" charset="0"/>
              </a:rPr>
              <a:t>         - value chain e.g. input supply, processing and marketing</a:t>
            </a:r>
          </a:p>
        </p:txBody>
      </p:sp>
    </p:spTree>
    <p:extLst>
      <p:ext uri="{BB962C8B-B14F-4D97-AF65-F5344CB8AC3E}">
        <p14:creationId xmlns:p14="http://schemas.microsoft.com/office/powerpoint/2010/main" val="167417761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2489200" y="162983"/>
            <a:ext cx="5486400" cy="2133600"/>
          </a:xfrm>
        </p:spPr>
        <p:txBody>
          <a:bodyPr/>
          <a:lstStyle/>
          <a:p>
            <a:pPr>
              <a:lnSpc>
                <a:spcPct val="115000"/>
              </a:lnSpc>
              <a:spcAft>
                <a:spcPts val="1000"/>
              </a:spcAft>
            </a:pPr>
            <a:r>
              <a:rPr lang="en-US" sz="2400" b="1" dirty="0" smtClean="0">
                <a:ea typeface="Calibri" pitchFamily="34" charset="0"/>
                <a:cs typeface="Arial" charset="0"/>
              </a:rPr>
              <a:t/>
            </a:r>
            <a:br>
              <a:rPr lang="en-US" sz="2400" b="1" dirty="0" smtClean="0">
                <a:ea typeface="Calibri" pitchFamily="34" charset="0"/>
                <a:cs typeface="Arial" charset="0"/>
              </a:rPr>
            </a:br>
            <a:r>
              <a:rPr lang="en-US" sz="2400" b="1" dirty="0" smtClean="0">
                <a:ea typeface="Calibri" pitchFamily="34" charset="0"/>
                <a:cs typeface="Arial" charset="0"/>
              </a:rPr>
              <a:t/>
            </a:r>
            <a:br>
              <a:rPr lang="en-US" sz="2400" b="1" dirty="0" smtClean="0">
                <a:ea typeface="Calibri" pitchFamily="34" charset="0"/>
                <a:cs typeface="Arial" charset="0"/>
              </a:rPr>
            </a:br>
            <a:r>
              <a:rPr lang="en-US" sz="2400" b="1" dirty="0" smtClean="0">
                <a:ea typeface="Calibri" pitchFamily="34" charset="0"/>
                <a:cs typeface="Arial" charset="0"/>
              </a:rPr>
              <a:t/>
            </a:r>
            <a:br>
              <a:rPr lang="en-US" sz="2400" b="1" dirty="0" smtClean="0">
                <a:ea typeface="Calibri" pitchFamily="34" charset="0"/>
                <a:cs typeface="Arial" charset="0"/>
              </a:rPr>
            </a:br>
            <a:r>
              <a:rPr lang="en-US" sz="2400" b="1" dirty="0" smtClean="0">
                <a:ea typeface="Calibri" pitchFamily="34" charset="0"/>
                <a:cs typeface="Arial" charset="0"/>
              </a:rPr>
              <a:t/>
            </a:r>
            <a:br>
              <a:rPr lang="en-US" sz="2400" b="1" dirty="0" smtClean="0">
                <a:ea typeface="Calibri" pitchFamily="34" charset="0"/>
                <a:cs typeface="Arial" charset="0"/>
              </a:rPr>
            </a:br>
            <a:r>
              <a:rPr lang="en-US" sz="2400" dirty="0">
                <a:solidFill>
                  <a:srgbClr val="C00000"/>
                </a:solidFill>
                <a:latin typeface="Calibri" pitchFamily="34" charset="0"/>
                <a:ea typeface="Calibri" pitchFamily="34" charset="0"/>
                <a:cs typeface="Arial" charset="0"/>
              </a:rPr>
              <a:t>Support Aquaculture to diversify livelihoods of small-scale farmers and fishers</a:t>
            </a:r>
            <a:r>
              <a:rPr lang="en-US" sz="2400" b="1" dirty="0" smtClean="0">
                <a:ea typeface="Calibri" pitchFamily="34" charset="0"/>
                <a:cs typeface="Arial" charset="0"/>
              </a:rPr>
              <a:t/>
            </a:r>
            <a:br>
              <a:rPr lang="en-US" sz="2400" b="1" dirty="0" smtClean="0">
                <a:ea typeface="Calibri" pitchFamily="34" charset="0"/>
                <a:cs typeface="Arial" charset="0"/>
              </a:rPr>
            </a:br>
            <a:r>
              <a:rPr lang="en-US" sz="2400" dirty="0">
                <a:ea typeface="Calibri" pitchFamily="34" charset="0"/>
                <a:cs typeface="Arial" charset="0"/>
              </a:rPr>
              <a:t/>
            </a:r>
            <a:br>
              <a:rPr lang="en-US" sz="2400" dirty="0">
                <a:ea typeface="Calibri" pitchFamily="34" charset="0"/>
                <a:cs typeface="Arial" charset="0"/>
              </a:rPr>
            </a:br>
            <a:r>
              <a:rPr lang="en-US" sz="2400" dirty="0">
                <a:latin typeface="Calibri" pitchFamily="34" charset="0"/>
                <a:ea typeface="Calibri" pitchFamily="34" charset="0"/>
                <a:cs typeface="Times New Roman" pitchFamily="18" charset="0"/>
              </a:rPr>
              <a:t/>
            </a:r>
            <a:br>
              <a:rPr lang="en-US" sz="2400" dirty="0">
                <a:latin typeface="Calibri" pitchFamily="34" charset="0"/>
                <a:ea typeface="Calibri" pitchFamily="34" charset="0"/>
                <a:cs typeface="Times New Roman" pitchFamily="18" charset="0"/>
              </a:rPr>
            </a:br>
            <a:r>
              <a:rPr lang="en-US" sz="2400" b="1" dirty="0" smtClean="0">
                <a:ea typeface="Calibri" pitchFamily="34" charset="0"/>
                <a:cs typeface="Arial" charset="0"/>
              </a:rPr>
              <a:t/>
            </a:r>
            <a:br>
              <a:rPr lang="en-US" sz="2400" b="1" dirty="0" smtClean="0">
                <a:ea typeface="Calibri" pitchFamily="34" charset="0"/>
                <a:cs typeface="Arial" charset="0"/>
              </a:rPr>
            </a:br>
            <a:endParaRPr lang="en-US" sz="2400" dirty="0" smtClean="0"/>
          </a:p>
        </p:txBody>
      </p:sp>
      <p:sp>
        <p:nvSpPr>
          <p:cNvPr id="3" name="Content Placeholder 2"/>
          <p:cNvSpPr>
            <a:spLocks noGrp="1"/>
          </p:cNvSpPr>
          <p:nvPr>
            <p:ph idx="1"/>
          </p:nvPr>
        </p:nvSpPr>
        <p:spPr>
          <a:xfrm>
            <a:off x="908050" y="1828800"/>
            <a:ext cx="4648200" cy="4525963"/>
          </a:xfrm>
        </p:spPr>
        <p:txBody>
          <a:bodyPr/>
          <a:lstStyle/>
          <a:p>
            <a:pPr lvl="1">
              <a:lnSpc>
                <a:spcPct val="90000"/>
              </a:lnSpc>
              <a:buNone/>
              <a:defRPr/>
            </a:pPr>
            <a:r>
              <a:rPr lang="en-US" sz="2000" dirty="0" smtClean="0">
                <a:latin typeface="Calibri" pitchFamily="34" charset="0"/>
              </a:rPr>
              <a:t>Best </a:t>
            </a:r>
            <a:r>
              <a:rPr lang="en-US" sz="2000" dirty="0">
                <a:latin typeface="Calibri" pitchFamily="34" charset="0"/>
              </a:rPr>
              <a:t>entry point for poor farmers and fishers to  farm </a:t>
            </a:r>
            <a:r>
              <a:rPr lang="en-US" sz="2000" dirty="0" smtClean="0">
                <a:latin typeface="Calibri" pitchFamily="34" charset="0"/>
              </a:rPr>
              <a:t>fish</a:t>
            </a:r>
            <a:endParaRPr lang="en-US" sz="2400" dirty="0" smtClean="0">
              <a:ea typeface="Calibri"/>
              <a:cs typeface="Arial" pitchFamily="34" charset="0"/>
            </a:endParaRPr>
          </a:p>
          <a:p>
            <a:pPr lvl="1">
              <a:lnSpc>
                <a:spcPct val="90000"/>
              </a:lnSpc>
              <a:buFontTx/>
              <a:buChar char="•"/>
              <a:defRPr/>
            </a:pPr>
            <a:r>
              <a:rPr lang="en-US" sz="2000" dirty="0" smtClean="0">
                <a:latin typeface="Calibri" pitchFamily="34" charset="0"/>
              </a:rPr>
              <a:t>Relatively low cost</a:t>
            </a:r>
          </a:p>
          <a:p>
            <a:pPr lvl="1">
              <a:lnSpc>
                <a:spcPct val="90000"/>
              </a:lnSpc>
              <a:buFontTx/>
              <a:buChar char="•"/>
              <a:defRPr/>
            </a:pPr>
            <a:r>
              <a:rPr lang="en-US" sz="2000" dirty="0" smtClean="0">
                <a:latin typeface="Calibri" pitchFamily="34" charset="0"/>
              </a:rPr>
              <a:t>Minimal </a:t>
            </a:r>
            <a:r>
              <a:rPr lang="en-US" sz="2000" dirty="0">
                <a:latin typeface="Calibri" pitchFamily="34" charset="0"/>
              </a:rPr>
              <a:t>risk</a:t>
            </a:r>
          </a:p>
          <a:p>
            <a:pPr lvl="1">
              <a:lnSpc>
                <a:spcPct val="90000"/>
              </a:lnSpc>
              <a:buFontTx/>
              <a:buChar char="•"/>
              <a:defRPr/>
            </a:pPr>
            <a:r>
              <a:rPr lang="en-US" sz="2000" dirty="0">
                <a:latin typeface="Calibri" pitchFamily="34" charset="0"/>
              </a:rPr>
              <a:t>First step on ladder of intensification i.e. to gain experience and confidence before intensifying</a:t>
            </a:r>
          </a:p>
          <a:p>
            <a:pPr marL="0">
              <a:lnSpc>
                <a:spcPct val="115000"/>
              </a:lnSpc>
              <a:spcBef>
                <a:spcPts val="0"/>
              </a:spcBef>
              <a:spcAft>
                <a:spcPts val="1000"/>
              </a:spcAft>
              <a:defRPr/>
            </a:pPr>
            <a:endParaRPr lang="en-US" sz="2400" dirty="0" smtClean="0">
              <a:ea typeface="Calibri"/>
              <a:cs typeface="Arial" pitchFamily="34" charset="0"/>
            </a:endParaRPr>
          </a:p>
          <a:p>
            <a:pPr marL="0" indent="0">
              <a:lnSpc>
                <a:spcPct val="115000"/>
              </a:lnSpc>
              <a:spcBef>
                <a:spcPts val="0"/>
              </a:spcBef>
              <a:spcAft>
                <a:spcPts val="1000"/>
              </a:spcAft>
              <a:buFontTx/>
              <a:buNone/>
              <a:defRPr/>
            </a:pPr>
            <a:endParaRPr lang="en-US" sz="2400" dirty="0" smtClean="0">
              <a:ea typeface="Calibri"/>
              <a:cs typeface="Arial" pitchFamily="34" charset="0"/>
            </a:endParaRPr>
          </a:p>
          <a:p>
            <a:pPr marL="0" indent="0">
              <a:lnSpc>
                <a:spcPct val="115000"/>
              </a:lnSpc>
              <a:spcBef>
                <a:spcPts val="0"/>
              </a:spcBef>
              <a:spcAft>
                <a:spcPts val="1000"/>
              </a:spcAft>
              <a:buFontTx/>
              <a:buNone/>
              <a:defRPr/>
            </a:pPr>
            <a:endParaRPr lang="en-US" sz="2400" dirty="0" smtClean="0">
              <a:ea typeface="Calibri"/>
              <a:cs typeface="Arial" pitchFamily="34" charset="0"/>
            </a:endParaRPr>
          </a:p>
          <a:p>
            <a:pPr marL="0" indent="0">
              <a:lnSpc>
                <a:spcPct val="115000"/>
              </a:lnSpc>
              <a:spcBef>
                <a:spcPts val="0"/>
              </a:spcBef>
              <a:spcAft>
                <a:spcPts val="1000"/>
              </a:spcAft>
              <a:buFontTx/>
              <a:buNone/>
              <a:defRPr/>
            </a:pPr>
            <a:endParaRPr lang="en-US" sz="2400" dirty="0" smtClean="0">
              <a:ea typeface="Calibri"/>
              <a:cs typeface="Arial" pitchFamily="34" charset="0"/>
            </a:endParaRPr>
          </a:p>
          <a:p>
            <a:pPr marL="0" indent="0">
              <a:buFontTx/>
              <a:buNone/>
              <a:defRPr/>
            </a:pPr>
            <a:endParaRPr lang="en-US" dirty="0"/>
          </a:p>
        </p:txBody>
      </p:sp>
      <p:pic>
        <p:nvPicPr>
          <p:cNvPr id="4" name="Picture 4" descr="DSC0060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5032984"/>
            <a:ext cx="220980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E:\Columns\NACA column on Kochi keynote\Photo  12 - High value freshwater prawns raised by poor women, Bangladesh.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64929" y="1676400"/>
            <a:ext cx="2438400" cy="1869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E:\Columns\NACA column Cambodia\Photo 1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3962400"/>
            <a:ext cx="2429933" cy="1683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Users\Peter\Desktop\Desk top Novemeber 2012\NACA - Nepal\AwF in Nepal\Nepal 2010\SDC1234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0400" y="5103058"/>
            <a:ext cx="2711450" cy="151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626080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p:nvPr>
        </p:nvSpPr>
        <p:spPr>
          <a:xfrm>
            <a:off x="1981200" y="609600"/>
            <a:ext cx="6629400" cy="609600"/>
          </a:xfrm>
        </p:spPr>
        <p:txBody>
          <a:bodyPr/>
          <a:lstStyle/>
          <a:p>
            <a:r>
              <a:rPr lang="en-GB" sz="3200" b="1" dirty="0" smtClean="0">
                <a:solidFill>
                  <a:srgbClr val="FF0000"/>
                </a:solidFill>
                <a:latin typeface="Calibri" pitchFamily="34" charset="0"/>
              </a:rPr>
              <a:t>Support South –South cooperation</a:t>
            </a:r>
          </a:p>
        </p:txBody>
      </p:sp>
      <p:sp>
        <p:nvSpPr>
          <p:cNvPr id="2051" name="Content Placeholder 2"/>
          <p:cNvSpPr>
            <a:spLocks noGrp="1"/>
          </p:cNvSpPr>
          <p:nvPr>
            <p:ph idx="1"/>
          </p:nvPr>
        </p:nvSpPr>
        <p:spPr>
          <a:xfrm>
            <a:off x="457200" y="1532468"/>
            <a:ext cx="8229600" cy="3124199"/>
          </a:xfrm>
        </p:spPr>
        <p:txBody>
          <a:bodyPr/>
          <a:lstStyle/>
          <a:p>
            <a:r>
              <a:rPr lang="en-US" sz="2000" b="0" dirty="0" smtClean="0">
                <a:latin typeface="Calibri" pitchFamily="34" charset="0"/>
              </a:rPr>
              <a:t>Within Asia-Pacific region between more developed to least developed countries</a:t>
            </a:r>
          </a:p>
          <a:p>
            <a:pPr>
              <a:buFontTx/>
              <a:buNone/>
            </a:pPr>
            <a:r>
              <a:rPr lang="en-US" sz="2000" b="0" dirty="0" smtClean="0">
                <a:latin typeface="Calibri" pitchFamily="34" charset="0"/>
              </a:rPr>
              <a:t>       - Assess ‘what has worked where’ in more developed     countries (a) and ‘where there is a need for similar systems’ in less developed countries (b)</a:t>
            </a:r>
          </a:p>
          <a:p>
            <a:pPr>
              <a:buFontTx/>
              <a:buNone/>
            </a:pPr>
            <a:r>
              <a:rPr lang="en-US" sz="2000" b="0" dirty="0" smtClean="0">
                <a:latin typeface="Calibri" pitchFamily="34" charset="0"/>
              </a:rPr>
              <a:t>        -  Transfer from (a) and adapt to local physical and socio-economic conditions in (b) </a:t>
            </a:r>
          </a:p>
          <a:p>
            <a:r>
              <a:rPr lang="en-US" sz="2000" b="0" dirty="0" smtClean="0">
                <a:latin typeface="Calibri" pitchFamily="34" charset="0"/>
              </a:rPr>
              <a:t>Similar cooperation between Asia-Pacific region and sub-Saharan Africa has great potential</a:t>
            </a:r>
          </a:p>
          <a:p>
            <a:endParaRPr lang="en-US" sz="2800" dirty="0" smtClean="0"/>
          </a:p>
          <a:p>
            <a:endParaRPr lang="en-US" sz="2800" dirty="0" smtClean="0"/>
          </a:p>
          <a:p>
            <a:endParaRPr lang="en-GB" dirty="0" smtClean="0"/>
          </a:p>
        </p:txBody>
      </p:sp>
      <p:pic>
        <p:nvPicPr>
          <p:cNvPr id="4" name="Picture 2" descr="C:\Users\Peter\Desktop\Desk top Novemeber 2012\NACA Africa\Photos\DSC0761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1200" y="4878443"/>
            <a:ext cx="2438400" cy="1830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C:\Users\Peter\Desktop\Desk top Novemeber 2012\NACA Africa\Photos\IMG_146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4878443"/>
            <a:ext cx="2484437" cy="186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Peter\Desktop\Desk top Novemeber 2012\NACA Africa\Photos\IMG_137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6600" y="4907977"/>
            <a:ext cx="2362200" cy="177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91463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914400"/>
            <a:ext cx="7772400" cy="639762"/>
          </a:xfrm>
        </p:spPr>
        <p:txBody>
          <a:bodyPr/>
          <a:lstStyle/>
          <a:p>
            <a:r>
              <a:rPr lang="en-US" sz="3200" dirty="0" smtClean="0">
                <a:latin typeface="Calibri" pitchFamily="34" charset="0"/>
              </a:rPr>
              <a:t>Global Trade</a:t>
            </a:r>
            <a:endParaRPr lang="en-US" sz="3200" dirty="0">
              <a:latin typeface="Calibri" pitchFamily="34" charset="0"/>
            </a:endParaRPr>
          </a:p>
        </p:txBody>
      </p:sp>
      <p:sp>
        <p:nvSpPr>
          <p:cNvPr id="3" name="Content Placeholder 2"/>
          <p:cNvSpPr>
            <a:spLocks noGrp="1"/>
          </p:cNvSpPr>
          <p:nvPr>
            <p:ph sz="quarter" idx="1"/>
          </p:nvPr>
        </p:nvSpPr>
        <p:spPr>
          <a:xfrm>
            <a:off x="838200" y="1981200"/>
            <a:ext cx="7848600" cy="4191000"/>
          </a:xfrm>
        </p:spPr>
        <p:txBody>
          <a:bodyPr/>
          <a:lstStyle/>
          <a:p>
            <a:r>
              <a:rPr lang="en-US" sz="2000" dirty="0" smtClean="0">
                <a:latin typeface="Calibri" pitchFamily="34" charset="0"/>
              </a:rPr>
              <a:t>The </a:t>
            </a:r>
            <a:r>
              <a:rPr lang="en-US" sz="2000" dirty="0">
                <a:latin typeface="Calibri" pitchFamily="34" charset="0"/>
              </a:rPr>
              <a:t>share of total fishery production exported in the form of various food and feed items increased from 25 percent in 1976 to about 38 percent in 2010</a:t>
            </a:r>
            <a:r>
              <a:rPr lang="en-US" sz="2000" dirty="0" smtClean="0">
                <a:latin typeface="Calibri" pitchFamily="34" charset="0"/>
              </a:rPr>
              <a:t>.</a:t>
            </a:r>
          </a:p>
          <a:p>
            <a:pPr marL="0" indent="0">
              <a:buNone/>
            </a:pPr>
            <a:r>
              <a:rPr lang="en-US" sz="2000" dirty="0" smtClean="0">
                <a:latin typeface="Calibri" pitchFamily="34" charset="0"/>
              </a:rPr>
              <a:t> </a:t>
            </a:r>
          </a:p>
          <a:p>
            <a:r>
              <a:rPr lang="en-US" sz="2000" dirty="0" smtClean="0">
                <a:latin typeface="Calibri" pitchFamily="34" charset="0"/>
              </a:rPr>
              <a:t>World </a:t>
            </a:r>
            <a:r>
              <a:rPr lang="en-US" sz="2000" dirty="0">
                <a:latin typeface="Calibri" pitchFamily="34" charset="0"/>
              </a:rPr>
              <a:t>trade in fish and fishery products grew significantly also in value terms, rising from </a:t>
            </a:r>
            <a:r>
              <a:rPr lang="en-US" sz="2000" dirty="0">
                <a:solidFill>
                  <a:srgbClr val="FF0000"/>
                </a:solidFill>
                <a:latin typeface="Calibri" pitchFamily="34" charset="0"/>
              </a:rPr>
              <a:t>US$8 </a:t>
            </a:r>
            <a:r>
              <a:rPr lang="en-US" sz="2000" dirty="0" smtClean="0">
                <a:solidFill>
                  <a:srgbClr val="FF0000"/>
                </a:solidFill>
                <a:latin typeface="Calibri" pitchFamily="34" charset="0"/>
              </a:rPr>
              <a:t>billion</a:t>
            </a:r>
            <a:r>
              <a:rPr lang="en-US" sz="2000" dirty="0" smtClean="0">
                <a:latin typeface="Calibri" pitchFamily="34" charset="0"/>
              </a:rPr>
              <a:t> (1976) </a:t>
            </a:r>
            <a:r>
              <a:rPr lang="en-US" sz="2000" dirty="0">
                <a:latin typeface="Calibri" pitchFamily="34" charset="0"/>
              </a:rPr>
              <a:t>to </a:t>
            </a:r>
            <a:r>
              <a:rPr lang="en-US" sz="2000" dirty="0">
                <a:solidFill>
                  <a:srgbClr val="FF0000"/>
                </a:solidFill>
                <a:latin typeface="Calibri" pitchFamily="34" charset="0"/>
              </a:rPr>
              <a:t>US$102 billion </a:t>
            </a:r>
            <a:r>
              <a:rPr lang="en-US" sz="2000" dirty="0" smtClean="0">
                <a:latin typeface="Calibri" pitchFamily="34" charset="0"/>
              </a:rPr>
              <a:t>(2010)</a:t>
            </a:r>
          </a:p>
          <a:p>
            <a:endParaRPr lang="en-US" sz="2000" dirty="0" smtClean="0">
              <a:latin typeface="Calibri" pitchFamily="34" charset="0"/>
            </a:endParaRPr>
          </a:p>
          <a:p>
            <a:r>
              <a:rPr lang="en-US" sz="2000" dirty="0" smtClean="0">
                <a:latin typeface="Calibri" pitchFamily="34" charset="0"/>
              </a:rPr>
              <a:t>Key Drivers</a:t>
            </a:r>
          </a:p>
          <a:p>
            <a:pPr lvl="1"/>
            <a:r>
              <a:rPr lang="en-US" sz="2000" dirty="0" smtClean="0">
                <a:latin typeface="Calibri" pitchFamily="34" charset="0"/>
              </a:rPr>
              <a:t>sustained demand</a:t>
            </a:r>
          </a:p>
          <a:p>
            <a:pPr lvl="1"/>
            <a:r>
              <a:rPr lang="en-US" sz="2000" dirty="0" smtClean="0">
                <a:latin typeface="Calibri" pitchFamily="34" charset="0"/>
              </a:rPr>
              <a:t>trade </a:t>
            </a:r>
            <a:r>
              <a:rPr lang="en-US" sz="2000" dirty="0">
                <a:latin typeface="Calibri" pitchFamily="34" charset="0"/>
              </a:rPr>
              <a:t>liberalization </a:t>
            </a:r>
            <a:r>
              <a:rPr lang="en-US" sz="2000" dirty="0" smtClean="0">
                <a:latin typeface="Calibri" pitchFamily="34" charset="0"/>
              </a:rPr>
              <a:t>policies</a:t>
            </a:r>
          </a:p>
          <a:p>
            <a:pPr lvl="1"/>
            <a:r>
              <a:rPr lang="en-US" sz="2000" dirty="0" smtClean="0">
                <a:latin typeface="Calibri" pitchFamily="34" charset="0"/>
              </a:rPr>
              <a:t>globalization </a:t>
            </a:r>
            <a:r>
              <a:rPr lang="en-US" sz="2000" dirty="0">
                <a:latin typeface="Calibri" pitchFamily="34" charset="0"/>
              </a:rPr>
              <a:t>of food </a:t>
            </a:r>
            <a:r>
              <a:rPr lang="en-US" sz="2000" dirty="0" smtClean="0">
                <a:latin typeface="Calibri" pitchFamily="34" charset="0"/>
              </a:rPr>
              <a:t>systems</a:t>
            </a:r>
          </a:p>
          <a:p>
            <a:pPr lvl="1"/>
            <a:r>
              <a:rPr lang="en-US" sz="2000" dirty="0" smtClean="0">
                <a:latin typeface="Calibri" pitchFamily="34" charset="0"/>
              </a:rPr>
              <a:t>technological </a:t>
            </a:r>
            <a:r>
              <a:rPr lang="en-US" sz="2000" dirty="0">
                <a:latin typeface="Calibri" pitchFamily="34" charset="0"/>
              </a:rPr>
              <a:t>innovations.</a:t>
            </a:r>
          </a:p>
          <a:p>
            <a:endParaRPr lang="en-US" sz="2000" dirty="0">
              <a:latin typeface="Calibri" pitchFamily="34" charset="0"/>
            </a:endParaRPr>
          </a:p>
        </p:txBody>
      </p:sp>
    </p:spTree>
    <p:extLst>
      <p:ext uri="{BB962C8B-B14F-4D97-AF65-F5344CB8AC3E}">
        <p14:creationId xmlns:p14="http://schemas.microsoft.com/office/powerpoint/2010/main" val="237634206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914400" y="274638"/>
            <a:ext cx="7772400" cy="639762"/>
          </a:xfrm>
        </p:spPr>
        <p:txBody>
          <a:bodyPr/>
          <a:lstStyle/>
          <a:p>
            <a:r>
              <a:rPr lang="en-US" sz="3200" dirty="0" smtClean="0">
                <a:solidFill>
                  <a:srgbClr val="FF0000"/>
                </a:solidFill>
                <a:latin typeface="Calibri" pitchFamily="34" charset="0"/>
              </a:rPr>
              <a:t>NACA in Summary</a:t>
            </a:r>
          </a:p>
        </p:txBody>
      </p:sp>
      <p:graphicFrame>
        <p:nvGraphicFramePr>
          <p:cNvPr id="2" name="Content Placeholder 1"/>
          <p:cNvGraphicFramePr>
            <a:graphicFrameLocks noGrp="1"/>
          </p:cNvGraphicFramePr>
          <p:nvPr>
            <p:ph sz="quarter" idx="1"/>
            <p:extLst>
              <p:ext uri="{D42A27DB-BD31-4B8C-83A1-F6EECF244321}">
                <p14:modId xmlns:p14="http://schemas.microsoft.com/office/powerpoint/2010/main" val="1910787720"/>
              </p:ext>
            </p:extLst>
          </p:nvPr>
        </p:nvGraphicFramePr>
        <p:xfrm>
          <a:off x="381000" y="990602"/>
          <a:ext cx="8610600" cy="5491478"/>
        </p:xfrm>
        <a:graphic>
          <a:graphicData uri="http://schemas.openxmlformats.org/drawingml/2006/table">
            <a:tbl>
              <a:tblPr firstRow="1" bandRow="1">
                <a:tableStyleId>{5C22544A-7EE6-4342-B048-85BDC9FD1C3A}</a:tableStyleId>
              </a:tblPr>
              <a:tblGrid>
                <a:gridCol w="1905000"/>
                <a:gridCol w="6705600"/>
              </a:tblGrid>
              <a:tr h="404519">
                <a:tc>
                  <a:txBody>
                    <a:bodyPr/>
                    <a:lstStyle/>
                    <a:p>
                      <a:r>
                        <a:rPr lang="en-US" dirty="0" smtClean="0">
                          <a:latin typeface="Calibri" pitchFamily="34" charset="0"/>
                        </a:rPr>
                        <a:t>Attributes</a:t>
                      </a:r>
                      <a:endParaRPr lang="en-US" dirty="0">
                        <a:latin typeface="Calibri" pitchFamily="34" charset="0"/>
                      </a:endParaRPr>
                    </a:p>
                  </a:txBody>
                  <a:tcPr/>
                </a:tc>
                <a:tc>
                  <a:txBody>
                    <a:bodyPr/>
                    <a:lstStyle/>
                    <a:p>
                      <a:r>
                        <a:rPr lang="en-US" dirty="0" smtClean="0">
                          <a:latin typeface="Calibri" pitchFamily="34" charset="0"/>
                        </a:rPr>
                        <a:t>Impact</a:t>
                      </a:r>
                      <a:endParaRPr lang="en-US" dirty="0">
                        <a:latin typeface="Calibri" pitchFamily="34" charset="0"/>
                      </a:endParaRPr>
                    </a:p>
                  </a:txBody>
                  <a:tcPr/>
                </a:tc>
              </a:tr>
              <a:tr h="997443">
                <a:tc>
                  <a:txBody>
                    <a:bodyPr/>
                    <a:lstStyle/>
                    <a:p>
                      <a:r>
                        <a:rPr lang="en-US" dirty="0" smtClean="0">
                          <a:solidFill>
                            <a:srgbClr val="C00000"/>
                          </a:solidFill>
                          <a:latin typeface="Calibri" pitchFamily="34" charset="0"/>
                        </a:rPr>
                        <a:t>Governance</a:t>
                      </a:r>
                      <a:endParaRPr lang="en-US" dirty="0">
                        <a:solidFill>
                          <a:srgbClr val="C00000"/>
                        </a:solidFill>
                        <a:latin typeface="Calibri" pitchFamily="34" charset="0"/>
                      </a:endParaRPr>
                    </a:p>
                  </a:txBody>
                  <a:tcPr/>
                </a:tc>
                <a:tc>
                  <a:txBody>
                    <a:bodyPr/>
                    <a:lstStyle/>
                    <a:p>
                      <a:r>
                        <a:rPr lang="en-US" dirty="0" smtClean="0">
                          <a:latin typeface="Calibri" pitchFamily="34" charset="0"/>
                        </a:rPr>
                        <a:t>Intergovernmental organization of 18 governments, works at the aqua-face through</a:t>
                      </a:r>
                      <a:r>
                        <a:rPr lang="en-US" baseline="0" dirty="0" smtClean="0">
                          <a:latin typeface="Calibri" pitchFamily="34" charset="0"/>
                        </a:rPr>
                        <a:t> participatory approach, commitment to “stronger helping weaker” principle</a:t>
                      </a:r>
                      <a:endParaRPr lang="en-US" dirty="0">
                        <a:latin typeface="Calibri" pitchFamily="34" charset="0"/>
                      </a:endParaRPr>
                    </a:p>
                  </a:txBody>
                  <a:tcPr/>
                </a:tc>
              </a:tr>
              <a:tr h="698210">
                <a:tc>
                  <a:txBody>
                    <a:bodyPr/>
                    <a:lstStyle/>
                    <a:p>
                      <a:r>
                        <a:rPr lang="en-US" dirty="0" smtClean="0">
                          <a:solidFill>
                            <a:srgbClr val="C00000"/>
                          </a:solidFill>
                          <a:latin typeface="Calibri" pitchFamily="34" charset="0"/>
                        </a:rPr>
                        <a:t>Networking</a:t>
                      </a:r>
                      <a:endParaRPr lang="en-US" dirty="0">
                        <a:solidFill>
                          <a:srgbClr val="C00000"/>
                        </a:solidFill>
                        <a:latin typeface="Calibri" pitchFamily="34" charset="0"/>
                      </a:endParaRPr>
                    </a:p>
                  </a:txBody>
                  <a:tcPr/>
                </a:tc>
                <a:tc>
                  <a:txBody>
                    <a:bodyPr/>
                    <a:lstStyle/>
                    <a:p>
                      <a:r>
                        <a:rPr lang="en-US" dirty="0" smtClean="0">
                          <a:latin typeface="Calibri" pitchFamily="34" charset="0"/>
                        </a:rPr>
                        <a:t>Networking to harness the wealth of knowledge and skills that exist in the region</a:t>
                      </a:r>
                      <a:endParaRPr lang="en-US" dirty="0">
                        <a:latin typeface="Calibri" pitchFamily="34" charset="0"/>
                      </a:endParaRPr>
                    </a:p>
                  </a:txBody>
                  <a:tcPr/>
                </a:tc>
              </a:tr>
              <a:tr h="698210">
                <a:tc>
                  <a:txBody>
                    <a:bodyPr/>
                    <a:lstStyle/>
                    <a:p>
                      <a:r>
                        <a:rPr lang="en-US" dirty="0" smtClean="0">
                          <a:solidFill>
                            <a:srgbClr val="C00000"/>
                          </a:solidFill>
                          <a:latin typeface="Calibri" pitchFamily="34" charset="0"/>
                        </a:rPr>
                        <a:t>Communication</a:t>
                      </a:r>
                      <a:endParaRPr lang="en-US" dirty="0">
                        <a:solidFill>
                          <a:srgbClr val="C00000"/>
                        </a:solidFill>
                        <a:latin typeface="Calibri" pitchFamily="34" charset="0"/>
                      </a:endParaRPr>
                    </a:p>
                  </a:txBody>
                  <a:tcPr/>
                </a:tc>
                <a:tc>
                  <a:txBody>
                    <a:bodyPr/>
                    <a:lstStyle/>
                    <a:p>
                      <a:r>
                        <a:rPr lang="en-US" dirty="0" smtClean="0">
                          <a:latin typeface="Calibri" pitchFamily="34" charset="0"/>
                        </a:rPr>
                        <a:t>To share knowledge (what works where) and skills (technical expertise) amongst members</a:t>
                      </a:r>
                      <a:endParaRPr lang="en-US" dirty="0">
                        <a:latin typeface="Calibri" pitchFamily="34" charset="0"/>
                      </a:endParaRPr>
                    </a:p>
                  </a:txBody>
                  <a:tcPr/>
                </a:tc>
              </a:tr>
              <a:tr h="698210">
                <a:tc>
                  <a:txBody>
                    <a:bodyPr/>
                    <a:lstStyle/>
                    <a:p>
                      <a:r>
                        <a:rPr lang="en-US" dirty="0" smtClean="0">
                          <a:solidFill>
                            <a:srgbClr val="C00000"/>
                          </a:solidFill>
                          <a:latin typeface="Calibri" pitchFamily="34" charset="0"/>
                        </a:rPr>
                        <a:t>Membership</a:t>
                      </a:r>
                      <a:endParaRPr lang="en-US" dirty="0">
                        <a:solidFill>
                          <a:srgbClr val="C00000"/>
                        </a:solidFill>
                        <a:latin typeface="Calibri" pitchFamily="34" charset="0"/>
                      </a:endParaRPr>
                    </a:p>
                  </a:txBody>
                  <a:tcPr/>
                </a:tc>
                <a:tc>
                  <a:txBody>
                    <a:bodyPr/>
                    <a:lstStyle/>
                    <a:p>
                      <a:r>
                        <a:rPr lang="en-US" dirty="0" smtClean="0">
                          <a:latin typeface="Calibri" pitchFamily="34" charset="0"/>
                        </a:rPr>
                        <a:t>World’s top aquaculture</a:t>
                      </a:r>
                      <a:r>
                        <a:rPr lang="en-US" baseline="0" dirty="0" smtClean="0">
                          <a:latin typeface="Calibri" pitchFamily="34" charset="0"/>
                        </a:rPr>
                        <a:t> producers are NACA members</a:t>
                      </a:r>
                      <a:endParaRPr lang="en-US" dirty="0">
                        <a:latin typeface="Calibri" pitchFamily="34" charset="0"/>
                      </a:endParaRPr>
                    </a:p>
                  </a:txBody>
                  <a:tcPr/>
                </a:tc>
              </a:tr>
              <a:tr h="997443">
                <a:tc>
                  <a:txBody>
                    <a:bodyPr/>
                    <a:lstStyle/>
                    <a:p>
                      <a:r>
                        <a:rPr lang="en-US" dirty="0" smtClean="0">
                          <a:solidFill>
                            <a:srgbClr val="C00000"/>
                          </a:solidFill>
                          <a:latin typeface="Calibri" pitchFamily="34" charset="0"/>
                        </a:rPr>
                        <a:t>Track Record</a:t>
                      </a:r>
                      <a:endParaRPr lang="en-US" dirty="0">
                        <a:solidFill>
                          <a:srgbClr val="C00000"/>
                        </a:solidFill>
                        <a:latin typeface="Calibri" pitchFamily="34" charset="0"/>
                      </a:endParaRPr>
                    </a:p>
                  </a:txBody>
                  <a:tcPr/>
                </a:tc>
                <a:tc>
                  <a:txBody>
                    <a:bodyPr/>
                    <a:lstStyle/>
                    <a:p>
                      <a:r>
                        <a:rPr lang="en-US" dirty="0" smtClean="0">
                          <a:latin typeface="Calibri" pitchFamily="34" charset="0"/>
                        </a:rPr>
                        <a:t>24</a:t>
                      </a:r>
                      <a:r>
                        <a:rPr lang="en-US" baseline="0" dirty="0" smtClean="0">
                          <a:latin typeface="Calibri" pitchFamily="34" charset="0"/>
                        </a:rPr>
                        <a:t> years of proven track record of project implementation in support of responsible and sustainable aquaculture</a:t>
                      </a:r>
                      <a:endParaRPr lang="en-US" dirty="0">
                        <a:latin typeface="Calibri" pitchFamily="34" charset="0"/>
                      </a:endParaRPr>
                    </a:p>
                  </a:txBody>
                  <a:tcPr/>
                </a:tc>
              </a:tr>
              <a:tr h="997443">
                <a:tc>
                  <a:txBody>
                    <a:bodyPr/>
                    <a:lstStyle/>
                    <a:p>
                      <a:r>
                        <a:rPr lang="en-US" dirty="0" smtClean="0">
                          <a:solidFill>
                            <a:srgbClr val="C00000"/>
                          </a:solidFill>
                          <a:latin typeface="Calibri" pitchFamily="34" charset="0"/>
                        </a:rPr>
                        <a:t>Partnership &amp; Collaboration</a:t>
                      </a:r>
                      <a:endParaRPr lang="en-US" dirty="0">
                        <a:solidFill>
                          <a:srgbClr val="C00000"/>
                        </a:solidFill>
                        <a:latin typeface="Calibri" pitchFamily="34" charset="0"/>
                      </a:endParaRPr>
                    </a:p>
                  </a:txBody>
                  <a:tcPr/>
                </a:tc>
                <a:tc>
                  <a:txBody>
                    <a:bodyPr/>
                    <a:lstStyle/>
                    <a:p>
                      <a:r>
                        <a:rPr lang="en-US" dirty="0" smtClean="0">
                          <a:latin typeface="Calibri" pitchFamily="34" charset="0"/>
                        </a:rPr>
                        <a:t>Strong partnership with regional and international organization and donors. Strongly believes in partnership and collaboration</a:t>
                      </a:r>
                      <a:endParaRPr lang="en-US" dirty="0">
                        <a:latin typeface="Calibri" pitchFamily="34" charset="0"/>
                      </a:endParaRPr>
                    </a:p>
                  </a:txBody>
                  <a:tcPr/>
                </a:tc>
              </a:tr>
            </a:tbl>
          </a:graphicData>
        </a:graphic>
      </p:graphicFrame>
    </p:spTree>
    <p:extLst>
      <p:ext uri="{BB962C8B-B14F-4D97-AF65-F5344CB8AC3E}">
        <p14:creationId xmlns:p14="http://schemas.microsoft.com/office/powerpoint/2010/main" val="178466258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914400" y="274638"/>
            <a:ext cx="7772400" cy="715962"/>
          </a:xfrm>
        </p:spPr>
        <p:txBody>
          <a:bodyPr/>
          <a:lstStyle/>
          <a:p>
            <a:r>
              <a:rPr lang="en-US" sz="3200" dirty="0" smtClean="0">
                <a:solidFill>
                  <a:srgbClr val="C00000"/>
                </a:solidFill>
                <a:latin typeface="Calibri" pitchFamily="34" charset="0"/>
              </a:rPr>
              <a:t>Final Word</a:t>
            </a:r>
          </a:p>
        </p:txBody>
      </p:sp>
      <p:sp>
        <p:nvSpPr>
          <p:cNvPr id="34819" name="Content Placeholder 2"/>
          <p:cNvSpPr>
            <a:spLocks noGrp="1"/>
          </p:cNvSpPr>
          <p:nvPr>
            <p:ph sz="quarter" idx="1"/>
          </p:nvPr>
        </p:nvSpPr>
        <p:spPr>
          <a:xfrm>
            <a:off x="914400" y="1447800"/>
            <a:ext cx="7772400" cy="4343400"/>
          </a:xfrm>
        </p:spPr>
        <p:txBody>
          <a:bodyPr/>
          <a:lstStyle/>
          <a:p>
            <a:r>
              <a:rPr lang="en-US" sz="2000" b="0" dirty="0" smtClean="0">
                <a:latin typeface="Calibri" pitchFamily="34" charset="0"/>
              </a:rPr>
              <a:t>NACA recognizes the commitment of Norway to support needy governments in Asia Pacific through its donor programs, embassies, national institutions and private sector</a:t>
            </a:r>
          </a:p>
          <a:p>
            <a:r>
              <a:rPr lang="en-US" sz="2000" b="0" dirty="0" smtClean="0">
                <a:latin typeface="Calibri" pitchFamily="34" charset="0"/>
              </a:rPr>
              <a:t>NACA with its track record and vast network of regional resources looks forward to partnering and collaborating with Norway to support needy governments in the region in their efforts to promote </a:t>
            </a:r>
          </a:p>
          <a:p>
            <a:endParaRPr lang="en-US" sz="2000" b="0" dirty="0">
              <a:latin typeface="Calibri" pitchFamily="34" charset="0"/>
            </a:endParaRPr>
          </a:p>
          <a:p>
            <a:pPr marL="0" indent="0" algn="ctr">
              <a:buNone/>
            </a:pPr>
            <a:r>
              <a:rPr lang="en-US" sz="2000" dirty="0" smtClean="0">
                <a:solidFill>
                  <a:srgbClr val="0070C0"/>
                </a:solidFill>
                <a:latin typeface="Calibri" pitchFamily="34" charset="0"/>
              </a:rPr>
              <a:t>Our Common Vision:</a:t>
            </a:r>
          </a:p>
          <a:p>
            <a:pPr marL="0" indent="0" algn="ctr">
              <a:buNone/>
            </a:pPr>
            <a:r>
              <a:rPr lang="en-US" sz="2000" b="0" dirty="0" smtClean="0">
                <a:solidFill>
                  <a:srgbClr val="0070C0"/>
                </a:solidFill>
                <a:latin typeface="Calibri" pitchFamily="34" charset="0"/>
              </a:rPr>
              <a:t>R</a:t>
            </a:r>
            <a:r>
              <a:rPr lang="en-US" sz="2400" b="0" dirty="0" smtClean="0">
                <a:solidFill>
                  <a:srgbClr val="0070C0"/>
                </a:solidFill>
                <a:latin typeface="Calibri" pitchFamily="34" charset="0"/>
              </a:rPr>
              <a:t>esponsible and Sustainable </a:t>
            </a:r>
            <a:r>
              <a:rPr lang="en-US" sz="2400" dirty="0" smtClean="0">
                <a:solidFill>
                  <a:srgbClr val="0070C0"/>
                </a:solidFill>
                <a:latin typeface="Calibri" pitchFamily="34" charset="0"/>
              </a:rPr>
              <a:t>aquaculture.</a:t>
            </a:r>
          </a:p>
        </p:txBody>
      </p:sp>
    </p:spTree>
    <p:extLst>
      <p:ext uri="{BB962C8B-B14F-4D97-AF65-F5344CB8AC3E}">
        <p14:creationId xmlns:p14="http://schemas.microsoft.com/office/powerpoint/2010/main" val="87601311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819400"/>
            <a:ext cx="6778625" cy="1143000"/>
          </a:xfrm>
        </p:spPr>
        <p:txBody>
          <a:bodyPr/>
          <a:lstStyle/>
          <a:p>
            <a:r>
              <a:rPr lang="en-US" dirty="0" smtClean="0">
                <a:latin typeface="Calibri" pitchFamily="34" charset="0"/>
              </a:rPr>
              <a:t>Thank you</a:t>
            </a:r>
            <a:endParaRPr lang="en-US" dirty="0">
              <a:latin typeface="Calibri" pitchFamily="34" charset="0"/>
            </a:endParaRPr>
          </a:p>
        </p:txBody>
      </p:sp>
    </p:spTree>
    <p:extLst>
      <p:ext uri="{BB962C8B-B14F-4D97-AF65-F5344CB8AC3E}">
        <p14:creationId xmlns:p14="http://schemas.microsoft.com/office/powerpoint/2010/main" val="19800325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295400"/>
            <a:ext cx="7772400" cy="563562"/>
          </a:xfrm>
        </p:spPr>
        <p:txBody>
          <a:bodyPr/>
          <a:lstStyle/>
          <a:p>
            <a:r>
              <a:rPr lang="en-US" sz="3200" dirty="0" smtClean="0">
                <a:latin typeface="Calibri" pitchFamily="34" charset="0"/>
              </a:rPr>
              <a:t>Global Livelihoods</a:t>
            </a:r>
            <a:endParaRPr lang="en-US" sz="3200" dirty="0">
              <a:latin typeface="Calibri" pitchFamily="34" charset="0"/>
            </a:endParaRPr>
          </a:p>
        </p:txBody>
      </p:sp>
      <p:sp>
        <p:nvSpPr>
          <p:cNvPr id="3" name="Content Placeholder 2"/>
          <p:cNvSpPr>
            <a:spLocks noGrp="1"/>
          </p:cNvSpPr>
          <p:nvPr>
            <p:ph sz="quarter" idx="1"/>
          </p:nvPr>
        </p:nvSpPr>
        <p:spPr>
          <a:xfrm>
            <a:off x="762000" y="2209800"/>
            <a:ext cx="7848600" cy="3429000"/>
          </a:xfrm>
        </p:spPr>
        <p:txBody>
          <a:bodyPr/>
          <a:lstStyle/>
          <a:p>
            <a:r>
              <a:rPr lang="en-US" sz="2000" dirty="0">
                <a:latin typeface="Calibri" pitchFamily="34" charset="0"/>
              </a:rPr>
              <a:t>Fisheries and aquaculture provided livelihoods and income for an estimated </a:t>
            </a:r>
            <a:r>
              <a:rPr lang="en-US" sz="2000" dirty="0">
                <a:solidFill>
                  <a:srgbClr val="FF0000"/>
                </a:solidFill>
                <a:latin typeface="Calibri" pitchFamily="34" charset="0"/>
              </a:rPr>
              <a:t>54.8 million </a:t>
            </a:r>
            <a:r>
              <a:rPr lang="en-US" sz="2000" dirty="0">
                <a:latin typeface="Calibri" pitchFamily="34" charset="0"/>
              </a:rPr>
              <a:t>people engaged in the primary sector of fish production in </a:t>
            </a:r>
            <a:r>
              <a:rPr lang="en-US" sz="2000" dirty="0" smtClean="0">
                <a:latin typeface="Calibri" pitchFamily="34" charset="0"/>
              </a:rPr>
              <a:t>2010. </a:t>
            </a:r>
          </a:p>
          <a:p>
            <a:pPr marL="0" indent="0">
              <a:buNone/>
            </a:pPr>
            <a:endParaRPr lang="en-US" sz="2000" dirty="0">
              <a:latin typeface="Calibri" pitchFamily="34" charset="0"/>
            </a:endParaRPr>
          </a:p>
          <a:p>
            <a:r>
              <a:rPr lang="en-US" sz="2000" dirty="0">
                <a:latin typeface="Calibri" pitchFamily="34" charset="0"/>
              </a:rPr>
              <a:t>Apart from the primary production sector, fisheries and aquaculture provide numerous jobs in </a:t>
            </a:r>
            <a:r>
              <a:rPr lang="en-US" sz="2000" dirty="0" err="1" smtClean="0">
                <a:latin typeface="Calibri" pitchFamily="34" charset="0"/>
              </a:rPr>
              <a:t>ancilliary</a:t>
            </a:r>
            <a:r>
              <a:rPr lang="en-US" sz="2000" dirty="0" smtClean="0">
                <a:latin typeface="Calibri" pitchFamily="34" charset="0"/>
              </a:rPr>
              <a:t> </a:t>
            </a:r>
            <a:r>
              <a:rPr lang="en-US" sz="2000" dirty="0">
                <a:latin typeface="Calibri" pitchFamily="34" charset="0"/>
              </a:rPr>
              <a:t>activities. </a:t>
            </a:r>
            <a:endParaRPr lang="en-US" sz="2000" dirty="0" smtClean="0">
              <a:latin typeface="Calibri" pitchFamily="34" charset="0"/>
            </a:endParaRPr>
          </a:p>
          <a:p>
            <a:pPr marL="0" indent="0">
              <a:buNone/>
            </a:pPr>
            <a:endParaRPr lang="en-US" sz="2000" dirty="0">
              <a:latin typeface="Calibri" pitchFamily="34" charset="0"/>
            </a:endParaRPr>
          </a:p>
          <a:p>
            <a:r>
              <a:rPr lang="en-US" sz="2000" dirty="0">
                <a:latin typeface="Calibri" pitchFamily="34" charset="0"/>
              </a:rPr>
              <a:t>All of this employment, together with dependents, is estimated to support the livelihoods of </a:t>
            </a:r>
            <a:r>
              <a:rPr lang="en-US" sz="2000" dirty="0">
                <a:solidFill>
                  <a:srgbClr val="FF0000"/>
                </a:solidFill>
                <a:latin typeface="Calibri" pitchFamily="34" charset="0"/>
              </a:rPr>
              <a:t>660–820 million people</a:t>
            </a:r>
            <a:r>
              <a:rPr lang="en-US" sz="2000" dirty="0">
                <a:latin typeface="Calibri" pitchFamily="34" charset="0"/>
              </a:rPr>
              <a:t>, or about 10–12 percent of the world’s population. </a:t>
            </a:r>
          </a:p>
          <a:p>
            <a:endParaRPr lang="en-US" sz="2000" dirty="0">
              <a:latin typeface="Calibri" pitchFamily="34" charset="0"/>
            </a:endParaRPr>
          </a:p>
        </p:txBody>
      </p:sp>
    </p:spTree>
    <p:extLst>
      <p:ext uri="{BB962C8B-B14F-4D97-AF65-F5344CB8AC3E}">
        <p14:creationId xmlns:p14="http://schemas.microsoft.com/office/powerpoint/2010/main" val="14112695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908175" y="341313"/>
            <a:ext cx="7235825" cy="1143000"/>
          </a:xfrm>
        </p:spPr>
        <p:txBody>
          <a:bodyPr rtlCol="0">
            <a:normAutofit/>
          </a:bodyPr>
          <a:lstStyle/>
          <a:p>
            <a:pPr fontAlgn="auto">
              <a:spcAft>
                <a:spcPts val="0"/>
              </a:spcAft>
              <a:defRPr/>
            </a:pPr>
            <a:r>
              <a:rPr lang="en-US" sz="3200" dirty="0" smtClean="0"/>
              <a:t>Growing Importance of Aquaculture</a:t>
            </a:r>
            <a:endParaRPr lang="en-US" sz="3200" dirty="0"/>
          </a:p>
        </p:txBody>
      </p:sp>
      <p:graphicFrame>
        <p:nvGraphicFramePr>
          <p:cNvPr id="1026" name="Object 2"/>
          <p:cNvGraphicFramePr>
            <a:graphicFrameLocks noGrp="1" noChangeAspect="1"/>
          </p:cNvGraphicFramePr>
          <p:nvPr>
            <p:ph idx="1"/>
            <p:extLst>
              <p:ext uri="{D42A27DB-BD31-4B8C-83A1-F6EECF244321}">
                <p14:modId xmlns:p14="http://schemas.microsoft.com/office/powerpoint/2010/main" val="1742446865"/>
              </p:ext>
            </p:extLst>
          </p:nvPr>
        </p:nvGraphicFramePr>
        <p:xfrm>
          <a:off x="1082313" y="3663476"/>
          <a:ext cx="6629400" cy="3187700"/>
        </p:xfrm>
        <a:graphic>
          <a:graphicData uri="http://schemas.openxmlformats.org/presentationml/2006/ole">
            <mc:AlternateContent xmlns:mc="http://schemas.openxmlformats.org/markup-compatibility/2006">
              <mc:Choice xmlns:v="urn:schemas-microsoft-com:vml" Requires="v">
                <p:oleObj spid="_x0000_s4123" name="Chart" r:id="rId4" imgW="9743965" imgH="4686390" progId="MSGraph.Chart.8">
                  <p:embed followColorScheme="full"/>
                </p:oleObj>
              </mc:Choice>
              <mc:Fallback>
                <p:oleObj name="Chart" r:id="rId4" imgW="9743965" imgH="4686390" progId="MSGraph.Chart.8">
                  <p:embed followColorScheme="full"/>
                  <p:pic>
                    <p:nvPicPr>
                      <p:cNvPr id="0" name=""/>
                      <p:cNvPicPr>
                        <a:picLocks noChangeAspect="1" noChangeArrowheads="1"/>
                      </p:cNvPicPr>
                      <p:nvPr/>
                    </p:nvPicPr>
                    <p:blipFill>
                      <a:blip r:embed="rId5"/>
                      <a:srcRect/>
                      <a:stretch>
                        <a:fillRect/>
                      </a:stretch>
                    </p:blipFill>
                    <p:spPr bwMode="auto">
                      <a:xfrm>
                        <a:off x="1082313" y="3663476"/>
                        <a:ext cx="6629400" cy="318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8137" y="1670050"/>
            <a:ext cx="358140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ight Arrow 5"/>
          <p:cNvSpPr/>
          <p:nvPr/>
        </p:nvSpPr>
        <p:spPr>
          <a:xfrm>
            <a:off x="155812" y="1817687"/>
            <a:ext cx="2514600" cy="1600200"/>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prstClr val="white"/>
                </a:solidFill>
              </a:rPr>
              <a:t>Decrease in traditional food fish supplies</a:t>
            </a:r>
            <a:endParaRPr lang="th-TH" b="1" dirty="0">
              <a:solidFill>
                <a:prstClr val="white"/>
              </a:solidFill>
            </a:endParaRPr>
          </a:p>
        </p:txBody>
      </p:sp>
      <p:sp>
        <p:nvSpPr>
          <p:cNvPr id="7" name="Rounded Rectangle 6"/>
          <p:cNvSpPr/>
          <p:nvPr/>
        </p:nvSpPr>
        <p:spPr>
          <a:xfrm>
            <a:off x="7282218" y="1860550"/>
            <a:ext cx="1709382" cy="160020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prstClr val="white"/>
                </a:solidFill>
              </a:rPr>
              <a:t>Lead to an increasing reliance on aquaculture</a:t>
            </a:r>
            <a:endParaRPr lang="th-TH" b="1" dirty="0">
              <a:solidFill>
                <a:prstClr val="white"/>
              </a:solidFill>
            </a:endParaRPr>
          </a:p>
        </p:txBody>
      </p:sp>
      <p:sp>
        <p:nvSpPr>
          <p:cNvPr id="8" name="Right Arrow 7"/>
          <p:cNvSpPr/>
          <p:nvPr/>
        </p:nvSpPr>
        <p:spPr>
          <a:xfrm>
            <a:off x="6304318" y="2375694"/>
            <a:ext cx="977900" cy="484188"/>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a:solidFill>
                <a:prstClr val="white"/>
              </a:solidFill>
            </a:endParaRPr>
          </a:p>
        </p:txBody>
      </p:sp>
      <p:sp>
        <p:nvSpPr>
          <p:cNvPr id="3" name="Left-Up Arrow 2"/>
          <p:cNvSpPr/>
          <p:nvPr/>
        </p:nvSpPr>
        <p:spPr>
          <a:xfrm>
            <a:off x="7711713" y="3565525"/>
            <a:ext cx="850392" cy="850392"/>
          </a:xfrm>
          <a:prstGeom prst="leftUp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9730080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_rels/themeOverride1.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Default Theme">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Override>
</file>

<file path=docProps/app.xml><?xml version="1.0" encoding="utf-8"?>
<Properties xmlns="http://schemas.openxmlformats.org/officeDocument/2006/extended-properties" xmlns:vt="http://schemas.openxmlformats.org/officeDocument/2006/docPropsVTypes">
  <Template>Default Theme</Template>
  <TotalTime>244</TotalTime>
  <Words>2700</Words>
  <Application>Microsoft Office PowerPoint</Application>
  <PresentationFormat>On-screen Show (4:3)</PresentationFormat>
  <Paragraphs>607</Paragraphs>
  <Slides>72</Slides>
  <Notes>8</Notes>
  <HiddenSlides>1</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72</vt:i4>
      </vt:variant>
    </vt:vector>
  </HeadingPairs>
  <TitlesOfParts>
    <vt:vector size="76" baseType="lpstr">
      <vt:lpstr>Default Theme</vt:lpstr>
      <vt:lpstr>Chart</vt:lpstr>
      <vt:lpstr>Worksheet</vt:lpstr>
      <vt:lpstr>Photo Editor Photo</vt:lpstr>
      <vt:lpstr>Challenges and Opportunities to promote  Responsible Aquaculture in  Asia Pacific Region </vt:lpstr>
      <vt:lpstr>Outline of Presentation</vt:lpstr>
      <vt:lpstr>PowerPoint Presentation</vt:lpstr>
      <vt:lpstr>PowerPoint Presentation</vt:lpstr>
      <vt:lpstr>Global protein supply</vt:lpstr>
      <vt:lpstr>Global Volume and Value</vt:lpstr>
      <vt:lpstr>Global Trade</vt:lpstr>
      <vt:lpstr>Global Livelihoods</vt:lpstr>
      <vt:lpstr>Growing Importance of Aquaculture</vt:lpstr>
      <vt:lpstr>PowerPoint Presentation</vt:lpstr>
      <vt:lpstr>Asia-Pacific</vt:lpstr>
      <vt:lpstr>Growth in last decade</vt:lpstr>
      <vt:lpstr>Asia-Pacific:  Global Leader</vt:lpstr>
      <vt:lpstr>Asia (&amp; PR China) Contribution to Global aquaculture production</vt:lpstr>
      <vt:lpstr>PowerPoint Presentation</vt:lpstr>
      <vt:lpstr>PowerPoint Presentation</vt:lpstr>
      <vt:lpstr>           Top 10 finfish species (2009).   Source:  FAO, 2011</vt:lpstr>
      <vt:lpstr>Top 10 finfish species (contd.) Source:  FAO, 2011</vt:lpstr>
      <vt:lpstr>Super performers of the Decade</vt:lpstr>
      <vt:lpstr>Highlights of Aquaculture in Asia</vt:lpstr>
      <vt:lpstr>Highlights-Freshwater finfish</vt:lpstr>
      <vt:lpstr>Highlights-Crustaceans</vt:lpstr>
      <vt:lpstr>Highlights-Marine &amp; Brackish water finfish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Growth phases of aquaculture -The sector growth in the modern era can be summarized as-</vt:lpstr>
      <vt:lpstr>Critical Action Areas /  Intervention opportunities</vt:lpstr>
      <vt:lpstr>Intervention opportunities</vt:lpstr>
      <vt:lpstr>Intervention opportunities</vt:lpstr>
      <vt:lpstr>Intervention opportunities</vt:lpstr>
      <vt:lpstr>Suggested Thematic Programs  </vt:lpstr>
      <vt:lpstr>Support Least Developed Countries</vt:lpstr>
      <vt:lpstr>Support Aquaculture for poverty alleviation</vt:lpstr>
      <vt:lpstr>    Support Aquaculture to diversify livelihoods of small-scale farmers and fishers    </vt:lpstr>
      <vt:lpstr>Support South –South cooperation</vt:lpstr>
      <vt:lpstr>NACA in Summary</vt:lpstr>
      <vt:lpstr>Final Word</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Ambekar E Eknath</dc:creator>
  <cp:lastModifiedBy>Ambekar E. Eknath</cp:lastModifiedBy>
  <cp:revision>38</cp:revision>
  <cp:lastPrinted>2013-01-15T05:54:44Z</cp:lastPrinted>
  <dcterms:created xsi:type="dcterms:W3CDTF">2013-01-14T05:59:36Z</dcterms:created>
  <dcterms:modified xsi:type="dcterms:W3CDTF">2013-01-16T01:48:20Z</dcterms:modified>
</cp:coreProperties>
</file>