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2"/>
  </p:notesMasterIdLst>
  <p:handoutMasterIdLst>
    <p:handoutMasterId r:id="rId33"/>
  </p:handoutMasterIdLst>
  <p:sldIdLst>
    <p:sldId id="545" r:id="rId2"/>
    <p:sldId id="430" r:id="rId3"/>
    <p:sldId id="591" r:id="rId4"/>
    <p:sldId id="617" r:id="rId5"/>
    <p:sldId id="614" r:id="rId6"/>
    <p:sldId id="605" r:id="rId7"/>
    <p:sldId id="588" r:id="rId8"/>
    <p:sldId id="595" r:id="rId9"/>
    <p:sldId id="619" r:id="rId10"/>
    <p:sldId id="522" r:id="rId11"/>
    <p:sldId id="523" r:id="rId12"/>
    <p:sldId id="541" r:id="rId13"/>
    <p:sldId id="445" r:id="rId14"/>
    <p:sldId id="500" r:id="rId15"/>
    <p:sldId id="629" r:id="rId16"/>
    <p:sldId id="630" r:id="rId17"/>
    <p:sldId id="631" r:id="rId18"/>
    <p:sldId id="621" r:id="rId19"/>
    <p:sldId id="622" r:id="rId20"/>
    <p:sldId id="623" r:id="rId21"/>
    <p:sldId id="511" r:id="rId22"/>
    <p:sldId id="512" r:id="rId23"/>
    <p:sldId id="632" r:id="rId24"/>
    <p:sldId id="528" r:id="rId25"/>
    <p:sldId id="601" r:id="rId26"/>
    <p:sldId id="620" r:id="rId27"/>
    <p:sldId id="610" r:id="rId28"/>
    <p:sldId id="611" r:id="rId29"/>
    <p:sldId id="612" r:id="rId30"/>
    <p:sldId id="485" r:id="rId3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600" b="1" kern="1200">
        <a:solidFill>
          <a:schemeClr val="bg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600" b="1" kern="1200">
        <a:solidFill>
          <a:schemeClr val="bg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600" b="1" kern="1200">
        <a:solidFill>
          <a:schemeClr val="bg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600" b="1" kern="1200">
        <a:solidFill>
          <a:schemeClr val="bg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600" b="1"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600" b="1"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600" b="1"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600" b="1"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600" b="1" kern="1200">
        <a:solidFill>
          <a:schemeClr val="bg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els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8080"/>
    <a:srgbClr val="FF0000"/>
    <a:srgbClr val="00FFFF"/>
    <a:srgbClr val="FF9900"/>
    <a:srgbClr val="009999"/>
    <a:srgbClr val="CCCC00"/>
    <a:srgbClr val="FFFF99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615" autoAdjust="0"/>
    <p:restoredTop sz="86446" autoAdjust="0"/>
  </p:normalViewPr>
  <p:slideViewPr>
    <p:cSldViewPr>
      <p:cViewPr>
        <p:scale>
          <a:sx n="70" d="100"/>
          <a:sy n="70" d="100"/>
        </p:scale>
        <p:origin x="-89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fld id="{4F438F4B-35E5-4F1D-9E34-498CA19F29CC}" type="datetimeFigureOut">
              <a:rPr lang="en-US"/>
              <a:pPr>
                <a:defRPr/>
              </a:pPr>
              <a:t>1/16/2013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fld id="{9C3CB391-11DE-43C5-AF2F-186B67C78A6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3952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chemeClr val="tx1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42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chemeClr val="tx1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fld id="{5B2D6FF5-B5FE-4B6F-8EAC-C1CFF15608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0594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 smtClean="0">
              <a:latin typeface="Arial" pitchFamily="34" charset="0"/>
            </a:endParaRP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3600" b="1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fld id="{E329F3F5-34D6-47C1-BCAF-5191A3B1554B}" type="slidenum">
              <a:rPr lang="en-US" sz="1200" b="0" smtClean="0">
                <a:solidFill>
                  <a:schemeClr val="tx1"/>
                </a:solidFill>
              </a:rPr>
              <a:pPr/>
              <a:t>1</a:t>
            </a:fld>
            <a:endParaRPr lang="en-US" sz="1200" b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dirty="0" smtClean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BC2487-35F4-49EA-B25C-DC660C6FCAF7}" type="slidenum">
              <a:rPr lang="en-US" smtClean="0"/>
              <a:pPr/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013D44-E093-41C6-AC6B-E9E2D10A28C9}" type="slidenum">
              <a:rPr lang="en-US" smtClean="0"/>
              <a:pPr/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2D6FF5-B5FE-4B6F-8EAC-C1CFF156086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6926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50AB0D-FA44-42AC-AFCB-BD450FCBE623}" type="slidenum">
              <a:rPr lang="en-US" smtClean="0"/>
              <a:pPr/>
              <a:t>20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2D6FF5-B5FE-4B6F-8EAC-C1CFF156086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8639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Silver </a:t>
            </a:r>
            <a:r>
              <a:rPr lang="en-US" dirty="0" err="1" smtClean="0"/>
              <a:t>pomfret</a:t>
            </a:r>
            <a:r>
              <a:rPr lang="en-US" dirty="0" smtClean="0"/>
              <a:t> is not feasible to farm: growth data from Kuwait: after 20 </a:t>
            </a:r>
            <a:r>
              <a:rPr lang="en-US" dirty="0" err="1" smtClean="0"/>
              <a:t>mths</a:t>
            </a:r>
            <a:r>
              <a:rPr lang="en-US" dirty="0" smtClean="0"/>
              <a:t> males average 139 g, and females 254 g</a:t>
            </a:r>
            <a:endParaRPr lang="en-GB" dirty="0" smtClean="0"/>
          </a:p>
        </p:txBody>
      </p:sp>
      <p:sp>
        <p:nvSpPr>
          <p:cNvPr id="593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4353B3-ECF9-4198-AE2F-6EE8D8AE29D0}" type="slidenum">
              <a:rPr lang="en-US" smtClean="0"/>
              <a:pPr/>
              <a:t>24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lvl="1"/>
            <a:endParaRPr lang="en-GB" b="1" dirty="0" smtClean="0">
              <a:latin typeface="Arial" pitchFamily="34" charset="0"/>
            </a:endParaRP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3600" b="1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fld id="{78A947B5-0544-40EE-8C9C-532C0AE477B5}" type="slidenum">
              <a:rPr lang="en-US" sz="1200" b="0" smtClean="0">
                <a:solidFill>
                  <a:schemeClr val="tx1"/>
                </a:solidFill>
              </a:rPr>
              <a:pPr/>
              <a:t>25</a:t>
            </a:fld>
            <a:endParaRPr lang="en-US" sz="1200" b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 smtClean="0">
              <a:latin typeface="Arial" pitchFamily="34" charset="0"/>
            </a:endParaRPr>
          </a:p>
          <a:p>
            <a:endParaRPr lang="en-GB" dirty="0" smtClean="0">
              <a:latin typeface="Arial" pitchFamily="34" charset="0"/>
            </a:endParaRPr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3600" b="1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fld id="{63E90CF4-E1B9-438E-BD3B-5CBD2E4A1856}" type="slidenum">
              <a:rPr lang="en-US" sz="1200" b="0" smtClean="0">
                <a:solidFill>
                  <a:schemeClr val="tx1"/>
                </a:solidFill>
              </a:rPr>
              <a:pPr/>
              <a:t>26</a:t>
            </a:fld>
            <a:endParaRPr lang="en-US" sz="1200" b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endParaRPr lang="en-GB" dirty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3600" b="1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3600" b="1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3600" b="1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3600"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9pPr>
          </a:lstStyle>
          <a:p>
            <a:fld id="{FAE3A9C5-308D-48B3-9044-5DD3CCE79E85}" type="slidenum">
              <a:rPr lang="en-US" sz="1200" b="0" smtClean="0">
                <a:solidFill>
                  <a:schemeClr val="tx1"/>
                </a:solidFill>
              </a:rPr>
              <a:pPr/>
              <a:t>28</a:t>
            </a:fld>
            <a:endParaRPr lang="en-US" sz="1200" b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endParaRPr lang="en-GB" dirty="0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3600" b="1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3600" b="1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3600" b="1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3600"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9pPr>
          </a:lstStyle>
          <a:p>
            <a:fld id="{3985C51B-E529-4DF5-BC73-F1DD7BD761FE}" type="slidenum">
              <a:rPr lang="en-US" sz="1200" b="0" smtClean="0">
                <a:solidFill>
                  <a:schemeClr val="tx1"/>
                </a:solidFill>
              </a:rPr>
              <a:pPr/>
              <a:t>29</a:t>
            </a:fld>
            <a:endParaRPr lang="en-US" sz="1200" b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44B481-1F47-4615-8AF4-837A83AA1F6B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dirty="0" smtClean="0"/>
          </a:p>
        </p:txBody>
      </p:sp>
      <p:sp>
        <p:nvSpPr>
          <p:cNvPr id="911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B28360-724F-4307-9EFD-635FC708820A}" type="slidenum">
              <a:rPr lang="en-US" smtClean="0"/>
              <a:pPr/>
              <a:t>30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3600" b="1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fld id="{176067B7-8121-4EFC-A8E0-FA107201FCB1}" type="slidenum">
              <a:rPr lang="en-US" sz="1200" b="0" smtClean="0">
                <a:solidFill>
                  <a:schemeClr val="tx1"/>
                </a:solidFill>
              </a:rPr>
              <a:pPr/>
              <a:t>3</a:t>
            </a:fld>
            <a:endParaRPr lang="en-US" sz="1200" b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3600" b="1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fld id="{176067B7-8121-4EFC-A8E0-FA107201FCB1}" type="slidenum">
              <a:rPr lang="en-US" sz="1200" b="0" smtClean="0">
                <a:solidFill>
                  <a:schemeClr val="tx1"/>
                </a:solidFill>
              </a:rPr>
              <a:pPr/>
              <a:t>4</a:t>
            </a:fld>
            <a:endParaRPr lang="en-US" sz="1200" b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3600" b="1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fld id="{176067B7-8121-4EFC-A8E0-FA107201FCB1}" type="slidenum">
              <a:rPr lang="en-US" sz="1200" b="0" smtClean="0">
                <a:solidFill>
                  <a:schemeClr val="tx1"/>
                </a:solidFill>
              </a:rPr>
              <a:pPr/>
              <a:t>5</a:t>
            </a:fld>
            <a:endParaRPr lang="en-US" sz="1200" b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FD6403-494E-4512-B428-BBEB3134BD84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2D6FF5-B5FE-4B6F-8EAC-C1CFF156086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264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2D6FF5-B5FE-4B6F-8EAC-C1CFF156086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057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2D6FF5-B5FE-4B6F-8EAC-C1CFF156086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017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F92DE-9FDB-4DAE-AFD1-92115FFE9416}" type="slidenum">
              <a:rPr lang="en-US"/>
              <a:pPr>
                <a:defRPr/>
              </a:pPr>
              <a:t>‹#›</a:t>
            </a:fld>
            <a:endParaRPr lang="en-US" sz="1400"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F69FF-9549-4941-8E73-0AB7795C7BF5}" type="slidenum">
              <a:rPr lang="en-US"/>
              <a:pPr>
                <a:defRPr/>
              </a:pPr>
              <a:t>‹#›</a:t>
            </a:fld>
            <a:endParaRPr lang="en-US" sz="1400"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53225" y="304800"/>
            <a:ext cx="2109788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2275" y="304800"/>
            <a:ext cx="61785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0F0A9-0E1C-4F77-ACB8-CAAEAA45D8C0}" type="slidenum">
              <a:rPr lang="en-US"/>
              <a:pPr>
                <a:defRPr/>
              </a:pPr>
              <a:t>‹#›</a:t>
            </a:fld>
            <a:endParaRPr lang="en-US" sz="1400"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F0FB4-903E-4648-A1FD-609804B1A7F0}" type="slidenum">
              <a:rPr lang="en-US"/>
              <a:pPr>
                <a:defRPr/>
              </a:pPr>
              <a:t>‹#›</a:t>
            </a:fld>
            <a:endParaRPr lang="en-US" sz="1400"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2A5935-C076-4CE8-BB5A-0366A72C122B}" type="slidenum">
              <a:rPr lang="en-US"/>
              <a:pPr>
                <a:defRPr/>
              </a:pPr>
              <a:t>‹#›</a:t>
            </a:fld>
            <a:endParaRPr lang="en-US" sz="1400"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275" y="1524000"/>
            <a:ext cx="4143375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8050" y="1524000"/>
            <a:ext cx="4144963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419D6-3EFA-45C8-834A-3A3DF2B4F925}" type="slidenum">
              <a:rPr lang="en-US"/>
              <a:pPr>
                <a:defRPr/>
              </a:pPr>
              <a:t>‹#›</a:t>
            </a:fld>
            <a:endParaRPr lang="en-US" sz="1400"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2437AC-DA03-41D6-BD26-F545A3526333}" type="slidenum">
              <a:rPr lang="en-US"/>
              <a:pPr>
                <a:defRPr/>
              </a:pPr>
              <a:t>‹#›</a:t>
            </a:fld>
            <a:endParaRPr lang="en-US" sz="1400"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92105F-B14A-4AF0-AB41-5850F2113737}" type="slidenum">
              <a:rPr lang="en-US"/>
              <a:pPr>
                <a:defRPr/>
              </a:pPr>
              <a:t>‹#›</a:t>
            </a:fld>
            <a:endParaRPr lang="en-US" sz="1400"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DDBCC-901C-4372-BDE3-D97FC2ECF269}" type="slidenum">
              <a:rPr lang="en-US"/>
              <a:pPr>
                <a:defRPr/>
              </a:pPr>
              <a:t>‹#›</a:t>
            </a:fld>
            <a:endParaRPr lang="en-US" sz="1400"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2F423-4F23-4743-9F67-223B8163F2CA}" type="slidenum">
              <a:rPr lang="en-US"/>
              <a:pPr>
                <a:defRPr/>
              </a:pPr>
              <a:t>‹#›</a:t>
            </a:fld>
            <a:endParaRPr lang="en-US" sz="1400"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8D67C-3755-434F-8B78-C66640CA082F}" type="slidenum">
              <a:rPr lang="en-US"/>
              <a:pPr>
                <a:defRPr/>
              </a:pPr>
              <a:t>‹#›</a:t>
            </a:fld>
            <a:endParaRPr lang="en-US" sz="1400"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andskap_mot_bunn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5100"/>
            <a:ext cx="8382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22275" y="304800"/>
            <a:ext cx="844073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2275" y="1524000"/>
            <a:ext cx="8440738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</a:t>
            </a: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16875" y="6602413"/>
            <a:ext cx="990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 b="0">
                <a:solidFill>
                  <a:schemeClr val="tx1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fld id="{9EAEBA26-B831-4AC2-A254-AB3131D6F3AA}" type="slidenum">
              <a:rPr lang="en-US"/>
              <a:pPr>
                <a:defRPr/>
              </a:pPr>
              <a:t>‹#›</a:t>
            </a:fld>
            <a:endParaRPr lang="en-US" sz="1400"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60700" y="6629400"/>
            <a:ext cx="3581400" cy="152400"/>
          </a:xfrm>
          <a:prstGeom prst="rect">
            <a:avLst/>
          </a:prstGeom>
          <a:noFill/>
          <a:ln>
            <a:noFill/>
          </a:ln>
          <a:extLst/>
        </p:spPr>
        <p:txBody>
          <a:bodyPr lIns="72728" tIns="0" rIns="72728" bIns="0">
            <a:spAutoFit/>
          </a:bodyPr>
          <a:lstStyle/>
          <a:p>
            <a:pPr algn="r" defTabSz="712788" eaLnBrk="0" hangingPunct="0">
              <a:defRPr/>
            </a:pPr>
            <a:r>
              <a:rPr lang="en-US" sz="1000" noProof="1">
                <a:latin typeface="Arial" pitchFamily="34" charset="0"/>
                <a:cs typeface="Times New Roman" pitchFamily="18" charset="0"/>
              </a:rPr>
              <a:t>SINTEF Fisheries and Aquaculture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5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75000"/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2963863"/>
            <a:ext cx="5187950" cy="388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1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98" y="-55563"/>
            <a:ext cx="4479925" cy="335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7" descr="005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0"/>
            <a:ext cx="4703762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0" descr="005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883" y="3275100"/>
            <a:ext cx="4776787" cy="358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07379" y="549275"/>
            <a:ext cx="9001125" cy="339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200" dirty="0"/>
              <a:t>What is required for responsible and productive aquaculture </a:t>
            </a:r>
            <a:r>
              <a:rPr lang="en-US" sz="3200" dirty="0" smtClean="0"/>
              <a:t>business?</a:t>
            </a:r>
          </a:p>
          <a:p>
            <a:pPr algn="ctr">
              <a:defRPr/>
            </a:pPr>
            <a:r>
              <a:rPr lang="en-GB" kern="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GB" sz="1800" kern="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Niels </a:t>
            </a:r>
            <a:r>
              <a:rPr lang="en-GB" sz="1800" kern="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Svennevig</a:t>
            </a:r>
          </a:p>
          <a:p>
            <a:pPr algn="ctr">
              <a:defRPr/>
            </a:pPr>
            <a:r>
              <a:rPr lang="en-US" sz="1800" kern="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Vietnam</a:t>
            </a:r>
            <a:endParaRPr lang="en-GB" sz="1800" kern="0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defRPr/>
            </a:pPr>
            <a:endParaRPr lang="en-US" sz="1600" kern="0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6350" y="6165304"/>
            <a:ext cx="9102154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sz="1600" dirty="0"/>
              <a:t>Regional seminar on aquaculture for Norwegian Embassies, </a:t>
            </a:r>
            <a:r>
              <a:rPr lang="en-US" sz="1600" dirty="0" err="1"/>
              <a:t>Norad</a:t>
            </a:r>
            <a:r>
              <a:rPr lang="en-US" sz="1600" dirty="0"/>
              <a:t> and fisheries </a:t>
            </a:r>
            <a:r>
              <a:rPr lang="en-US" sz="1600" dirty="0" smtClean="0"/>
              <a:t>advisers</a:t>
            </a:r>
          </a:p>
          <a:p>
            <a:pPr marL="342900" indent="-342900" algn="ctr"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sz="1600" dirty="0" smtClean="0"/>
              <a:t>Bangkok, January 16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</a:t>
            </a:r>
            <a:r>
              <a:rPr lang="en-GB" sz="1600" dirty="0" smtClean="0"/>
              <a:t>2013 </a:t>
            </a:r>
            <a:endParaRPr lang="en-GB" sz="1600" kern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8851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2"/>
          <p:cNvSpPr txBox="1">
            <a:spLocks noGrp="1" noChangeArrowheads="1"/>
          </p:cNvSpPr>
          <p:nvPr>
            <p:ph type="title" idx="4294967295"/>
          </p:nvPr>
        </p:nvSpPr>
        <p:spPr>
          <a:xfrm>
            <a:off x="529208" y="116632"/>
            <a:ext cx="8075240" cy="100811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nb-NO" sz="3200" dirty="0" smtClean="0"/>
              <a:t>The ‘extreme’ development trend in cage size in salmon farming</a:t>
            </a:r>
          </a:p>
        </p:txBody>
      </p:sp>
      <p:pic>
        <p:nvPicPr>
          <p:cNvPr id="103427" name="Picture 3" descr="7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1300163"/>
            <a:ext cx="5567362" cy="4175125"/>
          </a:xfrm>
          <a:noFill/>
        </p:spPr>
      </p:pic>
      <p:sp>
        <p:nvSpPr>
          <p:cNvPr id="103428" name="Text Box 4"/>
          <p:cNvSpPr txBox="1">
            <a:spLocks noChangeArrowheads="1"/>
          </p:cNvSpPr>
          <p:nvPr/>
        </p:nvSpPr>
        <p:spPr bwMode="auto">
          <a:xfrm>
            <a:off x="6012160" y="1344265"/>
            <a:ext cx="2934990" cy="3812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nb-NO" sz="2000" dirty="0" smtClean="0">
                <a:solidFill>
                  <a:schemeClr val="tx1"/>
                </a:solidFill>
              </a:rPr>
              <a:t>Volume increased 100 times compared to </a:t>
            </a:r>
            <a:r>
              <a:rPr lang="nb-NO" sz="2000" dirty="0">
                <a:solidFill>
                  <a:schemeClr val="tx1"/>
                </a:solidFill>
              </a:rPr>
              <a:t>pioneer days</a:t>
            </a:r>
            <a:r>
              <a:rPr lang="nb-NO" sz="2000" dirty="0">
                <a:solidFill>
                  <a:schemeClr val="tx2"/>
                </a:solidFill>
              </a:rPr>
              <a:t> </a:t>
            </a:r>
            <a:r>
              <a:rPr lang="nb-NO" sz="2000" dirty="0" smtClean="0">
                <a:solidFill>
                  <a:schemeClr val="tx2"/>
                </a:solidFill>
              </a:rPr>
              <a:t>in Norway:</a:t>
            </a:r>
            <a:endParaRPr lang="nb-NO" sz="2000" dirty="0">
              <a:solidFill>
                <a:schemeClr val="tx2"/>
              </a:solidFill>
            </a:endParaRPr>
          </a:p>
          <a:p>
            <a:endParaRPr lang="nb-NO" sz="2000" dirty="0">
              <a:solidFill>
                <a:schemeClr val="tx1"/>
              </a:solidFill>
            </a:endParaRPr>
          </a:p>
          <a:p>
            <a:r>
              <a:rPr lang="nb-NO" sz="2000" dirty="0">
                <a:solidFill>
                  <a:schemeClr val="tx1"/>
                </a:solidFill>
              </a:rPr>
              <a:t>40m circumference cage with 4 m deep net = 550 m</a:t>
            </a:r>
            <a:r>
              <a:rPr lang="nb-NO" sz="2000" baseline="30000" dirty="0">
                <a:solidFill>
                  <a:schemeClr val="tx1"/>
                </a:solidFill>
              </a:rPr>
              <a:t>3</a:t>
            </a:r>
          </a:p>
          <a:p>
            <a:endParaRPr lang="nb-NO" sz="2000" dirty="0" smtClean="0">
              <a:solidFill>
                <a:schemeClr val="tx1"/>
              </a:solidFill>
            </a:endParaRPr>
          </a:p>
          <a:p>
            <a:r>
              <a:rPr lang="nb-NO" sz="2000" dirty="0" smtClean="0">
                <a:solidFill>
                  <a:schemeClr val="tx1"/>
                </a:solidFill>
              </a:rPr>
              <a:t>157m circumference </a:t>
            </a:r>
            <a:r>
              <a:rPr lang="nb-NO" sz="2000" dirty="0">
                <a:solidFill>
                  <a:schemeClr val="tx1"/>
                </a:solidFill>
              </a:rPr>
              <a:t>cage with 30 m deep net = 60 000 </a:t>
            </a:r>
            <a:r>
              <a:rPr lang="nb-NO" sz="2000" dirty="0" smtClean="0">
                <a:solidFill>
                  <a:schemeClr val="tx1"/>
                </a:solidFill>
              </a:rPr>
              <a:t>m</a:t>
            </a:r>
            <a:r>
              <a:rPr lang="nb-NO" sz="2000" baseline="30000" dirty="0" smtClean="0">
                <a:solidFill>
                  <a:schemeClr val="tx1"/>
                </a:solidFill>
              </a:rPr>
              <a:t>3</a:t>
            </a:r>
            <a:endParaRPr lang="nb-NO" sz="2000" dirty="0">
              <a:solidFill>
                <a:schemeClr val="tx1"/>
              </a:solidFill>
            </a:endParaRPr>
          </a:p>
        </p:txBody>
      </p:sp>
      <p:sp>
        <p:nvSpPr>
          <p:cNvPr id="103429" name="Text Box 5"/>
          <p:cNvSpPr txBox="1">
            <a:spLocks noChangeArrowheads="1"/>
          </p:cNvSpPr>
          <p:nvPr/>
        </p:nvSpPr>
        <p:spPr bwMode="auto">
          <a:xfrm>
            <a:off x="509290" y="5301208"/>
            <a:ext cx="1542430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nb-NO" sz="1600" b="0" baseline="30000" dirty="0" smtClean="0">
                <a:latin typeface="+mn-lt"/>
              </a:rPr>
              <a:t>Picture: Aqualine</a:t>
            </a:r>
            <a:endParaRPr lang="nb-NO" sz="1600" b="0" baseline="30000" dirty="0">
              <a:latin typeface="+mn-lt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51520" y="5877273"/>
            <a:ext cx="8704014" cy="72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nb-NO" sz="2000" dirty="0" smtClean="0">
                <a:solidFill>
                  <a:schemeClr val="tx1"/>
                </a:solidFill>
              </a:rPr>
              <a:t>If maximum biomass is 16kg fish/m</a:t>
            </a:r>
            <a:r>
              <a:rPr lang="nb-NO" sz="2000" baseline="30000" dirty="0" smtClean="0">
                <a:solidFill>
                  <a:schemeClr val="tx1"/>
                </a:solidFill>
              </a:rPr>
              <a:t>3</a:t>
            </a:r>
            <a:r>
              <a:rPr lang="nb-NO" sz="2000" dirty="0" smtClean="0">
                <a:solidFill>
                  <a:schemeClr val="tx1"/>
                </a:solidFill>
              </a:rPr>
              <a:t>  </a:t>
            </a:r>
          </a:p>
          <a:p>
            <a:r>
              <a:rPr lang="nb-NO" sz="2000" dirty="0" smtClean="0">
                <a:solidFill>
                  <a:schemeClr val="tx1"/>
                </a:solidFill>
              </a:rPr>
              <a:t>ONE large cage would hold 1 000 tons of fish</a:t>
            </a:r>
          </a:p>
          <a:p>
            <a:r>
              <a:rPr lang="nb-NO" sz="1600" dirty="0" smtClean="0">
                <a:solidFill>
                  <a:schemeClr val="tx1"/>
                </a:solidFill>
              </a:rPr>
              <a:t>(in SE Asia still only 100m circumference and 100 tons)</a:t>
            </a:r>
            <a:endParaRPr lang="nb-NO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 Box 2"/>
          <p:cNvSpPr txBox="1">
            <a:spLocks noGrp="1" noChangeArrowheads="1"/>
          </p:cNvSpPr>
          <p:nvPr>
            <p:ph type="title" idx="4294967295"/>
          </p:nvPr>
        </p:nvSpPr>
        <p:spPr>
          <a:xfrm>
            <a:off x="539552" y="332655"/>
            <a:ext cx="8208912" cy="720081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nb-NO" sz="3200" dirty="0" smtClean="0"/>
              <a:t>1 000 tons of fish biomass in one cage</a:t>
            </a:r>
            <a:endParaRPr lang="nb-NO" sz="3200" baseline="30000" dirty="0" smtClean="0"/>
          </a:p>
        </p:txBody>
      </p:sp>
      <p:pic>
        <p:nvPicPr>
          <p:cNvPr id="104451" name="Picture 3" descr="6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" y="1350963"/>
            <a:ext cx="4405313" cy="3302000"/>
          </a:xfrm>
          <a:noFill/>
        </p:spPr>
      </p:pic>
      <p:sp>
        <p:nvSpPr>
          <p:cNvPr id="104452" name="Text Box 4"/>
          <p:cNvSpPr txBox="1">
            <a:spLocks noChangeArrowheads="1"/>
          </p:cNvSpPr>
          <p:nvPr/>
        </p:nvSpPr>
        <p:spPr bwMode="auto">
          <a:xfrm>
            <a:off x="4638674" y="1340768"/>
            <a:ext cx="4397375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nb-NO" sz="2000" dirty="0">
                <a:solidFill>
                  <a:schemeClr val="tx1"/>
                </a:solidFill>
              </a:rPr>
              <a:t>If </a:t>
            </a:r>
            <a:r>
              <a:rPr lang="nb-NO" sz="2000" dirty="0" smtClean="0">
                <a:solidFill>
                  <a:schemeClr val="tx1"/>
                </a:solidFill>
              </a:rPr>
              <a:t>turning this fish biomass into ’cow </a:t>
            </a:r>
            <a:r>
              <a:rPr lang="nb-NO" sz="2000" dirty="0">
                <a:solidFill>
                  <a:schemeClr val="tx1"/>
                </a:solidFill>
              </a:rPr>
              <a:t>units’ of 500 kg/cow</a:t>
            </a:r>
            <a:r>
              <a:rPr lang="nb-NO" sz="2000" dirty="0" smtClean="0">
                <a:solidFill>
                  <a:schemeClr val="tx1"/>
                </a:solidFill>
              </a:rPr>
              <a:t>:</a:t>
            </a:r>
          </a:p>
          <a:p>
            <a:endParaRPr lang="nb-NO" sz="2000" dirty="0">
              <a:solidFill>
                <a:schemeClr val="tx1"/>
              </a:solidFill>
            </a:endParaRPr>
          </a:p>
          <a:p>
            <a:r>
              <a:rPr lang="nb-NO" sz="2000" dirty="0" smtClean="0">
                <a:solidFill>
                  <a:schemeClr val="tx1"/>
                </a:solidFill>
              </a:rPr>
              <a:t>It </a:t>
            </a:r>
            <a:r>
              <a:rPr lang="nb-NO" sz="2000" dirty="0">
                <a:solidFill>
                  <a:schemeClr val="tx1"/>
                </a:solidFill>
              </a:rPr>
              <a:t>equals </a:t>
            </a:r>
            <a:r>
              <a:rPr lang="nb-NO" sz="2000" dirty="0" smtClean="0">
                <a:solidFill>
                  <a:schemeClr val="tx1"/>
                </a:solidFill>
              </a:rPr>
              <a:t>taking care of 2 000 cows; but the challenge is in addition to the large number that you cannot see them! </a:t>
            </a:r>
            <a:endParaRPr lang="nb-NO" sz="2000" dirty="0">
              <a:solidFill>
                <a:schemeClr val="tx1"/>
              </a:solidFill>
            </a:endParaRPr>
          </a:p>
          <a:p>
            <a:endParaRPr lang="nb-NO" sz="2000" dirty="0">
              <a:solidFill>
                <a:schemeClr val="tx1"/>
              </a:solidFill>
            </a:endParaRPr>
          </a:p>
          <a:p>
            <a:endParaRPr lang="nb-NO" sz="2000" dirty="0">
              <a:solidFill>
                <a:schemeClr val="tx1"/>
              </a:solidFill>
            </a:endParaRPr>
          </a:p>
        </p:txBody>
      </p:sp>
      <p:pic>
        <p:nvPicPr>
          <p:cNvPr id="104453" name="Picture 5" descr="8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71304" y="3869750"/>
            <a:ext cx="4397375" cy="2943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4" name="Text Box 6"/>
          <p:cNvSpPr txBox="1">
            <a:spLocks noChangeArrowheads="1"/>
          </p:cNvSpPr>
          <p:nvPr/>
        </p:nvSpPr>
        <p:spPr bwMode="auto">
          <a:xfrm>
            <a:off x="149250" y="4437112"/>
            <a:ext cx="2622550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nb-NO" sz="1600" b="0" baseline="30000" dirty="0" smtClean="0"/>
              <a:t>Pictures: Aqualine</a:t>
            </a:r>
            <a:endParaRPr lang="nb-NO" sz="1600" b="0" baseline="30000" dirty="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5496" y="4666505"/>
            <a:ext cx="4397375" cy="135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nb-NO" sz="2000" dirty="0">
              <a:solidFill>
                <a:schemeClr val="tx1"/>
              </a:solidFill>
            </a:endParaRPr>
          </a:p>
          <a:p>
            <a:r>
              <a:rPr lang="nb-NO" sz="2000" dirty="0">
                <a:solidFill>
                  <a:schemeClr val="tx1"/>
                </a:solidFill>
              </a:rPr>
              <a:t>That’s </a:t>
            </a:r>
            <a:r>
              <a:rPr lang="nb-NO" sz="2000" dirty="0" smtClean="0">
                <a:solidFill>
                  <a:schemeClr val="tx1"/>
                </a:solidFill>
              </a:rPr>
              <a:t>why!!!  </a:t>
            </a:r>
            <a:r>
              <a:rPr lang="nb-NO" sz="2000" dirty="0">
                <a:solidFill>
                  <a:schemeClr val="tx1"/>
                </a:solidFill>
              </a:rPr>
              <a:t>it takes a </a:t>
            </a:r>
            <a:r>
              <a:rPr lang="nb-NO" sz="2000" dirty="0" smtClean="0">
                <a:solidFill>
                  <a:schemeClr val="tx1"/>
                </a:solidFill>
              </a:rPr>
              <a:t>skilled ‘shepherd’ plus ‘something more’ to </a:t>
            </a:r>
            <a:r>
              <a:rPr lang="nb-NO" sz="2000" dirty="0">
                <a:solidFill>
                  <a:schemeClr val="tx1"/>
                </a:solidFill>
              </a:rPr>
              <a:t>tend one </a:t>
            </a:r>
            <a:r>
              <a:rPr lang="nb-NO" sz="2000" dirty="0" smtClean="0">
                <a:solidFill>
                  <a:schemeClr val="tx1"/>
                </a:solidFill>
              </a:rPr>
              <a:t>cage</a:t>
            </a:r>
            <a:endParaRPr lang="nb-NO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539485" cy="100811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GB" sz="3200" dirty="0"/>
              <a:t>L</a:t>
            </a:r>
            <a:r>
              <a:rPr lang="en-GB" sz="3200" dirty="0" smtClean="0"/>
              <a:t>arge-volume farming - large financial risk</a:t>
            </a:r>
            <a:endParaRPr lang="en-GB" sz="2400" dirty="0" smtClean="0"/>
          </a:p>
        </p:txBody>
      </p:sp>
      <p:pic>
        <p:nvPicPr>
          <p:cNvPr id="2867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2289571"/>
            <a:ext cx="9217025" cy="459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323850" y="4365104"/>
            <a:ext cx="8440738" cy="2492896"/>
          </a:xfrm>
          <a:solidFill>
            <a:srgbClr val="003366">
              <a:alpha val="25098"/>
            </a:srgbClr>
          </a:solidFill>
        </p:spPr>
        <p:txBody>
          <a:bodyPr/>
          <a:lstStyle/>
          <a:p>
            <a:pPr marL="0" indent="0">
              <a:buNone/>
            </a:pPr>
            <a:r>
              <a:rPr lang="en-GB" b="1" dirty="0" smtClean="0">
                <a:solidFill>
                  <a:schemeClr val="bg1"/>
                </a:solidFill>
              </a:rPr>
              <a:t>Risk management </a:t>
            </a:r>
            <a:r>
              <a:rPr lang="en-GB" b="1" dirty="0">
                <a:solidFill>
                  <a:schemeClr val="bg1"/>
                </a:solidFill>
              </a:rPr>
              <a:t>therefore </a:t>
            </a:r>
            <a:r>
              <a:rPr lang="en-GB" b="1" dirty="0" smtClean="0">
                <a:solidFill>
                  <a:schemeClr val="bg1"/>
                </a:solidFill>
              </a:rPr>
              <a:t>has become </a:t>
            </a:r>
            <a:r>
              <a:rPr lang="en-GB" b="1" dirty="0">
                <a:solidFill>
                  <a:schemeClr val="bg1"/>
                </a:solidFill>
              </a:rPr>
              <a:t>a key </a:t>
            </a:r>
            <a:r>
              <a:rPr lang="en-GB" b="1" dirty="0" smtClean="0">
                <a:solidFill>
                  <a:schemeClr val="bg1"/>
                </a:solidFill>
              </a:rPr>
              <a:t>focus: </a:t>
            </a:r>
          </a:p>
          <a:p>
            <a:r>
              <a:rPr lang="en-GB" b="1" dirty="0" smtClean="0">
                <a:solidFill>
                  <a:schemeClr val="bg1"/>
                </a:solidFill>
              </a:rPr>
              <a:t>Through vertically integrated setup; having control from own hatchery to direct sales to distributors </a:t>
            </a:r>
          </a:p>
          <a:p>
            <a:r>
              <a:rPr lang="en-GB" b="1" dirty="0" smtClean="0">
                <a:solidFill>
                  <a:schemeClr val="bg1"/>
                </a:solidFill>
              </a:rPr>
              <a:t>Through planning, appropriate hardware and skilled operational management and workers, biosecurity etc.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22275" y="1484784"/>
            <a:ext cx="8440738" cy="888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>
              <a:buClr>
                <a:schemeClr val="accent2"/>
              </a:buClr>
              <a:buSzTx/>
              <a:buNone/>
            </a:pPr>
            <a:r>
              <a:rPr lang="en-GB" sz="2400" dirty="0"/>
              <a:t>L</a:t>
            </a:r>
            <a:r>
              <a:rPr lang="en-GB" sz="2400" dirty="0" smtClean="0"/>
              <a:t>arge </a:t>
            </a:r>
            <a:r>
              <a:rPr lang="en-GB" sz="2400" dirty="0"/>
              <a:t>investments </a:t>
            </a:r>
            <a:r>
              <a:rPr lang="en-GB" sz="2400" dirty="0" smtClean="0"/>
              <a:t>in equipment </a:t>
            </a:r>
            <a:r>
              <a:rPr lang="en-GB" sz="2400" dirty="0"/>
              <a:t>and </a:t>
            </a:r>
            <a:r>
              <a:rPr lang="en-GB" sz="2400" dirty="0" smtClean="0"/>
              <a:t>working capital</a:t>
            </a:r>
          </a:p>
          <a:p>
            <a:pPr marL="342900" lvl="1" indent="-342900">
              <a:buClr>
                <a:schemeClr val="accent2"/>
              </a:buClr>
              <a:buSzTx/>
            </a:pPr>
            <a:r>
              <a:rPr lang="en-GB" sz="2400" dirty="0" smtClean="0"/>
              <a:t>1 000 tons of salmon = 3 </a:t>
            </a:r>
            <a:r>
              <a:rPr lang="en-GB" sz="2400" dirty="0" err="1" smtClean="0"/>
              <a:t>mill.USD</a:t>
            </a:r>
            <a:r>
              <a:rPr lang="en-GB" sz="2400" dirty="0" smtClean="0"/>
              <a:t> in production costs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44306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16632"/>
            <a:ext cx="8496300" cy="719981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GB" sz="3200" dirty="0" smtClean="0"/>
              <a:t>Elements of risk management in practise</a:t>
            </a:r>
            <a:endParaRPr lang="en-US" sz="2000" dirty="0" smtClean="0"/>
          </a:p>
        </p:txBody>
      </p:sp>
      <p:pic>
        <p:nvPicPr>
          <p:cNvPr id="32770" name="Picture 3" descr="IMG_01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4244975"/>
            <a:ext cx="4178300" cy="260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235450"/>
            <a:ext cx="3227387" cy="262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908050"/>
            <a:ext cx="7848600" cy="4465638"/>
          </a:xfrm>
        </p:spPr>
        <p:txBody>
          <a:bodyPr/>
          <a:lstStyle/>
          <a:p>
            <a:pPr marL="342900" lvl="1" indent="-342900">
              <a:buClr>
                <a:schemeClr val="accent2"/>
              </a:buClr>
              <a:buSzTx/>
              <a:defRPr/>
            </a:pPr>
            <a:r>
              <a:rPr lang="en-GB" b="1" u="sng" dirty="0" smtClean="0"/>
              <a:t>Localities/site selection:</a:t>
            </a:r>
            <a:r>
              <a:rPr lang="en-GB" b="1" dirty="0" smtClean="0"/>
              <a:t>  Wave/current analyses etc.</a:t>
            </a:r>
          </a:p>
          <a:p>
            <a:pPr marL="342900" lvl="1" indent="-342900">
              <a:buClr>
                <a:schemeClr val="accent2"/>
              </a:buClr>
              <a:buSzTx/>
              <a:defRPr/>
            </a:pPr>
            <a:r>
              <a:rPr lang="en-GB" b="1" u="sng" dirty="0" smtClean="0"/>
              <a:t>Infrastructure /equipment:</a:t>
            </a:r>
            <a:r>
              <a:rPr lang="en-GB" b="1" dirty="0" smtClean="0"/>
              <a:t> Mooring design/dimensioning; proven cage structures; nets; predator nets; feeders; work boats etc. </a:t>
            </a:r>
          </a:p>
          <a:p>
            <a:pPr marL="342900" lvl="1" indent="-342900">
              <a:buClr>
                <a:schemeClr val="accent2"/>
              </a:buClr>
              <a:buSzTx/>
              <a:defRPr/>
            </a:pPr>
            <a:r>
              <a:rPr lang="en-GB" b="1" u="sng" dirty="0" smtClean="0"/>
              <a:t>Bio-security:</a:t>
            </a:r>
            <a:r>
              <a:rPr lang="en-GB" b="1" dirty="0" smtClean="0"/>
              <a:t> Traceable, disease-screened, vaccinated fingerlings; pellet feed; low stocking density; clean nets; environmental impact monitoring; </a:t>
            </a:r>
            <a:r>
              <a:rPr lang="en-GB" b="1" dirty="0"/>
              <a:t>blood water and mort </a:t>
            </a:r>
            <a:r>
              <a:rPr lang="en-GB" b="1" dirty="0" smtClean="0"/>
              <a:t>removal; separated generations; fallowing etc.</a:t>
            </a:r>
          </a:p>
          <a:p>
            <a:pPr marL="342900" lvl="1" indent="-342900">
              <a:buClr>
                <a:schemeClr val="accent2"/>
              </a:buClr>
              <a:buSzTx/>
              <a:defRPr/>
            </a:pPr>
            <a:r>
              <a:rPr lang="en-GB" b="1" u="sng" dirty="0" smtClean="0"/>
              <a:t>Staff: </a:t>
            </a:r>
            <a:r>
              <a:rPr lang="en-GB" b="1" dirty="0" smtClean="0"/>
              <a:t>Trained, skilled and educated; production planning – feeding management </a:t>
            </a:r>
          </a:p>
          <a:p>
            <a:pPr marL="342900" lvl="1" indent="-342900">
              <a:buClr>
                <a:schemeClr val="accent2"/>
              </a:buClr>
              <a:buSzTx/>
              <a:defRPr/>
            </a:pPr>
            <a:r>
              <a:rPr lang="en-GB" b="1" u="sng" dirty="0" smtClean="0">
                <a:solidFill>
                  <a:schemeClr val="bg1"/>
                </a:solidFill>
              </a:rPr>
              <a:t>Insurance</a:t>
            </a:r>
            <a:r>
              <a:rPr lang="en-GB" b="1" u="sng" dirty="0">
                <a:solidFill>
                  <a:schemeClr val="bg1"/>
                </a:solidFill>
              </a:rPr>
              <a:t>:</a:t>
            </a:r>
            <a:r>
              <a:rPr lang="en-GB" b="1" dirty="0">
                <a:solidFill>
                  <a:schemeClr val="bg1"/>
                </a:solidFill>
              </a:rPr>
              <a:t> If available</a:t>
            </a:r>
          </a:p>
          <a:p>
            <a:pPr marL="0" lvl="1" indent="0">
              <a:buClr>
                <a:schemeClr val="accent2"/>
              </a:buClr>
              <a:buSzTx/>
              <a:buNone/>
              <a:defRPr/>
            </a:pPr>
            <a:endParaRPr lang="en-US" b="1" dirty="0"/>
          </a:p>
          <a:p>
            <a:pPr marL="0" lvl="1" indent="0">
              <a:buClr>
                <a:schemeClr val="accent2"/>
              </a:buClr>
              <a:buSzTx/>
              <a:buNone/>
              <a:defRPr/>
            </a:pPr>
            <a:endParaRPr lang="en-US" b="1" dirty="0" smtClean="0"/>
          </a:p>
          <a:p>
            <a:pPr marL="0" lvl="1" indent="0">
              <a:buClr>
                <a:schemeClr val="accent2"/>
              </a:buClr>
              <a:buSzTx/>
              <a:buNone/>
              <a:defRPr/>
            </a:pPr>
            <a:endParaRPr lang="en-US" b="1" dirty="0" smtClean="0"/>
          </a:p>
          <a:p>
            <a:pPr marL="0" lvl="1" indent="0">
              <a:buClr>
                <a:schemeClr val="accent2"/>
              </a:buClr>
              <a:buSzTx/>
              <a:buNone/>
              <a:defRPr/>
            </a:pPr>
            <a:endParaRPr lang="en-GB" b="1" dirty="0" smtClean="0"/>
          </a:p>
          <a:p>
            <a:pPr marL="342900" lvl="1" indent="-342900">
              <a:buClr>
                <a:schemeClr val="accent2"/>
              </a:buClr>
              <a:buSzTx/>
              <a:defRPr/>
            </a:pPr>
            <a:r>
              <a:rPr lang="en-GB" b="1" u="sng" dirty="0" smtClean="0">
                <a:solidFill>
                  <a:schemeClr val="bg1"/>
                </a:solidFill>
              </a:rPr>
              <a:t>Government:</a:t>
            </a:r>
            <a:r>
              <a:rPr lang="en-GB" b="1" dirty="0" smtClean="0">
                <a:solidFill>
                  <a:schemeClr val="bg1"/>
                </a:solidFill>
              </a:rPr>
              <a:t> </a:t>
            </a:r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Regulations in place and  enforced!; Institutional support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2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1520" y="188640"/>
            <a:ext cx="8440738" cy="86409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3200" dirty="0" smtClean="0"/>
              <a:t>Localities/Site selection: Wave and current</a:t>
            </a:r>
          </a:p>
        </p:txBody>
      </p:sp>
      <p:sp>
        <p:nvSpPr>
          <p:cNvPr id="34818" name="Rectangle 7"/>
          <p:cNvSpPr>
            <a:spLocks noChangeArrowheads="1"/>
          </p:cNvSpPr>
          <p:nvPr/>
        </p:nvSpPr>
        <p:spPr bwMode="auto">
          <a:xfrm>
            <a:off x="4478338" y="1196752"/>
            <a:ext cx="399821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457200"/>
            <a:r>
              <a:rPr lang="en-GB" sz="2400" u="sng" dirty="0">
                <a:solidFill>
                  <a:schemeClr val="tx1"/>
                </a:solidFill>
              </a:rPr>
              <a:t>Current </a:t>
            </a:r>
            <a:r>
              <a:rPr lang="en-GB" sz="2400" u="sng" dirty="0" smtClean="0">
                <a:solidFill>
                  <a:schemeClr val="tx1"/>
                </a:solidFill>
              </a:rPr>
              <a:t>velocity</a:t>
            </a:r>
            <a:endParaRPr lang="en-GB" sz="2400" u="sng" dirty="0">
              <a:solidFill>
                <a:schemeClr val="tx1"/>
              </a:solidFill>
            </a:endParaRPr>
          </a:p>
          <a:p>
            <a:pPr indent="457200"/>
            <a:endParaRPr lang="en-GB" sz="2400" dirty="0">
              <a:solidFill>
                <a:schemeClr val="tx1"/>
              </a:solidFill>
            </a:endParaRPr>
          </a:p>
          <a:p>
            <a:pPr indent="457200"/>
            <a:r>
              <a:rPr lang="en-GB" sz="2400" dirty="0">
                <a:solidFill>
                  <a:schemeClr val="tx1"/>
                </a:solidFill>
              </a:rPr>
              <a:t>a	u&lt;0.25m/s</a:t>
            </a:r>
            <a:endParaRPr lang="en-US" sz="2400" dirty="0">
              <a:solidFill>
                <a:schemeClr val="tx1"/>
              </a:solidFill>
            </a:endParaRPr>
          </a:p>
          <a:p>
            <a:pPr indent="457200"/>
            <a:r>
              <a:rPr lang="en-GB" sz="2400" dirty="0">
                <a:solidFill>
                  <a:srgbClr val="00CC99"/>
                </a:solidFill>
              </a:rPr>
              <a:t>b	0.25m/s &lt; u &lt;0.5m/s</a:t>
            </a:r>
            <a:endParaRPr lang="en-US" sz="2400" dirty="0">
              <a:solidFill>
                <a:srgbClr val="00CC99"/>
              </a:solidFill>
            </a:endParaRPr>
          </a:p>
          <a:p>
            <a:pPr indent="457200"/>
            <a:r>
              <a:rPr lang="en-GB" sz="2400" dirty="0">
                <a:solidFill>
                  <a:schemeClr val="tx1"/>
                </a:solidFill>
              </a:rPr>
              <a:t>c	0.5m/s &lt; u &lt; 1.0m/s</a:t>
            </a:r>
            <a:endParaRPr lang="en-US" sz="2400" dirty="0">
              <a:solidFill>
                <a:schemeClr val="tx1"/>
              </a:solidFill>
            </a:endParaRPr>
          </a:p>
          <a:p>
            <a:pPr indent="457200"/>
            <a:r>
              <a:rPr lang="en-GB" sz="2400" dirty="0">
                <a:solidFill>
                  <a:srgbClr val="FF0000"/>
                </a:solidFill>
              </a:rPr>
              <a:t>d	u&gt;1.0m/s</a:t>
            </a:r>
            <a:endParaRPr lang="en-US" sz="2400" dirty="0">
              <a:solidFill>
                <a:srgbClr val="FF0000"/>
              </a:solidFill>
            </a:endParaRPr>
          </a:p>
          <a:p>
            <a:pPr indent="457200" eaLnBrk="0" hangingPunct="0"/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4819" name="Rectangle 6"/>
          <p:cNvSpPr>
            <a:spLocks noChangeArrowheads="1"/>
          </p:cNvSpPr>
          <p:nvPr/>
        </p:nvSpPr>
        <p:spPr bwMode="auto">
          <a:xfrm>
            <a:off x="323850" y="1193845"/>
            <a:ext cx="4032126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457200"/>
            <a:r>
              <a:rPr lang="en-GB" sz="2400" u="sng" dirty="0">
                <a:solidFill>
                  <a:schemeClr val="tx1"/>
                </a:solidFill>
              </a:rPr>
              <a:t>Significant wave </a:t>
            </a:r>
            <a:r>
              <a:rPr lang="en-GB" sz="2400" u="sng" dirty="0" smtClean="0">
                <a:solidFill>
                  <a:schemeClr val="tx1"/>
                </a:solidFill>
              </a:rPr>
              <a:t>height</a:t>
            </a:r>
            <a:endParaRPr lang="en-GB" sz="2400" u="sng" dirty="0">
              <a:solidFill>
                <a:schemeClr val="tx1"/>
              </a:solidFill>
            </a:endParaRPr>
          </a:p>
          <a:p>
            <a:pPr indent="457200"/>
            <a:endParaRPr lang="en-GB" sz="2400" dirty="0">
              <a:solidFill>
                <a:schemeClr val="tx1"/>
              </a:solidFill>
            </a:endParaRPr>
          </a:p>
          <a:p>
            <a:pPr indent="457200"/>
            <a:r>
              <a:rPr lang="en-GB" sz="2400" dirty="0">
                <a:solidFill>
                  <a:srgbClr val="00CC99"/>
                </a:solidFill>
              </a:rPr>
              <a:t>A	</a:t>
            </a:r>
            <a:r>
              <a:rPr lang="en-GB" sz="2400" dirty="0" err="1">
                <a:solidFill>
                  <a:srgbClr val="00CC99"/>
                </a:solidFill>
              </a:rPr>
              <a:t>Hs</a:t>
            </a:r>
            <a:r>
              <a:rPr lang="en-GB" sz="2400" dirty="0">
                <a:solidFill>
                  <a:srgbClr val="00CC99"/>
                </a:solidFill>
              </a:rPr>
              <a:t> &lt;0.5m</a:t>
            </a:r>
            <a:endParaRPr lang="en-US" sz="2400" dirty="0">
              <a:solidFill>
                <a:srgbClr val="00CC99"/>
              </a:solidFill>
            </a:endParaRPr>
          </a:p>
          <a:p>
            <a:pPr indent="457200"/>
            <a:r>
              <a:rPr lang="en-GB" sz="2400" dirty="0">
                <a:solidFill>
                  <a:srgbClr val="00CC99"/>
                </a:solidFill>
              </a:rPr>
              <a:t>B	</a:t>
            </a:r>
            <a:r>
              <a:rPr lang="en-GB" sz="2400" dirty="0" smtClean="0">
                <a:solidFill>
                  <a:srgbClr val="00CC99"/>
                </a:solidFill>
              </a:rPr>
              <a:t>0.5m &lt; </a:t>
            </a:r>
            <a:r>
              <a:rPr lang="en-GB" sz="2400" dirty="0" err="1" smtClean="0">
                <a:solidFill>
                  <a:srgbClr val="00CC99"/>
                </a:solidFill>
              </a:rPr>
              <a:t>Hs</a:t>
            </a:r>
            <a:r>
              <a:rPr lang="en-GB" sz="2400" dirty="0" smtClean="0">
                <a:solidFill>
                  <a:srgbClr val="00CC99"/>
                </a:solidFill>
              </a:rPr>
              <a:t> &lt; </a:t>
            </a:r>
            <a:r>
              <a:rPr lang="en-GB" sz="2400" dirty="0">
                <a:solidFill>
                  <a:srgbClr val="00CC99"/>
                </a:solidFill>
              </a:rPr>
              <a:t>1.0m</a:t>
            </a:r>
            <a:endParaRPr lang="en-US" sz="2400" dirty="0">
              <a:solidFill>
                <a:srgbClr val="00CC99"/>
              </a:solidFill>
            </a:endParaRPr>
          </a:p>
          <a:p>
            <a:pPr indent="457200"/>
            <a:r>
              <a:rPr lang="en-GB" sz="2400" dirty="0">
                <a:solidFill>
                  <a:schemeClr val="tx1"/>
                </a:solidFill>
              </a:rPr>
              <a:t>C	</a:t>
            </a:r>
            <a:r>
              <a:rPr lang="en-GB" sz="2400" dirty="0" smtClean="0">
                <a:solidFill>
                  <a:schemeClr val="tx1"/>
                </a:solidFill>
              </a:rPr>
              <a:t>1.0m &lt; </a:t>
            </a:r>
            <a:r>
              <a:rPr lang="en-GB" sz="2400" dirty="0" err="1">
                <a:solidFill>
                  <a:schemeClr val="tx1"/>
                </a:solidFill>
              </a:rPr>
              <a:t>Hs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smtClean="0">
                <a:solidFill>
                  <a:schemeClr val="tx1"/>
                </a:solidFill>
              </a:rPr>
              <a:t>&lt; </a:t>
            </a:r>
            <a:r>
              <a:rPr lang="en-GB" sz="2400" dirty="0">
                <a:solidFill>
                  <a:schemeClr val="tx1"/>
                </a:solidFill>
              </a:rPr>
              <a:t>3.0m</a:t>
            </a:r>
            <a:endParaRPr lang="en-US" sz="2400" dirty="0">
              <a:solidFill>
                <a:schemeClr val="tx1"/>
              </a:solidFill>
            </a:endParaRPr>
          </a:p>
          <a:p>
            <a:pPr indent="457200"/>
            <a:r>
              <a:rPr lang="en-GB" sz="2400" dirty="0">
                <a:solidFill>
                  <a:schemeClr val="tx1"/>
                </a:solidFill>
              </a:rPr>
              <a:t>D	</a:t>
            </a:r>
            <a:r>
              <a:rPr lang="en-GB" sz="2400" dirty="0" err="1">
                <a:solidFill>
                  <a:schemeClr val="tx1"/>
                </a:solidFill>
              </a:rPr>
              <a:t>Hs</a:t>
            </a:r>
            <a:r>
              <a:rPr lang="en-GB" sz="2400" dirty="0">
                <a:solidFill>
                  <a:schemeClr val="tx1"/>
                </a:solidFill>
              </a:rPr>
              <a:t> &gt; 3.0m</a:t>
            </a:r>
            <a:endParaRPr lang="en-US" sz="2400" dirty="0">
              <a:solidFill>
                <a:schemeClr val="tx1"/>
              </a:solidFill>
            </a:endParaRPr>
          </a:p>
          <a:p>
            <a:pPr indent="457200"/>
            <a:r>
              <a:rPr lang="en-GB" sz="1400" dirty="0">
                <a:solidFill>
                  <a:schemeClr val="tx1"/>
                </a:solidFill>
              </a:rPr>
              <a:t>i.e. the average height of the tallest</a:t>
            </a:r>
          </a:p>
          <a:p>
            <a:pPr indent="457200"/>
            <a:r>
              <a:rPr lang="en-GB" sz="1400" dirty="0">
                <a:solidFill>
                  <a:schemeClr val="tx1"/>
                </a:solidFill>
              </a:rPr>
              <a:t>33% of the waves.</a:t>
            </a:r>
          </a:p>
        </p:txBody>
      </p:sp>
      <p:sp>
        <p:nvSpPr>
          <p:cNvPr id="34820" name="Rectangle 9"/>
          <p:cNvSpPr>
            <a:spLocks noChangeArrowheads="1"/>
          </p:cNvSpPr>
          <p:nvPr/>
        </p:nvSpPr>
        <p:spPr bwMode="auto">
          <a:xfrm>
            <a:off x="422275" y="3861048"/>
            <a:ext cx="844073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</a:pPr>
            <a:r>
              <a:rPr lang="en-US" sz="2400" dirty="0" smtClean="0">
                <a:solidFill>
                  <a:schemeClr val="tx1"/>
                </a:solidFill>
              </a:rPr>
              <a:t>Optimal </a:t>
            </a:r>
            <a:r>
              <a:rPr lang="en-US" sz="2400" dirty="0">
                <a:solidFill>
                  <a:schemeClr val="tx1"/>
                </a:solidFill>
              </a:rPr>
              <a:t>current conditions crucial for </a:t>
            </a:r>
            <a:r>
              <a:rPr lang="en-US" sz="2400" dirty="0" smtClean="0">
                <a:solidFill>
                  <a:schemeClr val="tx1"/>
                </a:solidFill>
              </a:rPr>
              <a:t>oxygen supply and good </a:t>
            </a:r>
            <a:r>
              <a:rPr lang="en-US" sz="2400" dirty="0">
                <a:solidFill>
                  <a:schemeClr val="tx1"/>
                </a:solidFill>
              </a:rPr>
              <a:t>biological performance </a:t>
            </a:r>
            <a:r>
              <a:rPr lang="en-US" sz="2400" dirty="0" smtClean="0">
                <a:solidFill>
                  <a:schemeClr val="tx1"/>
                </a:solidFill>
              </a:rPr>
              <a:t>at the </a:t>
            </a:r>
            <a:r>
              <a:rPr lang="en-US" sz="2400" dirty="0">
                <a:solidFill>
                  <a:schemeClr val="tx1"/>
                </a:solidFill>
              </a:rPr>
              <a:t>farm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</a:pPr>
            <a:r>
              <a:rPr lang="en-US" sz="2400" dirty="0">
                <a:solidFill>
                  <a:schemeClr val="tx1"/>
                </a:solidFill>
              </a:rPr>
              <a:t>Site selection </a:t>
            </a:r>
            <a:r>
              <a:rPr lang="en-US" sz="2400" dirty="0" smtClean="0">
                <a:solidFill>
                  <a:schemeClr val="tx1"/>
                </a:solidFill>
              </a:rPr>
              <a:t>includes many other factors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1" descr="_4293243207_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513" y="3883025"/>
            <a:ext cx="38481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22275" y="260648"/>
            <a:ext cx="8440738" cy="9144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3200" dirty="0" smtClean="0"/>
              <a:t>Equipment: Mooring designs and anchors</a:t>
            </a:r>
            <a:br>
              <a:rPr lang="en-US" sz="3200" dirty="0" smtClean="0"/>
            </a:br>
            <a:r>
              <a:rPr lang="en-US" sz="2400" dirty="0"/>
              <a:t>O</a:t>
            </a:r>
            <a:r>
              <a:rPr lang="en-US" sz="2400" dirty="0" smtClean="0"/>
              <a:t>ften the only available ‘insurance’</a:t>
            </a:r>
          </a:p>
        </p:txBody>
      </p:sp>
      <p:pic>
        <p:nvPicPr>
          <p:cNvPr id="35843" name="Picture 67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90" r="12622"/>
          <a:stretch>
            <a:fillRect/>
          </a:stretch>
        </p:blipFill>
        <p:spPr bwMode="auto">
          <a:xfrm>
            <a:off x="4427538" y="1571625"/>
            <a:ext cx="475297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670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3724275"/>
            <a:ext cx="5438775" cy="2944813"/>
          </a:xfrm>
        </p:spPr>
      </p:pic>
      <p:sp>
        <p:nvSpPr>
          <p:cNvPr id="35845" name="Rectangle 6"/>
          <p:cNvSpPr>
            <a:spLocks noChangeArrowheads="1"/>
          </p:cNvSpPr>
          <p:nvPr/>
        </p:nvSpPr>
        <p:spPr bwMode="auto">
          <a:xfrm>
            <a:off x="4357688" y="1317109"/>
            <a:ext cx="37433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7200"/>
            <a:r>
              <a:rPr lang="en-GB" sz="1800" dirty="0" smtClean="0">
                <a:solidFill>
                  <a:schemeClr val="tx1"/>
                </a:solidFill>
              </a:rPr>
              <a:t>‘Individual’ mooring</a:t>
            </a:r>
            <a:endParaRPr lang="en-GB" sz="1800" dirty="0">
              <a:solidFill>
                <a:schemeClr val="tx1"/>
              </a:solidFill>
            </a:endParaRPr>
          </a:p>
        </p:txBody>
      </p:sp>
      <p:pic>
        <p:nvPicPr>
          <p:cNvPr id="35846" name="Content Placeholder 3" descr="IMG_477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68413"/>
            <a:ext cx="409575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Rectangle 6"/>
          <p:cNvSpPr>
            <a:spLocks noChangeArrowheads="1"/>
          </p:cNvSpPr>
          <p:nvPr/>
        </p:nvSpPr>
        <p:spPr bwMode="auto">
          <a:xfrm>
            <a:off x="323850" y="5867980"/>
            <a:ext cx="37433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7200"/>
            <a:r>
              <a:rPr lang="en-GB" sz="1800" dirty="0">
                <a:solidFill>
                  <a:schemeClr val="tx1"/>
                </a:solidFill>
              </a:rPr>
              <a:t>Frame or grid mooring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7688635" y="6386164"/>
            <a:ext cx="1779909" cy="283196"/>
          </a:xfrm>
          <a:prstGeom prst="rect">
            <a:avLst/>
          </a:prstGeom>
          <a:solidFill>
            <a:srgbClr val="008080">
              <a:alpha val="10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US" sz="1200" b="0" dirty="0" smtClean="0">
                <a:solidFill>
                  <a:schemeClr val="bg1"/>
                </a:solidFill>
              </a:rPr>
              <a:t>Picture </a:t>
            </a:r>
            <a:r>
              <a:rPr lang="en-US" sz="1200" b="0" dirty="0" err="1" smtClean="0">
                <a:solidFill>
                  <a:schemeClr val="bg1"/>
                </a:solidFill>
              </a:rPr>
              <a:t>Aqualine</a:t>
            </a:r>
            <a:endParaRPr lang="en-US" sz="12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21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C:\Users\niels\Documents\Pictures\countries\vietnam\quynh lap cages\P9210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138238"/>
            <a:ext cx="7659688" cy="574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304800"/>
            <a:ext cx="8496300" cy="747713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3200" dirty="0" smtClean="0"/>
              <a:t>Equipment: Example of failed mooring</a:t>
            </a:r>
          </a:p>
        </p:txBody>
      </p:sp>
      <p:pic>
        <p:nvPicPr>
          <p:cNvPr id="36867" name="Picture 3" descr="C:\Users\niels\Documents\Pictures\countries\vietnam\quynh lap cages\P9210021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4652963"/>
            <a:ext cx="3300413" cy="225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Rectangle 7"/>
          <p:cNvSpPr>
            <a:spLocks noChangeArrowheads="1"/>
          </p:cNvSpPr>
          <p:nvPr/>
        </p:nvSpPr>
        <p:spPr bwMode="auto">
          <a:xfrm>
            <a:off x="-396552" y="2002909"/>
            <a:ext cx="31683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457200"/>
            <a:r>
              <a:rPr lang="en-GB" sz="1800" dirty="0" smtClean="0">
                <a:solidFill>
                  <a:schemeClr val="tx1"/>
                </a:solidFill>
              </a:rPr>
              <a:t>After </a:t>
            </a:r>
            <a:r>
              <a:rPr lang="en-GB" sz="1800" dirty="0">
                <a:solidFill>
                  <a:schemeClr val="tx1"/>
                </a:solidFill>
              </a:rPr>
              <a:t>typhoon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6869" name="Rectangle 6"/>
          <p:cNvSpPr>
            <a:spLocks noChangeArrowheads="1"/>
          </p:cNvSpPr>
          <p:nvPr/>
        </p:nvSpPr>
        <p:spPr bwMode="auto">
          <a:xfrm>
            <a:off x="2195736" y="6372036"/>
            <a:ext cx="37433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7200"/>
            <a:r>
              <a:rPr lang="en-GB" sz="1800" dirty="0">
                <a:solidFill>
                  <a:schemeClr val="tx1"/>
                </a:solidFill>
              </a:rPr>
              <a:t>Fishing boat anchors</a:t>
            </a:r>
          </a:p>
        </p:txBody>
      </p:sp>
    </p:spTree>
    <p:extLst>
      <p:ext uri="{BB962C8B-B14F-4D97-AF65-F5344CB8AC3E}">
        <p14:creationId xmlns:p14="http://schemas.microsoft.com/office/powerpoint/2010/main" val="219375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8979" y="404813"/>
            <a:ext cx="8755509" cy="719931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3200" dirty="0" smtClean="0"/>
              <a:t>Equipment: Proven cage design </a:t>
            </a:r>
          </a:p>
        </p:txBody>
      </p:sp>
      <p:sp>
        <p:nvSpPr>
          <p:cNvPr id="3789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22275" y="1340768"/>
            <a:ext cx="8440738" cy="4419600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 smtClean="0"/>
              <a:t>Some ‘rules of thumb’ for a (first time) investor:</a:t>
            </a:r>
          </a:p>
          <a:p>
            <a:r>
              <a:rPr lang="en-US" sz="2000" b="1" dirty="0" smtClean="0"/>
              <a:t>Only </a:t>
            </a:r>
            <a:r>
              <a:rPr lang="en-US" sz="2000" b="1" dirty="0"/>
              <a:t>choose sites which can be operated by proven cage designs</a:t>
            </a:r>
            <a:r>
              <a:rPr lang="en-US" sz="2000" b="1" dirty="0" smtClean="0"/>
              <a:t>.</a:t>
            </a:r>
          </a:p>
          <a:p>
            <a:r>
              <a:rPr lang="en-US" sz="2000" b="1" dirty="0"/>
              <a:t>The circle cage was launched commercially in 1974. At least </a:t>
            </a:r>
            <a:r>
              <a:rPr lang="en-US" sz="2000" b="1" dirty="0" smtClean="0"/>
              <a:t>     70 </a:t>
            </a:r>
            <a:r>
              <a:rPr lang="en-US" sz="2000" b="1" dirty="0"/>
              <a:t>000 units installed</a:t>
            </a:r>
            <a:endParaRPr lang="en-US" sz="2000" b="1" dirty="0" smtClean="0"/>
          </a:p>
          <a:p>
            <a:r>
              <a:rPr lang="en-US" sz="2000" b="1" dirty="0" smtClean="0"/>
              <a:t>Let ‘scientific/pilot test farms’ or ‘veterans’  be pioneers in using new cage designs</a:t>
            </a:r>
          </a:p>
          <a:p>
            <a:r>
              <a:rPr lang="en-US" sz="2000" b="1" dirty="0" smtClean="0"/>
              <a:t>Appreciate that depreciation (equipment) only contributes 3-5% of production costs. Get things right from the start. Remember also to spend time on important budget lines.</a:t>
            </a:r>
          </a:p>
          <a:p>
            <a:r>
              <a:rPr lang="en-US" sz="2000" b="1" dirty="0" smtClean="0"/>
              <a:t>Simplicity: Few but correct dimensioned </a:t>
            </a:r>
          </a:p>
          <a:p>
            <a:pPr marL="0" indent="0">
              <a:buNone/>
            </a:pPr>
            <a:r>
              <a:rPr lang="en-US" sz="2000" b="1" dirty="0"/>
              <a:t> </a:t>
            </a:r>
            <a:r>
              <a:rPr lang="en-US" sz="2000" b="1" dirty="0" smtClean="0"/>
              <a:t>    components are easier to inspect</a:t>
            </a:r>
          </a:p>
        </p:txBody>
      </p:sp>
      <p:pic>
        <p:nvPicPr>
          <p:cNvPr id="6" name="Picture 7" descr="_2212093008_Large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53610" y="4509120"/>
            <a:ext cx="2510878" cy="217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444208" y="6458172"/>
            <a:ext cx="2952329" cy="283196"/>
          </a:xfrm>
          <a:prstGeom prst="rect">
            <a:avLst/>
          </a:prstGeom>
          <a:solidFill>
            <a:srgbClr val="008080">
              <a:alpha val="10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US" sz="1200" b="0" dirty="0" err="1" smtClean="0">
                <a:solidFill>
                  <a:schemeClr val="bg1"/>
                </a:solidFill>
              </a:rPr>
              <a:t>Aqualine</a:t>
            </a:r>
            <a:endParaRPr lang="en-US" sz="12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74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 idx="4294967295"/>
          </p:nvPr>
        </p:nvSpPr>
        <p:spPr>
          <a:xfrm>
            <a:off x="395536" y="160784"/>
            <a:ext cx="8440738" cy="67592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3200" dirty="0" smtClean="0"/>
              <a:t>Biosecurity: Small-scale feeding approach</a:t>
            </a:r>
          </a:p>
        </p:txBody>
      </p:sp>
      <p:pic>
        <p:nvPicPr>
          <p:cNvPr id="48130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601788"/>
            <a:ext cx="5892800" cy="4419600"/>
          </a:xfrm>
        </p:spPr>
      </p:pic>
      <p:pic>
        <p:nvPicPr>
          <p:cNvPr id="48131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/>
          <a:stretch/>
        </p:blipFill>
        <p:spPr bwMode="auto">
          <a:xfrm>
            <a:off x="4716463" y="3789040"/>
            <a:ext cx="4464050" cy="3086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Rectangle 1"/>
          <p:cNvSpPr>
            <a:spLocks noChangeArrowheads="1"/>
          </p:cNvSpPr>
          <p:nvPr/>
        </p:nvSpPr>
        <p:spPr bwMode="auto">
          <a:xfrm>
            <a:off x="179512" y="6237312"/>
            <a:ext cx="43211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dirty="0">
                <a:solidFill>
                  <a:schemeClr val="tx1"/>
                </a:solidFill>
              </a:rPr>
              <a:t>Fujian, China and </a:t>
            </a:r>
            <a:r>
              <a:rPr lang="en-US" sz="1800" dirty="0" err="1" smtClean="0">
                <a:solidFill>
                  <a:schemeClr val="tx1"/>
                </a:solidFill>
              </a:rPr>
              <a:t>Langkawi</a:t>
            </a:r>
            <a:r>
              <a:rPr lang="en-US" sz="1800" dirty="0">
                <a:solidFill>
                  <a:schemeClr val="tx1"/>
                </a:solidFill>
              </a:rPr>
              <a:t>, Malaysia</a:t>
            </a:r>
          </a:p>
        </p:txBody>
      </p:sp>
      <p:pic>
        <p:nvPicPr>
          <p:cNvPr id="48133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84168" y="1037230"/>
            <a:ext cx="2873532" cy="2967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5221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8576" y="0"/>
            <a:ext cx="9209088" cy="6905625"/>
          </a:xfrm>
        </p:spPr>
      </p:pic>
      <p:pic>
        <p:nvPicPr>
          <p:cNvPr id="5325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4318000"/>
            <a:ext cx="5157788" cy="256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Title 1"/>
          <p:cNvSpPr>
            <a:spLocks noGrp="1"/>
          </p:cNvSpPr>
          <p:nvPr>
            <p:ph type="title" idx="4294967295"/>
          </p:nvPr>
        </p:nvSpPr>
        <p:spPr>
          <a:xfrm>
            <a:off x="107504" y="188640"/>
            <a:ext cx="8964488" cy="84239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3200" dirty="0" smtClean="0">
                <a:solidFill>
                  <a:srgbClr val="000000"/>
                </a:solidFill>
              </a:rPr>
              <a:t>Biosecurity: Large-volume feeding approach 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5325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38" y="4257675"/>
            <a:ext cx="4029075" cy="262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07504" y="1124744"/>
            <a:ext cx="8856984" cy="1584176"/>
          </a:xfrm>
          <a:noFill/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Feed blower, up to </a:t>
            </a:r>
            <a:r>
              <a:rPr lang="en-US" b="1" dirty="0" smtClean="0">
                <a:solidFill>
                  <a:schemeClr val="bg1"/>
                </a:solidFill>
              </a:rPr>
              <a:t>10-14 </a:t>
            </a:r>
            <a:r>
              <a:rPr lang="en-US" b="1" dirty="0">
                <a:solidFill>
                  <a:schemeClr val="bg1"/>
                </a:solidFill>
              </a:rPr>
              <a:t>tons </a:t>
            </a:r>
            <a:r>
              <a:rPr lang="en-US" b="1" dirty="0" smtClean="0">
                <a:solidFill>
                  <a:schemeClr val="bg1"/>
                </a:solidFill>
              </a:rPr>
              <a:t>pellets/day (15-25.000USD)</a:t>
            </a:r>
            <a:endParaRPr lang="en-US" b="1" dirty="0"/>
          </a:p>
          <a:p>
            <a:endParaRPr lang="en-US" b="1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436096" y="6372036"/>
            <a:ext cx="30253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1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Marine Farms Vietnam</a:t>
            </a:r>
          </a:p>
        </p:txBody>
      </p:sp>
    </p:spTree>
    <p:extLst>
      <p:ext uri="{BB962C8B-B14F-4D97-AF65-F5344CB8AC3E}">
        <p14:creationId xmlns:p14="http://schemas.microsoft.com/office/powerpoint/2010/main" val="100410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18051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22275" y="260474"/>
            <a:ext cx="8440738" cy="64824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3200" dirty="0" smtClean="0"/>
              <a:t>Contents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278705" y="1585716"/>
            <a:ext cx="8613775" cy="2233612"/>
          </a:xfrm>
        </p:spPr>
        <p:txBody>
          <a:bodyPr/>
          <a:lstStyle/>
          <a:p>
            <a:pPr>
              <a:defRPr/>
            </a:pPr>
            <a:r>
              <a:rPr lang="en-GB" b="1" dirty="0" smtClean="0"/>
              <a:t>Context and development perspective</a:t>
            </a:r>
          </a:p>
          <a:p>
            <a:pPr>
              <a:defRPr/>
            </a:pPr>
            <a:endParaRPr lang="en-GB" b="1" dirty="0" smtClean="0"/>
          </a:p>
          <a:p>
            <a:pPr>
              <a:defRPr/>
            </a:pPr>
            <a:r>
              <a:rPr lang="en-GB" b="1" dirty="0" smtClean="0"/>
              <a:t>Practises - Risk management</a:t>
            </a:r>
          </a:p>
          <a:p>
            <a:pPr>
              <a:defRPr/>
            </a:pPr>
            <a:endParaRPr lang="en-GB" b="1" dirty="0" smtClean="0"/>
          </a:p>
          <a:p>
            <a:pPr marL="342900" lvl="1" indent="-342900">
              <a:buClr>
                <a:schemeClr val="accent2"/>
              </a:buClr>
              <a:buSzTx/>
              <a:defRPr/>
            </a:pPr>
            <a:r>
              <a:rPr lang="en-US" sz="2400" b="1" dirty="0" smtClean="0"/>
              <a:t>Role of GAP’s and certification (short) </a:t>
            </a:r>
          </a:p>
          <a:p>
            <a:pPr marL="342900" lvl="1" indent="-342900">
              <a:buClr>
                <a:schemeClr val="accent2"/>
              </a:buClr>
              <a:buSzTx/>
              <a:defRPr/>
            </a:pPr>
            <a:endParaRPr lang="en-US" sz="2400" b="1" dirty="0"/>
          </a:p>
          <a:p>
            <a:pPr marL="342900" lvl="1" indent="-342900">
              <a:buClr>
                <a:schemeClr val="accent2"/>
              </a:buClr>
              <a:buSzTx/>
              <a:defRPr/>
            </a:pPr>
            <a:endParaRPr lang="en-GB" sz="2400" b="1" dirty="0" smtClean="0"/>
          </a:p>
          <a:p>
            <a:pPr marL="342900" lvl="1" indent="-342900">
              <a:buClr>
                <a:schemeClr val="accent2"/>
              </a:buClr>
              <a:buSzTx/>
              <a:defRPr/>
            </a:pPr>
            <a:endParaRPr lang="en-US" sz="2400" b="1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164287" y="6674196"/>
            <a:ext cx="2088233" cy="283196"/>
          </a:xfrm>
          <a:prstGeom prst="rect">
            <a:avLst/>
          </a:prstGeom>
          <a:solidFill>
            <a:srgbClr val="008080">
              <a:alpha val="10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US" sz="1200" b="0" dirty="0" smtClean="0">
                <a:solidFill>
                  <a:schemeClr val="bg1"/>
                </a:solidFill>
              </a:rPr>
              <a:t>Picture: Dave Robb, EWOS</a:t>
            </a:r>
            <a:endParaRPr lang="en-US" sz="1200" b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7" descr="P403040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5576" y="1412776"/>
            <a:ext cx="3840684" cy="2551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422275" y="188640"/>
            <a:ext cx="8440738" cy="72008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GB" sz="3200" dirty="0" smtClean="0"/>
              <a:t>Biosecurity: Failed large-volume feeding</a:t>
            </a:r>
          </a:p>
        </p:txBody>
      </p:sp>
      <p:pic>
        <p:nvPicPr>
          <p:cNvPr id="49155" name="Content Placeholder 3" descr="PA130052.JPG"/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6016" y="1412776"/>
            <a:ext cx="4024171" cy="3505200"/>
          </a:xfrm>
        </p:spPr>
      </p:pic>
      <p:sp>
        <p:nvSpPr>
          <p:cNvPr id="49156" name="Rectangle 6"/>
          <p:cNvSpPr>
            <a:spLocks noChangeArrowheads="1"/>
          </p:cNvSpPr>
          <p:nvPr/>
        </p:nvSpPr>
        <p:spPr bwMode="auto">
          <a:xfrm>
            <a:off x="216723" y="6516052"/>
            <a:ext cx="55794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800" dirty="0" err="1">
                <a:solidFill>
                  <a:schemeClr val="tx1"/>
                </a:solidFill>
              </a:rPr>
              <a:t>Nghe</a:t>
            </a:r>
            <a:r>
              <a:rPr lang="en-GB" sz="1800" dirty="0">
                <a:solidFill>
                  <a:schemeClr val="tx1"/>
                </a:solidFill>
              </a:rPr>
              <a:t> an, Vietnam and </a:t>
            </a:r>
            <a:r>
              <a:rPr lang="en-GB" sz="1800" dirty="0" smtClean="0">
                <a:solidFill>
                  <a:schemeClr val="tx1"/>
                </a:solidFill>
              </a:rPr>
              <a:t>Qingdao and Fujian, </a:t>
            </a:r>
            <a:r>
              <a:rPr lang="en-GB" sz="1800" dirty="0">
                <a:solidFill>
                  <a:schemeClr val="tx1"/>
                </a:solidFill>
              </a:rPr>
              <a:t>China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49157" name="Picture 2" descr="C:\Users\niels\Documents\Pictures\countries\china\1st day.ws tour\PA130053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021848"/>
            <a:ext cx="2631826" cy="197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97696" y="5013176"/>
            <a:ext cx="5638800" cy="1542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26" y="4484088"/>
            <a:ext cx="2575174" cy="1897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07704" y="4077072"/>
            <a:ext cx="2729553" cy="1951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923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 idx="4294967295"/>
          </p:nvPr>
        </p:nvSpPr>
        <p:spPr>
          <a:xfrm>
            <a:off x="179512" y="188640"/>
            <a:ext cx="8683501" cy="72008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3200" dirty="0" smtClean="0"/>
              <a:t>Biosecurity: Trial-vaccination of cobia</a:t>
            </a:r>
          </a:p>
        </p:txBody>
      </p:sp>
      <p:pic>
        <p:nvPicPr>
          <p:cNvPr id="4" name="Picture 3" descr="IMG_01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50324"/>
            <a:ext cx="8956556" cy="5591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496" y="2062683"/>
            <a:ext cx="6335568" cy="4750693"/>
          </a:xfrm>
        </p:spPr>
      </p:pic>
      <p:pic>
        <p:nvPicPr>
          <p:cNvPr id="5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4236" y="836712"/>
            <a:ext cx="3932260" cy="2947362"/>
          </a:xfrm>
        </p:spPr>
      </p:pic>
      <p:sp>
        <p:nvSpPr>
          <p:cNvPr id="55297" name="Title 1"/>
          <p:cNvSpPr>
            <a:spLocks noGrp="1"/>
          </p:cNvSpPr>
          <p:nvPr>
            <p:ph type="title" idx="4294967295"/>
          </p:nvPr>
        </p:nvSpPr>
        <p:spPr>
          <a:xfrm>
            <a:off x="107504" y="116632"/>
            <a:ext cx="8856984" cy="93610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3200" dirty="0" smtClean="0"/>
              <a:t>Biosecurity: Parasite check of pompano; corralling fish for freshwater bath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Content Placeholder 3" descr="Cobia 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7164287" y="6597352"/>
            <a:ext cx="2088233" cy="283196"/>
          </a:xfrm>
          <a:prstGeom prst="rect">
            <a:avLst/>
          </a:prstGeom>
          <a:solidFill>
            <a:srgbClr val="008080">
              <a:alpha val="10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US" sz="1200" b="0" dirty="0" smtClean="0">
                <a:solidFill>
                  <a:schemeClr val="bg1"/>
                </a:solidFill>
              </a:rPr>
              <a:t>Picture: Dave Robb, EWOS</a:t>
            </a:r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17513" y="116632"/>
            <a:ext cx="8440737" cy="1152525"/>
          </a:xfrm>
          <a:solidFill>
            <a:srgbClr val="008080">
              <a:alpha val="10196"/>
            </a:srgbClr>
          </a:solidFill>
        </p:spPr>
        <p:txBody>
          <a:bodyPr/>
          <a:lstStyle/>
          <a:p>
            <a:pPr algn="ctr"/>
            <a:r>
              <a:rPr lang="en-GB" sz="3200" dirty="0" smtClean="0"/>
              <a:t>Processing/Quality/Market access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22275" y="1124744"/>
            <a:ext cx="8440738" cy="4608512"/>
          </a:xfrm>
          <a:prstGeom prst="rect">
            <a:avLst/>
          </a:prstGeom>
          <a:solidFill>
            <a:srgbClr val="008080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Increasing Global demand for fish, which capture fisheries cannot supply. </a:t>
            </a:r>
            <a:endParaRPr lang="en-GB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Food </a:t>
            </a:r>
            <a:r>
              <a:rPr lang="en-GB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security. </a:t>
            </a:r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Demand </a:t>
            </a:r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medium to low-valued fish, which can enter the fresh/chilled/frozen and value added market 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segments. For regional or WW distribution</a:t>
            </a:r>
          </a:p>
          <a:p>
            <a:endParaRPr lang="en-GB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Through “efficiency of </a:t>
            </a:r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scale” 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large-volume </a:t>
            </a:r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farming 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supply:</a:t>
            </a:r>
            <a:endParaRPr lang="en-GB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GB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Traceable </a:t>
            </a: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consistent large </a:t>
            </a:r>
            <a:r>
              <a:rPr lang="en-GB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volumes; </a:t>
            </a: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utilising more exposed sites with good water </a:t>
            </a:r>
            <a:r>
              <a:rPr lang="en-GB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quality</a:t>
            </a:r>
          </a:p>
          <a:p>
            <a:pPr lvl="1"/>
            <a:r>
              <a:rPr lang="en-GB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Resulting </a:t>
            </a: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production costs low enough </a:t>
            </a:r>
            <a:r>
              <a:rPr lang="en-GB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farm  species, </a:t>
            </a: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 can </a:t>
            </a:r>
            <a:r>
              <a:rPr lang="en-GB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enter processing </a:t>
            </a:r>
          </a:p>
        </p:txBody>
      </p:sp>
    </p:spTree>
    <p:extLst>
      <p:ext uri="{BB962C8B-B14F-4D97-AF65-F5344CB8AC3E}">
        <p14:creationId xmlns:p14="http://schemas.microsoft.com/office/powerpoint/2010/main" val="258693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>
          <a:xfrm>
            <a:off x="250825" y="116632"/>
            <a:ext cx="8569325" cy="1079847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GB" sz="3200" dirty="0" smtClean="0"/>
              <a:t>Species selection: Properties of marine fish suitable for food security production? 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95562" y="4092931"/>
            <a:ext cx="3561404" cy="2795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Connector 9"/>
          <p:cNvCxnSpPr/>
          <p:nvPr/>
        </p:nvCxnSpPr>
        <p:spPr bwMode="auto">
          <a:xfrm flipV="1">
            <a:off x="5695561" y="4092931"/>
            <a:ext cx="3484951" cy="2765069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340768"/>
            <a:ext cx="2468563" cy="18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Connector 11"/>
          <p:cNvCxnSpPr/>
          <p:nvPr/>
        </p:nvCxnSpPr>
        <p:spPr bwMode="auto">
          <a:xfrm>
            <a:off x="5695561" y="4092931"/>
            <a:ext cx="3484951" cy="2765069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8370" name="Content Placeholder 3"/>
          <p:cNvSpPr>
            <a:spLocks noGrp="1"/>
          </p:cNvSpPr>
          <p:nvPr>
            <p:ph idx="1"/>
          </p:nvPr>
        </p:nvSpPr>
        <p:spPr>
          <a:xfrm>
            <a:off x="422275" y="1124744"/>
            <a:ext cx="8440738" cy="4419600"/>
          </a:xfrm>
        </p:spPr>
        <p:txBody>
          <a:bodyPr/>
          <a:lstStyle/>
          <a:p>
            <a:r>
              <a:rPr lang="en-GB" b="1" dirty="0"/>
              <a:t>Large volume </a:t>
            </a:r>
            <a:r>
              <a:rPr lang="en-GB" b="1" dirty="0" smtClean="0"/>
              <a:t>market</a:t>
            </a:r>
            <a:endParaRPr lang="en-GB" b="1" dirty="0"/>
          </a:p>
          <a:p>
            <a:pPr lvl="1"/>
            <a:r>
              <a:rPr lang="en-GB" b="1" dirty="0"/>
              <a:t>N</a:t>
            </a:r>
            <a:r>
              <a:rPr lang="en-GB" b="1" dirty="0" smtClean="0"/>
              <a:t>ot damaged </a:t>
            </a:r>
            <a:r>
              <a:rPr lang="en-GB" b="1" dirty="0"/>
              <a:t>if supplied 50 tons</a:t>
            </a:r>
          </a:p>
          <a:p>
            <a:pPr lvl="1"/>
            <a:r>
              <a:rPr lang="en-US" b="1" dirty="0"/>
              <a:t>W</a:t>
            </a:r>
            <a:r>
              <a:rPr lang="en-US" b="1" dirty="0" smtClean="0"/>
              <a:t>hite fish, especially regional market</a:t>
            </a:r>
          </a:p>
          <a:p>
            <a:pPr lvl="1">
              <a:lnSpc>
                <a:spcPct val="80000"/>
              </a:lnSpc>
            </a:pPr>
            <a:r>
              <a:rPr lang="en-US" b="1" dirty="0" smtClean="0"/>
              <a:t>If can enter </a:t>
            </a:r>
            <a:r>
              <a:rPr lang="en-US" b="1" dirty="0"/>
              <a:t>the sashimi segment, </a:t>
            </a:r>
            <a:endParaRPr lang="en-US" b="1" dirty="0" smtClean="0"/>
          </a:p>
          <a:p>
            <a:pPr marL="457200" lvl="1" indent="0">
              <a:lnSpc>
                <a:spcPct val="80000"/>
              </a:lnSpc>
              <a:buNone/>
            </a:pPr>
            <a:r>
              <a:rPr lang="en-US" b="1" dirty="0" smtClean="0"/>
              <a:t>chances </a:t>
            </a:r>
            <a:r>
              <a:rPr lang="en-US" b="1" dirty="0"/>
              <a:t>are good in the Global </a:t>
            </a:r>
            <a:r>
              <a:rPr lang="en-US" b="1" dirty="0" smtClean="0"/>
              <a:t>market</a:t>
            </a:r>
            <a:endParaRPr lang="en-US" b="1" dirty="0"/>
          </a:p>
          <a:p>
            <a:r>
              <a:rPr lang="en-GB" b="1" dirty="0" smtClean="0"/>
              <a:t>Suitable for fresh/frozen/processing </a:t>
            </a:r>
          </a:p>
          <a:p>
            <a:pPr lvl="1"/>
            <a:r>
              <a:rPr lang="en-GB" b="1" dirty="0"/>
              <a:t>M</a:t>
            </a:r>
            <a:r>
              <a:rPr lang="en-GB" b="1" dirty="0" smtClean="0"/>
              <a:t>edium-value fish</a:t>
            </a:r>
          </a:p>
          <a:p>
            <a:r>
              <a:rPr lang="en-GB" b="1" dirty="0" smtClean="0"/>
              <a:t>Suitable </a:t>
            </a:r>
            <a:r>
              <a:rPr lang="en-GB" b="1" dirty="0"/>
              <a:t>biology </a:t>
            </a:r>
            <a:r>
              <a:rPr lang="en-GB" b="1" dirty="0" smtClean="0"/>
              <a:t>i.e. </a:t>
            </a:r>
            <a:r>
              <a:rPr lang="en-GB" b="1" dirty="0"/>
              <a:t>growth and schooling behaviour</a:t>
            </a:r>
          </a:p>
          <a:p>
            <a:r>
              <a:rPr lang="en-GB" b="1" dirty="0"/>
              <a:t>Availability of </a:t>
            </a:r>
            <a:r>
              <a:rPr lang="en-GB" b="1" dirty="0" smtClean="0"/>
              <a:t>juveniles</a:t>
            </a:r>
          </a:p>
          <a:p>
            <a:pPr lvl="1"/>
            <a:r>
              <a:rPr lang="en-GB" b="1" dirty="0" smtClean="0"/>
              <a:t> In </a:t>
            </a:r>
            <a:r>
              <a:rPr lang="en-GB" b="1" dirty="0"/>
              <a:t>large, consistent numbers </a:t>
            </a:r>
          </a:p>
          <a:p>
            <a:r>
              <a:rPr lang="en-US" b="1" dirty="0" smtClean="0"/>
              <a:t>Which species in Asia?</a:t>
            </a:r>
          </a:p>
          <a:p>
            <a:pPr lvl="1"/>
            <a:r>
              <a:rPr lang="en-GB" b="1" dirty="0"/>
              <a:t>P</a:t>
            </a:r>
            <a:r>
              <a:rPr lang="en-GB" b="1" dirty="0" smtClean="0"/>
              <a:t>ompano</a:t>
            </a:r>
            <a:r>
              <a:rPr lang="en-GB" b="1" dirty="0"/>
              <a:t>, snappers, </a:t>
            </a:r>
            <a:r>
              <a:rPr lang="en-GB" b="1" dirty="0" smtClean="0"/>
              <a:t>sea bass, </a:t>
            </a:r>
          </a:p>
          <a:p>
            <a:pPr marL="457200" lvl="1" indent="0">
              <a:buNone/>
            </a:pPr>
            <a:r>
              <a:rPr lang="en-GB" b="1" dirty="0" smtClean="0"/>
              <a:t>breams, croakers, cobia, yellowtails (an</a:t>
            </a:r>
            <a:r>
              <a:rPr lang="en-GB" b="1" dirty="0" smtClean="0">
                <a:solidFill>
                  <a:schemeClr val="bg1"/>
                </a:solidFill>
              </a:rPr>
              <a:t>d  tuna)</a:t>
            </a:r>
            <a:r>
              <a:rPr lang="en-US" b="1" dirty="0" smtClean="0"/>
              <a:t> </a:t>
            </a:r>
          </a:p>
          <a:p>
            <a:pPr lvl="1"/>
            <a:r>
              <a:rPr lang="en-GB" b="1" dirty="0"/>
              <a:t>Not </a:t>
            </a:r>
            <a:r>
              <a:rPr lang="en-GB" b="1" dirty="0" smtClean="0"/>
              <a:t>silver </a:t>
            </a:r>
            <a:r>
              <a:rPr lang="en-GB" b="1" dirty="0" err="1" smtClean="0"/>
              <a:t>pomfret</a:t>
            </a:r>
            <a:r>
              <a:rPr lang="en-GB" b="1" dirty="0" smtClean="0"/>
              <a:t> and groupers 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 flipV="1">
            <a:off x="6711949" y="1288355"/>
            <a:ext cx="2432051" cy="1852613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>
            <a:off x="6711949" y="1340768"/>
            <a:ext cx="2432051" cy="1852613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11235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5" descr="C:\Users\niels\Documents\1\PB140025a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907" y="651445"/>
            <a:ext cx="3794125" cy="284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6" descr="C:\Users\niels\Pictures\Pictures\countries\philippines\2006_09_07\IMG_1364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556" y="476672"/>
            <a:ext cx="3740932" cy="2810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115888"/>
            <a:ext cx="8643937" cy="72082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GB" sz="3200" dirty="0" smtClean="0"/>
              <a:t>Species selection: Some candidates</a:t>
            </a:r>
            <a:endParaRPr lang="en-US" sz="3200" dirty="0" smtClean="0"/>
          </a:p>
        </p:txBody>
      </p:sp>
      <p:pic>
        <p:nvPicPr>
          <p:cNvPr id="8" name="Picture 2" descr="C:\Users\niels\Pictures\Pictures\animal.library\fish\2007_09_22\IMG_4565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79752"/>
            <a:ext cx="3169920" cy="237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797152"/>
            <a:ext cx="3067164" cy="2344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4963400"/>
            <a:ext cx="5575012" cy="1884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95936" y="2996952"/>
            <a:ext cx="4870083" cy="2299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5471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Content Placeholder 3" descr="069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85384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46104" y="1506463"/>
            <a:ext cx="8655052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algn="l">
              <a:spcBef>
                <a:spcPct val="20000"/>
              </a:spcBef>
              <a:buSzPct val="90000"/>
              <a:buFont typeface="Wingdings" pitchFamily="2" charset="2"/>
              <a:buChar char="n"/>
              <a:defRPr/>
            </a:pPr>
            <a:r>
              <a:rPr lang="en-GB" sz="22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Assist in technology transfer of </a:t>
            </a:r>
            <a:r>
              <a:rPr lang="en-GB" sz="2200" kern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approach from large-volume </a:t>
            </a:r>
            <a:r>
              <a:rPr lang="en-GB" sz="2200" kern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farming </a:t>
            </a:r>
            <a:r>
              <a:rPr lang="en-GB" sz="2200" kern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en-GB" sz="22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through private sector or capacity building of institutions for the benefit of food security and job creation</a:t>
            </a:r>
          </a:p>
          <a:p>
            <a:pPr marL="742950" lvl="1" indent="-285750" algn="l">
              <a:spcBef>
                <a:spcPct val="20000"/>
              </a:spcBef>
              <a:buSzPct val="90000"/>
              <a:buFont typeface="Wingdings" pitchFamily="2" charset="2"/>
              <a:buChar char="n"/>
              <a:defRPr/>
            </a:pPr>
            <a:endParaRPr lang="en-GB" sz="2200" kern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lvl="1" indent="-285750">
              <a:spcBef>
                <a:spcPct val="20000"/>
              </a:spcBef>
              <a:buSzPct val="90000"/>
              <a:buFont typeface="Wingdings" pitchFamily="2" charset="2"/>
              <a:buChar char="n"/>
              <a:defRPr/>
            </a:pPr>
            <a:r>
              <a:rPr lang="en-GB" sz="22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Small-scale farming, which has an important social dimension in Asia, could be assisted to </a:t>
            </a:r>
            <a:r>
              <a:rPr lang="en-US" sz="2200" dirty="0"/>
              <a:t> </a:t>
            </a:r>
            <a:r>
              <a:rPr lang="en-US" sz="2200" dirty="0" smtClean="0"/>
              <a:t>become </a:t>
            </a:r>
            <a:r>
              <a:rPr lang="en-US" sz="2200" dirty="0"/>
              <a:t>a </a:t>
            </a:r>
            <a:r>
              <a:rPr lang="en-US" sz="2200" dirty="0" smtClean="0"/>
              <a:t>better sustainable </a:t>
            </a:r>
            <a:r>
              <a:rPr lang="en-US" sz="2200" dirty="0"/>
              <a:t>business, more resource efficient and more </a:t>
            </a:r>
            <a:r>
              <a:rPr lang="en-US" sz="2200" dirty="0" smtClean="0"/>
              <a:t>productive if</a:t>
            </a:r>
            <a:r>
              <a:rPr lang="en-GB" sz="22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organised in clusters, achieving large-volume benefits such as efficiency of scale</a:t>
            </a:r>
            <a:endParaRPr lang="en-GB" sz="2200" dirty="0"/>
          </a:p>
          <a:p>
            <a:pPr marL="742950" lvl="1" indent="-285750" algn="l">
              <a:spcBef>
                <a:spcPct val="20000"/>
              </a:spcBef>
              <a:buSzPct val="90000"/>
              <a:buFont typeface="Wingdings" pitchFamily="2" charset="2"/>
              <a:buChar char="n"/>
              <a:defRPr/>
            </a:pPr>
            <a:endParaRPr lang="en-GB" sz="2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742950" lvl="1" indent="-285750" algn="l">
              <a:spcBef>
                <a:spcPct val="20000"/>
              </a:spcBef>
              <a:buSzPct val="90000"/>
              <a:buFont typeface="Wingdings" pitchFamily="2" charset="2"/>
              <a:buChar char="n"/>
              <a:defRPr/>
            </a:pPr>
            <a:r>
              <a:rPr lang="en-GB" sz="220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Challenges in</a:t>
            </a:r>
            <a:r>
              <a:rPr lang="en-GB" sz="22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implementing risk management?</a:t>
            </a:r>
            <a:endParaRPr lang="en-GB" sz="2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1143000" lvl="2" indent="-228600">
              <a:spcBef>
                <a:spcPct val="20000"/>
              </a:spcBef>
              <a:buSzPct val="75000"/>
              <a:buFont typeface="Wingdings" pitchFamily="2" charset="2"/>
              <a:buChar char="n"/>
              <a:defRPr/>
            </a:pPr>
            <a:r>
              <a:rPr lang="en-GB" sz="22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To a multispecies</a:t>
            </a:r>
            <a:r>
              <a:rPr lang="en-GB" sz="2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GB" sz="22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environment</a:t>
            </a:r>
            <a:endParaRPr lang="en-GB" sz="2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1143000" lvl="2" indent="-228600">
              <a:spcBef>
                <a:spcPct val="20000"/>
              </a:spcBef>
              <a:buSzPct val="75000"/>
              <a:buFont typeface="Wingdings" pitchFamily="2" charset="2"/>
              <a:buChar char="n"/>
              <a:defRPr/>
            </a:pPr>
            <a:r>
              <a:rPr lang="en-GB" sz="22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To an insufficient </a:t>
            </a:r>
            <a:r>
              <a:rPr lang="en-GB" sz="220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regulated</a:t>
            </a:r>
            <a:r>
              <a:rPr lang="en-GB" sz="22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GB" sz="2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farming </a:t>
            </a:r>
            <a:r>
              <a:rPr lang="en-GB" sz="22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environment</a:t>
            </a:r>
          </a:p>
          <a:p>
            <a:pPr marL="685800" lvl="1" indent="-228600">
              <a:spcBef>
                <a:spcPct val="20000"/>
              </a:spcBef>
              <a:buSzPct val="75000"/>
              <a:buFont typeface="Wingdings" pitchFamily="2" charset="2"/>
              <a:buChar char="n"/>
              <a:defRPr/>
            </a:pPr>
            <a:r>
              <a:rPr lang="en-US" sz="22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\</a:t>
            </a:r>
            <a:endParaRPr lang="en-GB" sz="2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22275" y="214313"/>
            <a:ext cx="8440738" cy="914400"/>
          </a:xfrm>
        </p:spPr>
        <p:txBody>
          <a:bodyPr/>
          <a:lstStyle/>
          <a:p>
            <a:pPr algn="ctr">
              <a:defRPr/>
            </a:pPr>
            <a:r>
              <a:rPr lang="en-GB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can Norway contribute to increased aquaculture production in Asia?</a:t>
            </a:r>
          </a:p>
        </p:txBody>
      </p:sp>
    </p:spTree>
    <p:extLst>
      <p:ext uri="{BB962C8B-B14F-4D97-AF65-F5344CB8AC3E}">
        <p14:creationId xmlns:p14="http://schemas.microsoft.com/office/powerpoint/2010/main" val="411961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Content Placeholder 2"/>
          <p:cNvSpPr>
            <a:spLocks noGrp="1"/>
          </p:cNvSpPr>
          <p:nvPr>
            <p:ph idx="1"/>
          </p:nvPr>
        </p:nvSpPr>
        <p:spPr>
          <a:xfrm>
            <a:off x="285750" y="1290439"/>
            <a:ext cx="8440738" cy="2714625"/>
          </a:xfrm>
        </p:spPr>
        <p:txBody>
          <a:bodyPr/>
          <a:lstStyle/>
          <a:p>
            <a:r>
              <a:rPr lang="en-GB" b="1" dirty="0" smtClean="0"/>
              <a:t>GAP in its Asian format is a method to introduce risk management to the small-scale farmers</a:t>
            </a:r>
          </a:p>
          <a:p>
            <a:r>
              <a:rPr lang="en-GB" b="1" dirty="0" smtClean="0"/>
              <a:t>But confusing certificate/consumer labels have emerged </a:t>
            </a:r>
          </a:p>
          <a:p>
            <a:pPr lvl="1"/>
            <a:r>
              <a:rPr lang="en-GB" b="1" dirty="0" smtClean="0"/>
              <a:t>Scope unclear, inconsistent criteria between species,  unscientific methodology -escapees when no genetic selection issue, </a:t>
            </a:r>
            <a:r>
              <a:rPr lang="en-GB" b="1" dirty="0"/>
              <a:t>nothing </a:t>
            </a:r>
            <a:r>
              <a:rPr lang="en-GB" b="1" dirty="0" smtClean="0"/>
              <a:t>re. </a:t>
            </a:r>
            <a:r>
              <a:rPr lang="en-GB" b="1" dirty="0"/>
              <a:t>carbon footprint, animal </a:t>
            </a:r>
            <a:r>
              <a:rPr lang="en-GB" b="1" dirty="0" smtClean="0"/>
              <a:t>welfare</a:t>
            </a:r>
          </a:p>
          <a:p>
            <a:pPr lvl="1"/>
            <a:r>
              <a:rPr lang="en-GB" b="1" dirty="0"/>
              <a:t>Strong commercial interest by the NGO’s themselves – </a:t>
            </a:r>
            <a:r>
              <a:rPr lang="en-GB" b="1" dirty="0" smtClean="0"/>
              <a:t>a ‘consultant’ </a:t>
            </a:r>
            <a:r>
              <a:rPr lang="en-GB" b="1" dirty="0"/>
              <a:t>driven development; </a:t>
            </a:r>
            <a:r>
              <a:rPr lang="en-GB" b="1" dirty="0" smtClean="0"/>
              <a:t>targeting </a:t>
            </a:r>
            <a:r>
              <a:rPr lang="en-GB" b="1" dirty="0"/>
              <a:t>producers and retailers </a:t>
            </a:r>
            <a:r>
              <a:rPr lang="en-GB" b="1" dirty="0" smtClean="0"/>
              <a:t>for financing and not caring about the consumers </a:t>
            </a:r>
            <a:r>
              <a:rPr lang="en-GB" b="1" dirty="0"/>
              <a:t>they claim to </a:t>
            </a:r>
            <a:r>
              <a:rPr lang="en-GB" b="1" dirty="0" smtClean="0"/>
              <a:t>represent.</a:t>
            </a:r>
          </a:p>
          <a:p>
            <a:pPr lvl="1"/>
            <a:r>
              <a:rPr lang="en-GB" b="1" dirty="0" smtClean="0"/>
              <a:t>COOP – largest supermarket chain in Scandinavia - found that  consumers cared most about food safety and price and only 2% knew the MSC brand. </a:t>
            </a:r>
          </a:p>
          <a:p>
            <a:r>
              <a:rPr lang="en-US" b="1" dirty="0" smtClean="0"/>
              <a:t>Labels can be used in market distortion against Asia!</a:t>
            </a:r>
            <a:endParaRPr lang="en-GB" b="1" dirty="0" smtClean="0"/>
          </a:p>
        </p:txBody>
      </p:sp>
      <p:sp>
        <p:nvSpPr>
          <p:cNvPr id="47107" name="Title 1"/>
          <p:cNvSpPr>
            <a:spLocks noGrp="1"/>
          </p:cNvSpPr>
          <p:nvPr>
            <p:ph type="title"/>
          </p:nvPr>
        </p:nvSpPr>
        <p:spPr>
          <a:xfrm>
            <a:off x="287462" y="138336"/>
            <a:ext cx="8605018" cy="120243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GB" sz="3000" dirty="0" smtClean="0"/>
              <a:t>Are GAP’s and certifications conducive </a:t>
            </a:r>
            <a:r>
              <a:rPr lang="en-US" sz="2800" dirty="0"/>
              <a:t>for </a:t>
            </a:r>
            <a:r>
              <a:rPr lang="en-US" sz="2800" dirty="0" smtClean="0"/>
              <a:t>developing responsible </a:t>
            </a:r>
            <a:r>
              <a:rPr lang="en-US" sz="2800" dirty="0"/>
              <a:t>and productive aquaculture business?</a:t>
            </a:r>
            <a:r>
              <a:rPr lang="en-GB" sz="3000" dirty="0" smtClean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0161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422275" y="214313"/>
            <a:ext cx="8440738" cy="766415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GB" sz="3200" dirty="0" smtClean="0"/>
              <a:t>Market distortion against Asia</a:t>
            </a:r>
          </a:p>
        </p:txBody>
      </p:sp>
      <p:sp>
        <p:nvSpPr>
          <p:cNvPr id="50179" name="Content Placeholder 3"/>
          <p:cNvSpPr>
            <a:spLocks noGrp="1"/>
          </p:cNvSpPr>
          <p:nvPr>
            <p:ph idx="1"/>
          </p:nvPr>
        </p:nvSpPr>
        <p:spPr>
          <a:xfrm>
            <a:off x="422275" y="1143000"/>
            <a:ext cx="8440738" cy="4419600"/>
          </a:xfrm>
        </p:spPr>
        <p:txBody>
          <a:bodyPr/>
          <a:lstStyle/>
          <a:p>
            <a:pPr>
              <a:buNone/>
            </a:pPr>
            <a:r>
              <a:rPr lang="en-GB" b="1" dirty="0" smtClean="0"/>
              <a:t>Monterey </a:t>
            </a:r>
            <a:r>
              <a:rPr lang="en-GB" b="1" dirty="0"/>
              <a:t>Bay </a:t>
            </a:r>
            <a:r>
              <a:rPr lang="en-GB" b="1" dirty="0" smtClean="0"/>
              <a:t>Aquarium’s Seafood WATCH: </a:t>
            </a:r>
          </a:p>
          <a:p>
            <a:pPr>
              <a:buNone/>
            </a:pPr>
            <a:r>
              <a:rPr lang="en-GB" b="1" dirty="0" smtClean="0"/>
              <a:t>Table of sustainability ranks for cobia </a:t>
            </a:r>
          </a:p>
          <a:p>
            <a:pPr>
              <a:buFont typeface="Wingdings" pitchFamily="2" charset="2"/>
              <a:buNone/>
            </a:pPr>
            <a:endParaRPr lang="en-GB" dirty="0" smtClean="0"/>
          </a:p>
          <a:p>
            <a:pPr>
              <a:buFont typeface="Wingdings" pitchFamily="2" charset="2"/>
              <a:buNone/>
            </a:pPr>
            <a:endParaRPr lang="en-GB" dirty="0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1973944"/>
              </p:ext>
            </p:extLst>
          </p:nvPr>
        </p:nvGraphicFramePr>
        <p:xfrm>
          <a:off x="142875" y="2209502"/>
          <a:ext cx="8858251" cy="438785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28875"/>
                <a:gridCol w="2071657"/>
                <a:gridCol w="1500188"/>
                <a:gridCol w="1928813"/>
                <a:gridCol w="928718"/>
              </a:tblGrid>
              <a:tr h="370904">
                <a:tc>
                  <a:txBody>
                    <a:bodyPr/>
                    <a:lstStyle/>
                    <a:p>
                      <a:pPr marL="63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/>
                        <a:t>Sustainability Criteria</a:t>
                      </a:r>
                      <a:endParaRPr lang="en-GB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Conservation concern</a:t>
                      </a:r>
                      <a:endParaRPr lang="en-GB" sz="1800" dirty="0"/>
                    </a:p>
                  </a:txBody>
                  <a:tcPr marL="91439" marR="91439" marT="45728" marB="45728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904">
                <a:tc>
                  <a:txBody>
                    <a:bodyPr/>
                    <a:lstStyle/>
                    <a:p>
                      <a:pPr marL="63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Low</a:t>
                      </a:r>
                      <a:endParaRPr lang="en-GB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728" marB="45728"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Moderate</a:t>
                      </a:r>
                      <a:endParaRPr lang="en-GB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728" marB="45728"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High</a:t>
                      </a:r>
                      <a:endParaRPr lang="en-GB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728" marB="45728"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Critical</a:t>
                      </a:r>
                      <a:endParaRPr lang="en-GB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728" marB="45728"/>
                </a:tc>
              </a:tr>
              <a:tr h="579221">
                <a:tc>
                  <a:txBody>
                    <a:bodyPr/>
                    <a:lstStyle/>
                    <a:p>
                      <a:pPr marL="63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Use of </a:t>
                      </a:r>
                      <a:r>
                        <a:rPr lang="en-GB" sz="1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marine resources</a:t>
                      </a:r>
                      <a:endParaRPr lang="en-GB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 sz="1600" b="1" dirty="0">
                        <a:solidFill>
                          <a:srgbClr val="00CC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728" marB="45728"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Recirculation (USA)</a:t>
                      </a:r>
                      <a:endParaRPr lang="en-GB" sz="1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728" marB="45728"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Ocean cages (Belize, Asia)</a:t>
                      </a:r>
                      <a:endParaRPr lang="en-GB" sz="16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728" marB="45728"/>
                </a:tc>
                <a:tc>
                  <a:txBody>
                    <a:bodyPr/>
                    <a:lstStyle/>
                    <a:p>
                      <a:endParaRPr lang="en-GB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728" marB="45728"/>
                </a:tc>
              </a:tr>
              <a:tr h="1066985">
                <a:tc>
                  <a:txBody>
                    <a:bodyPr/>
                    <a:lstStyle/>
                    <a:p>
                      <a:pPr marL="63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Risk of </a:t>
                      </a:r>
                      <a:r>
                        <a:rPr lang="en-GB" sz="1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escaped fish </a:t>
                      </a:r>
                      <a:r>
                        <a:rPr lang="en-GB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to </a:t>
                      </a:r>
                      <a:r>
                        <a:rPr lang="en-GB" sz="1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wild stocks</a:t>
                      </a:r>
                      <a:endParaRPr lang="en-GB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rgbClr val="00CC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Recirculation (USA)</a:t>
                      </a:r>
                    </a:p>
                    <a:p>
                      <a:r>
                        <a:rPr lang="en-GB" sz="1600" b="1" dirty="0" smtClean="0">
                          <a:solidFill>
                            <a:srgbClr val="00CC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Ocean cages (Belize)</a:t>
                      </a:r>
                      <a:endParaRPr lang="en-GB" sz="1600" b="1" dirty="0">
                        <a:solidFill>
                          <a:srgbClr val="00CC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728" marB="45728"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Ocean cages (Asia)</a:t>
                      </a:r>
                      <a:endParaRPr lang="en-GB" sz="1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728" marB="45728"/>
                </a:tc>
                <a:tc>
                  <a:txBody>
                    <a:bodyPr/>
                    <a:lstStyle/>
                    <a:p>
                      <a:endParaRPr lang="en-GB" sz="16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728" marB="45728"/>
                </a:tc>
                <a:tc>
                  <a:txBody>
                    <a:bodyPr/>
                    <a:lstStyle/>
                    <a:p>
                      <a:endParaRPr lang="en-GB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728" marB="45728"/>
                </a:tc>
              </a:tr>
              <a:tr h="841394">
                <a:tc>
                  <a:txBody>
                    <a:bodyPr/>
                    <a:lstStyle/>
                    <a:p>
                      <a:pPr marL="63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Risk of </a:t>
                      </a:r>
                      <a:r>
                        <a:rPr lang="en-GB" sz="1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disease </a:t>
                      </a:r>
                      <a:r>
                        <a:rPr lang="en-GB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and </a:t>
                      </a:r>
                      <a:r>
                        <a:rPr lang="en-GB" sz="1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parasite transfer to wild stock</a:t>
                      </a:r>
                      <a:endParaRPr lang="en-GB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rgbClr val="00CC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Recirculation (USA)</a:t>
                      </a:r>
                      <a:endParaRPr lang="en-GB" sz="1600" b="1" dirty="0">
                        <a:solidFill>
                          <a:srgbClr val="00CC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728" marB="45728"/>
                </a:tc>
                <a:tc>
                  <a:txBody>
                    <a:bodyPr/>
                    <a:lstStyle/>
                    <a:p>
                      <a:endParaRPr lang="en-GB" sz="1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728" marB="4572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Ocean cages (Belize, Asia)</a:t>
                      </a:r>
                    </a:p>
                  </a:txBody>
                  <a:tcPr marL="91439" marR="91439" marT="45728" marB="45728"/>
                </a:tc>
                <a:tc>
                  <a:txBody>
                    <a:bodyPr/>
                    <a:lstStyle/>
                    <a:p>
                      <a:endParaRPr lang="en-GB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728" marB="45728"/>
                </a:tc>
              </a:tr>
              <a:tr h="579221">
                <a:tc>
                  <a:txBody>
                    <a:bodyPr/>
                    <a:lstStyle/>
                    <a:p>
                      <a:pPr marL="63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Risk of </a:t>
                      </a:r>
                      <a:r>
                        <a:rPr lang="en-GB" sz="1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pollution </a:t>
                      </a:r>
                      <a:r>
                        <a:rPr lang="en-GB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and </a:t>
                      </a:r>
                      <a:r>
                        <a:rPr lang="en-GB" sz="1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habitat effects</a:t>
                      </a:r>
                      <a:endParaRPr lang="en-GB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rgbClr val="00CC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Recirculation (USA)</a:t>
                      </a:r>
                      <a:endParaRPr lang="en-GB" sz="1600" b="1" dirty="0">
                        <a:solidFill>
                          <a:srgbClr val="00CC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728" marB="4572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Ocean cages (Belize)</a:t>
                      </a:r>
                    </a:p>
                  </a:txBody>
                  <a:tcPr marL="91439" marR="91439" marT="45728" marB="4572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Ocean cages (Asia)</a:t>
                      </a:r>
                    </a:p>
                  </a:txBody>
                  <a:tcPr marL="91439" marR="91439" marT="45728" marB="45728"/>
                </a:tc>
                <a:tc>
                  <a:txBody>
                    <a:bodyPr/>
                    <a:lstStyle/>
                    <a:p>
                      <a:endParaRPr lang="en-GB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728" marB="45728"/>
                </a:tc>
              </a:tr>
              <a:tr h="579221">
                <a:tc>
                  <a:txBody>
                    <a:bodyPr/>
                    <a:lstStyle/>
                    <a:p>
                      <a:pPr marL="63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Management </a:t>
                      </a:r>
                      <a:r>
                        <a:rPr lang="en-GB" sz="1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effectiveness</a:t>
                      </a:r>
                      <a:endParaRPr lang="en-GB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rgbClr val="00CC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Recirculation (USA)</a:t>
                      </a:r>
                      <a:endParaRPr lang="en-GB" sz="1600" b="1" dirty="0">
                        <a:solidFill>
                          <a:srgbClr val="00CC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728" marB="4572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Ocean cages (Belize)</a:t>
                      </a:r>
                    </a:p>
                  </a:txBody>
                  <a:tcPr marL="91439" marR="91439" marT="45728" marB="4572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Ocean cages (Asia)</a:t>
                      </a:r>
                    </a:p>
                  </a:txBody>
                  <a:tcPr marL="91439" marR="91439" marT="45728" marB="45728"/>
                </a:tc>
                <a:tc>
                  <a:txBody>
                    <a:bodyPr/>
                    <a:lstStyle/>
                    <a:p>
                      <a:endParaRPr lang="en-GB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728" marB="45728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472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428625" y="404664"/>
            <a:ext cx="8440738" cy="79208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GB" sz="3200" dirty="0" smtClean="0"/>
              <a:t>Market distortion against Asia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7703235"/>
              </p:ext>
            </p:extLst>
          </p:nvPr>
        </p:nvGraphicFramePr>
        <p:xfrm>
          <a:off x="422275" y="2420888"/>
          <a:ext cx="8440738" cy="226377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63774"/>
                <a:gridCol w="2071702"/>
                <a:gridCol w="2500329"/>
                <a:gridCol w="1504933"/>
              </a:tblGrid>
              <a:tr h="370861">
                <a:tc gridSpan="4">
                  <a:txBody>
                    <a:bodyPr/>
                    <a:lstStyle/>
                    <a:p>
                      <a:r>
                        <a:rPr lang="en-GB" sz="1800" dirty="0" smtClean="0"/>
                        <a:t>Overall seafood recommendation</a:t>
                      </a:r>
                      <a:endParaRPr lang="en-GB" sz="1800" dirty="0"/>
                    </a:p>
                  </a:txBody>
                  <a:tcPr marT="45723" marB="45723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6309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/>
                        <a:t>Closed </a:t>
                      </a:r>
                      <a:r>
                        <a:rPr lang="en-GB" sz="1800" b="1" dirty="0" smtClean="0"/>
                        <a:t>recirculation </a:t>
                      </a:r>
                      <a:r>
                        <a:rPr lang="en-GB" sz="1800" b="1" dirty="0"/>
                        <a:t>(</a:t>
                      </a:r>
                      <a:r>
                        <a:rPr lang="en-GB" sz="1800" b="1" dirty="0" smtClean="0"/>
                        <a:t>USA):</a:t>
                      </a:r>
                      <a:endParaRPr lang="en-GB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101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 smtClean="0"/>
                        <a:t> Best </a:t>
                      </a:r>
                      <a:r>
                        <a:rPr lang="en-GB" sz="1800" b="1" dirty="0"/>
                        <a:t>Choice</a:t>
                      </a:r>
                      <a:endParaRPr lang="en-GB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/>
                        <a:t>Good Alternative</a:t>
                      </a:r>
                      <a:endParaRPr lang="en-GB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25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/>
                        <a:t>Avoid</a:t>
                      </a:r>
                      <a:endParaRPr lang="en-GB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</a:tr>
              <a:tr h="6309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/>
                        <a:t>Ocean </a:t>
                      </a:r>
                      <a:r>
                        <a:rPr lang="en-GB" sz="1800" b="1" dirty="0" smtClean="0"/>
                        <a:t>cages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 smtClean="0"/>
                        <a:t>(</a:t>
                      </a:r>
                      <a:r>
                        <a:rPr lang="en-GB" sz="1800" b="1" dirty="0"/>
                        <a:t>Belize):</a:t>
                      </a:r>
                      <a:endParaRPr lang="en-GB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152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/>
                        <a:t>Best Choice</a:t>
                      </a:r>
                      <a:endParaRPr lang="en-GB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/>
                        <a:t>Good Alternative</a:t>
                      </a:r>
                      <a:endParaRPr lang="en-GB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25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/>
                        <a:t>Avoid</a:t>
                      </a:r>
                      <a:endParaRPr lang="en-GB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solidFill>
                      <a:srgbClr val="FF0000"/>
                    </a:solidFill>
                  </a:tcPr>
                </a:tc>
              </a:tr>
              <a:tr h="6309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/>
                        <a:t>Ocean </a:t>
                      </a:r>
                      <a:r>
                        <a:rPr lang="en-GB" sz="1800" b="1" dirty="0" smtClean="0"/>
                        <a:t>cages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 smtClean="0"/>
                        <a:t>(</a:t>
                      </a:r>
                      <a:r>
                        <a:rPr lang="en-GB" sz="1800" b="1" dirty="0"/>
                        <a:t>Asia):</a:t>
                      </a:r>
                      <a:endParaRPr lang="en-GB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152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/>
                        <a:t>Best Choice</a:t>
                      </a:r>
                      <a:endParaRPr lang="en-GB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/>
                        <a:t>Good Alternative</a:t>
                      </a:r>
                      <a:endParaRPr lang="en-GB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25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/>
                        <a:t>Avoid</a:t>
                      </a:r>
                      <a:endParaRPr lang="en-GB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6" name="Content Placeholder 3"/>
          <p:cNvSpPr txBox="1">
            <a:spLocks/>
          </p:cNvSpPr>
          <p:nvPr/>
        </p:nvSpPr>
        <p:spPr bwMode="auto">
          <a:xfrm>
            <a:off x="422274" y="1556792"/>
            <a:ext cx="8614221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n-GB" sz="2400" kern="0" dirty="0">
                <a:solidFill>
                  <a:schemeClr val="tx1"/>
                </a:solidFill>
                <a:latin typeface="+mn-lt"/>
              </a:rPr>
              <a:t>Recommendation for Cobia sourcing </a:t>
            </a:r>
            <a:r>
              <a:rPr lang="en-GB" sz="2400" kern="0" dirty="0" smtClean="0">
                <a:solidFill>
                  <a:schemeClr val="tx1"/>
                </a:solidFill>
                <a:latin typeface="+mn-lt"/>
              </a:rPr>
              <a:t>by </a:t>
            </a:r>
            <a:r>
              <a:rPr lang="en-GB" sz="2400" kern="0" dirty="0">
                <a:solidFill>
                  <a:schemeClr val="tx1"/>
                </a:solidFill>
                <a:latin typeface="+mn-lt"/>
              </a:rPr>
              <a:t>Seafood </a:t>
            </a:r>
            <a:r>
              <a:rPr lang="en-GB" sz="2400" kern="0" dirty="0" smtClean="0">
                <a:solidFill>
                  <a:schemeClr val="tx1"/>
                </a:solidFill>
                <a:latin typeface="+mn-lt"/>
              </a:rPr>
              <a:t>WATCH</a:t>
            </a:r>
            <a:endParaRPr lang="en-GB" sz="2400" kern="0" dirty="0">
              <a:solidFill>
                <a:schemeClr val="tx1"/>
              </a:solidFill>
              <a:latin typeface="+mn-lt"/>
            </a:endParaRPr>
          </a:p>
          <a:p>
            <a:pPr marL="342900" indent="-342900" algn="l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endParaRPr lang="en-GB" sz="2400" b="0" kern="0" dirty="0">
              <a:solidFill>
                <a:schemeClr val="tx1"/>
              </a:solidFill>
              <a:latin typeface="+mn-lt"/>
            </a:endParaRPr>
          </a:p>
          <a:p>
            <a:pPr marL="342900" indent="-342900" algn="l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endParaRPr lang="en-GB" sz="2400" b="0" kern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Content Placeholder 3"/>
          <p:cNvSpPr txBox="1">
            <a:spLocks/>
          </p:cNvSpPr>
          <p:nvPr/>
        </p:nvSpPr>
        <p:spPr bwMode="auto">
          <a:xfrm>
            <a:off x="428625" y="5246712"/>
            <a:ext cx="8440738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GB" sz="1800" kern="0" dirty="0" smtClean="0">
                <a:solidFill>
                  <a:schemeClr val="tx1"/>
                </a:solidFill>
                <a:latin typeface="+mn-lt"/>
              </a:rPr>
              <a:t>The ONE promoted </a:t>
            </a:r>
            <a:r>
              <a:rPr lang="en-GB" sz="1800" kern="0" dirty="0">
                <a:solidFill>
                  <a:schemeClr val="tx1"/>
                </a:solidFill>
                <a:latin typeface="+mn-lt"/>
              </a:rPr>
              <a:t>USA company produced 10 tons cobia in 2009 – </a:t>
            </a:r>
            <a:r>
              <a:rPr lang="en-GB" sz="1800" kern="0" dirty="0" smtClean="0">
                <a:solidFill>
                  <a:schemeClr val="tx1"/>
                </a:solidFill>
                <a:latin typeface="+mn-lt"/>
              </a:rPr>
              <a:t>i.e</a:t>
            </a:r>
            <a:r>
              <a:rPr lang="en-GB" sz="1800" kern="0" dirty="0">
                <a:solidFill>
                  <a:schemeClr val="tx1"/>
                </a:solidFill>
                <a:latin typeface="+mn-lt"/>
              </a:rPr>
              <a:t>. 0.03% of the </a:t>
            </a:r>
            <a:r>
              <a:rPr lang="en-GB" sz="1800" kern="0" dirty="0" smtClean="0">
                <a:solidFill>
                  <a:schemeClr val="tx1"/>
                </a:solidFill>
                <a:latin typeface="+mn-lt"/>
              </a:rPr>
              <a:t>Global production</a:t>
            </a:r>
          </a:p>
          <a:p>
            <a:pPr algn="l"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GB" sz="1800" kern="0" dirty="0" smtClean="0">
                <a:solidFill>
                  <a:schemeClr val="tx1"/>
                </a:solidFill>
                <a:latin typeface="+mn-lt"/>
              </a:rPr>
              <a:t>Will </a:t>
            </a:r>
            <a:r>
              <a:rPr lang="en-GB" sz="1800" kern="0" dirty="0">
                <a:solidFill>
                  <a:schemeClr val="tx1"/>
                </a:solidFill>
                <a:latin typeface="+mn-lt"/>
              </a:rPr>
              <a:t>this attitude contribute to world’s food security</a:t>
            </a:r>
            <a:r>
              <a:rPr lang="en-GB" sz="1800" kern="0" dirty="0" smtClean="0">
                <a:solidFill>
                  <a:schemeClr val="tx1"/>
                </a:solidFill>
                <a:latin typeface="+mn-lt"/>
              </a:rPr>
              <a:t>?? </a:t>
            </a:r>
          </a:p>
          <a:p>
            <a:pPr marL="342900" indent="-342900" algn="l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endParaRPr lang="en-GB" sz="2400" b="0" kern="0" dirty="0">
              <a:solidFill>
                <a:schemeClr val="tx1"/>
              </a:solidFill>
              <a:latin typeface="+mn-lt"/>
            </a:endParaRPr>
          </a:p>
          <a:p>
            <a:pPr marL="342900" indent="-342900" algn="l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endParaRPr lang="en-GB" sz="2400" b="0" kern="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8983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22275" y="304800"/>
            <a:ext cx="8440738" cy="67592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GB" sz="2800" dirty="0" smtClean="0"/>
              <a:t>Context and development perspective 1</a:t>
            </a:r>
            <a:endParaRPr lang="en-GB" sz="2000" dirty="0" smtClean="0"/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422275" y="1124744"/>
            <a:ext cx="8440738" cy="4419600"/>
          </a:xfrm>
        </p:spPr>
        <p:txBody>
          <a:bodyPr/>
          <a:lstStyle/>
          <a:p>
            <a:pPr>
              <a:defRPr/>
            </a:pPr>
            <a:r>
              <a:rPr lang="en-US" sz="2000" b="1" dirty="0" smtClean="0"/>
              <a:t>Aquaculture has only been performed for a “few” generations, compared to agriculture</a:t>
            </a:r>
          </a:p>
          <a:p>
            <a:pPr>
              <a:defRPr/>
            </a:pPr>
            <a:endParaRPr lang="en-US" sz="2000" b="1" dirty="0"/>
          </a:p>
          <a:p>
            <a:pPr>
              <a:defRPr/>
            </a:pPr>
            <a:r>
              <a:rPr lang="en-US" sz="2000" b="1" dirty="0" smtClean="0"/>
              <a:t>Aquaculture is often considered a risky, unpredictable biological production due to lack of understanding or complying to “its” principles, compared to agriculture</a:t>
            </a:r>
          </a:p>
          <a:p>
            <a:pPr>
              <a:defRPr/>
            </a:pPr>
            <a:endParaRPr lang="en-US" sz="2000" b="1" dirty="0" smtClean="0"/>
          </a:p>
          <a:p>
            <a:pPr>
              <a:defRPr/>
            </a:pPr>
            <a:r>
              <a:rPr lang="en-US" sz="2000" b="1" dirty="0" smtClean="0"/>
              <a:t>For </a:t>
            </a:r>
            <a:r>
              <a:rPr lang="en-US" sz="2000" b="1" dirty="0"/>
              <a:t>aquaculture to be </a:t>
            </a:r>
            <a:r>
              <a:rPr lang="en-US" sz="2000" b="1" dirty="0" smtClean="0"/>
              <a:t>successful and sustainable (responsible </a:t>
            </a:r>
            <a:r>
              <a:rPr lang="en-US" sz="2000" b="1" dirty="0"/>
              <a:t>and </a:t>
            </a:r>
            <a:r>
              <a:rPr lang="en-US" sz="2000" b="1" dirty="0" smtClean="0"/>
              <a:t>productive) there is a need to reduce the risk of loosing the crop/income. This is in common for both the corporate investor and the poor subsistence farmer – as both of them count their money and the latter maybe even more</a:t>
            </a:r>
          </a:p>
          <a:p>
            <a:pPr>
              <a:defRPr/>
            </a:pPr>
            <a:endParaRPr lang="en-US" sz="2000" b="1" dirty="0" smtClean="0"/>
          </a:p>
          <a:p>
            <a:pPr>
              <a:defRPr/>
            </a:pPr>
            <a:r>
              <a:rPr lang="en-US" sz="2000" b="1" dirty="0" smtClean="0"/>
              <a:t>However risk management has only been applied systematically when corporate large-volume farming was developed because of the large investments in equipment and especially in working capital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57834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5" descr="C:\Users\niels\Pictures\Pictures\countries\philippines\2006_09_07\IMG_136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1"/>
            <a:ext cx="9228138" cy="692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1773238"/>
            <a:ext cx="5535612" cy="1974850"/>
          </a:xfrm>
        </p:spPr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sz="4000" dirty="0" smtClean="0">
                <a:solidFill>
                  <a:schemeClr val="bg1"/>
                </a:solidFill>
              </a:rPr>
              <a:t>THANK YOU</a:t>
            </a:r>
            <a:endParaRPr lang="en-US" sz="4000" dirty="0" smtClean="0">
              <a:solidFill>
                <a:schemeClr val="bg1"/>
              </a:solidFill>
            </a:endParaRPr>
          </a:p>
        </p:txBody>
      </p:sp>
      <p:pic>
        <p:nvPicPr>
          <p:cNvPr id="9011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4785122"/>
            <a:ext cx="3381375" cy="210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6" name="Rectangle 2"/>
          <p:cNvSpPr>
            <a:spLocks noChangeArrowheads="1"/>
          </p:cNvSpPr>
          <p:nvPr/>
        </p:nvSpPr>
        <p:spPr bwMode="auto">
          <a:xfrm>
            <a:off x="107504" y="116632"/>
            <a:ext cx="9036496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/>
            <a:r>
              <a:rPr lang="en-GB" sz="1800" dirty="0"/>
              <a:t>The most farmed marine fish Milkfish </a:t>
            </a:r>
            <a:r>
              <a:rPr lang="en-GB" sz="1800" dirty="0" smtClean="0"/>
              <a:t>&gt;</a:t>
            </a:r>
            <a:r>
              <a:rPr lang="en-GB" sz="1800" dirty="0"/>
              <a:t>8</a:t>
            </a:r>
            <a:r>
              <a:rPr lang="en-GB" sz="1800" dirty="0" smtClean="0"/>
              <a:t>00 000 tons/year</a:t>
            </a:r>
            <a:endParaRPr lang="en-GB" sz="1800" dirty="0"/>
          </a:p>
          <a:p>
            <a:pPr algn="r" eaLnBrk="0" hangingPunct="0"/>
            <a:r>
              <a:rPr lang="en-GB" sz="1800" dirty="0" smtClean="0"/>
              <a:t>One </a:t>
            </a:r>
            <a:r>
              <a:rPr lang="en-GB" sz="1800" dirty="0"/>
              <a:t>of the few </a:t>
            </a:r>
            <a:r>
              <a:rPr lang="en-GB" sz="1800" dirty="0" smtClean="0"/>
              <a:t>farmed, </a:t>
            </a:r>
            <a:r>
              <a:rPr lang="en-GB" sz="1800" dirty="0"/>
              <a:t>omnivore marine </a:t>
            </a:r>
            <a:r>
              <a:rPr lang="en-GB" sz="1800" dirty="0" smtClean="0"/>
              <a:t>fish, Indonesia</a:t>
            </a:r>
            <a:r>
              <a:rPr lang="en-GB" sz="1800" dirty="0"/>
              <a:t>, Philippines and </a:t>
            </a:r>
            <a:r>
              <a:rPr lang="en-GB" sz="1800" dirty="0" smtClean="0"/>
              <a:t>Taiwan</a:t>
            </a:r>
          </a:p>
          <a:p>
            <a:pPr algn="r" eaLnBrk="0" hangingPunct="0"/>
            <a:r>
              <a:rPr lang="en-US" sz="1800" dirty="0"/>
              <a:t>Mainly regional/domestic and ethnic-expat markets</a:t>
            </a:r>
          </a:p>
          <a:p>
            <a:pPr algn="r" eaLnBrk="0" hangingPunct="0"/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22275" y="304800"/>
            <a:ext cx="8440738" cy="67592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GB" sz="2800" dirty="0" smtClean="0"/>
              <a:t>Context and development perspective 2</a:t>
            </a:r>
            <a:endParaRPr lang="en-GB" sz="2000" dirty="0" smtClean="0"/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422275" y="1817712"/>
            <a:ext cx="8440738" cy="4419600"/>
          </a:xfrm>
        </p:spPr>
        <p:txBody>
          <a:bodyPr/>
          <a:lstStyle/>
          <a:p>
            <a:pPr>
              <a:defRPr/>
            </a:pPr>
            <a:r>
              <a:rPr lang="en-US" sz="2000" b="1" dirty="0" smtClean="0"/>
              <a:t>The </a:t>
            </a:r>
            <a:r>
              <a:rPr lang="en-US" sz="2000" b="1" dirty="0"/>
              <a:t>small-scale farming </a:t>
            </a:r>
            <a:r>
              <a:rPr lang="en-US" sz="2000" b="1" dirty="0" smtClean="0"/>
              <a:t>sector as </a:t>
            </a:r>
            <a:r>
              <a:rPr lang="en-US" sz="2000" b="1" dirty="0"/>
              <a:t>known especially in SE Asia still </a:t>
            </a:r>
            <a:r>
              <a:rPr lang="en-US" sz="2000" b="1" dirty="0" smtClean="0"/>
              <a:t>needs </a:t>
            </a:r>
            <a:r>
              <a:rPr lang="en-US" sz="2000" b="1" dirty="0"/>
              <a:t>to appreciate risk </a:t>
            </a:r>
            <a:r>
              <a:rPr lang="en-US" sz="2000" b="1" dirty="0" smtClean="0"/>
              <a:t>management </a:t>
            </a:r>
            <a:r>
              <a:rPr lang="en-US" sz="2000" b="1" dirty="0"/>
              <a:t>as an </a:t>
            </a:r>
            <a:r>
              <a:rPr lang="en-US" sz="2000" b="1" dirty="0" smtClean="0"/>
              <a:t>approach, </a:t>
            </a:r>
            <a:r>
              <a:rPr lang="en-US" sz="2000" b="1" dirty="0"/>
              <a:t>which could transform the </a:t>
            </a:r>
            <a:r>
              <a:rPr lang="en-US" sz="2000" b="1" dirty="0" smtClean="0"/>
              <a:t>sector </a:t>
            </a:r>
            <a:r>
              <a:rPr lang="en-US" sz="2000" b="1" dirty="0"/>
              <a:t>into a more sustainable </a:t>
            </a:r>
            <a:r>
              <a:rPr lang="en-US" sz="2000" b="1" dirty="0" smtClean="0"/>
              <a:t>business, more resource efficient and more productive. </a:t>
            </a:r>
            <a:endParaRPr lang="en-GB" sz="2000" b="1" dirty="0"/>
          </a:p>
          <a:p>
            <a:pPr marL="0" indent="0">
              <a:buNone/>
              <a:defRPr/>
            </a:pPr>
            <a:endParaRPr lang="en-US" sz="2000" b="1" dirty="0" smtClean="0"/>
          </a:p>
          <a:p>
            <a:pPr>
              <a:defRPr/>
            </a:pPr>
            <a:r>
              <a:rPr lang="en-US" sz="2000" b="1" dirty="0" smtClean="0"/>
              <a:t>What has been the impact to Asian aquaculture that risk management has not been developed and applied?</a:t>
            </a:r>
          </a:p>
          <a:p>
            <a:pPr>
              <a:defRPr/>
            </a:pPr>
            <a:endParaRPr lang="en-US" sz="2000" b="1" dirty="0"/>
          </a:p>
          <a:p>
            <a:pPr lvl="1">
              <a:defRPr/>
            </a:pPr>
            <a:r>
              <a:rPr lang="en-US" b="1" dirty="0" smtClean="0"/>
              <a:t>The most obvious development impact is that </a:t>
            </a:r>
            <a:r>
              <a:rPr lang="en-GB" b="1" dirty="0" smtClean="0"/>
              <a:t>marine </a:t>
            </a:r>
            <a:r>
              <a:rPr lang="en-GB" b="1" dirty="0"/>
              <a:t>fish farming </a:t>
            </a:r>
            <a:r>
              <a:rPr lang="en-GB" b="1" dirty="0" smtClean="0"/>
              <a:t>sector has not developed to the level of its potential – because it is considered too risky</a:t>
            </a:r>
          </a:p>
        </p:txBody>
      </p:sp>
    </p:spTree>
    <p:extLst>
      <p:ext uri="{BB962C8B-B14F-4D97-AF65-F5344CB8AC3E}">
        <p14:creationId xmlns:p14="http://schemas.microsoft.com/office/powerpoint/2010/main" val="44596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22275" y="304800"/>
            <a:ext cx="8440738" cy="67592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n-GB" sz="2800" dirty="0" smtClean="0"/>
              <a:t>SE Asian farmed marine finfish volumes </a:t>
            </a:r>
            <a:r>
              <a:rPr lang="en-GB" sz="2000" dirty="0" smtClean="0"/>
              <a:t>(FAO 2010)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422275" y="1124744"/>
            <a:ext cx="8440738" cy="4419600"/>
          </a:xfrm>
        </p:spPr>
        <p:txBody>
          <a:bodyPr/>
          <a:lstStyle/>
          <a:p>
            <a:pPr>
              <a:defRPr/>
            </a:pPr>
            <a:r>
              <a:rPr lang="en-GB" sz="2000" b="1" dirty="0" smtClean="0"/>
              <a:t>Asia (from Pakistan to Japan):	 	2.215.000 tons</a:t>
            </a:r>
          </a:p>
          <a:p>
            <a:pPr lvl="1">
              <a:defRPr/>
            </a:pPr>
            <a:r>
              <a:rPr lang="en-GB" b="1" dirty="0" smtClean="0"/>
              <a:t>China: 					   811.000</a:t>
            </a:r>
          </a:p>
          <a:p>
            <a:pPr lvl="1">
              <a:defRPr/>
            </a:pPr>
            <a:r>
              <a:rPr lang="en-US" b="1" dirty="0" smtClean="0"/>
              <a:t>Japan: 					   321.000</a:t>
            </a:r>
          </a:p>
          <a:p>
            <a:pPr lvl="1">
              <a:defRPr/>
            </a:pPr>
            <a:r>
              <a:rPr lang="en-US" b="1" dirty="0" smtClean="0"/>
              <a:t>ROK: 					     80.000</a:t>
            </a:r>
            <a:endParaRPr lang="en-GB" b="1" dirty="0"/>
          </a:p>
          <a:p>
            <a:pPr lvl="1">
              <a:defRPr/>
            </a:pPr>
            <a:endParaRPr lang="en-GB" sz="1600" b="1" dirty="0" smtClean="0"/>
          </a:p>
          <a:p>
            <a:pPr>
              <a:defRPr/>
            </a:pPr>
            <a:r>
              <a:rPr lang="en-GB" sz="2000" b="1" dirty="0" smtClean="0"/>
              <a:t>“Tropical Asia” :				1.093.000 tons </a:t>
            </a:r>
          </a:p>
          <a:p>
            <a:pPr marL="0" indent="0">
              <a:buNone/>
              <a:defRPr/>
            </a:pPr>
            <a:r>
              <a:rPr lang="en-GB" sz="2000" b="1" dirty="0" smtClean="0"/>
              <a:t>      i.e</a:t>
            </a:r>
            <a:r>
              <a:rPr lang="en-GB" sz="2000" b="1" dirty="0"/>
              <a:t>. excl. China, ROK and Japan</a:t>
            </a:r>
            <a:endParaRPr lang="en-GB" sz="2000" b="1" dirty="0" smtClean="0"/>
          </a:p>
          <a:p>
            <a:pPr marL="457200" lvl="1" indent="0">
              <a:buNone/>
              <a:defRPr/>
            </a:pPr>
            <a:r>
              <a:rPr lang="en-US" b="1" dirty="0" smtClean="0"/>
              <a:t>of which milkfish is at least 74%	 	   808.000</a:t>
            </a:r>
          </a:p>
          <a:p>
            <a:pPr marL="457200" lvl="1" indent="0">
              <a:buNone/>
              <a:defRPr/>
            </a:pPr>
            <a:r>
              <a:rPr lang="en-US" b="1" dirty="0" smtClean="0"/>
              <a:t>but most is farmed in ponds or rivers!</a:t>
            </a:r>
          </a:p>
          <a:p>
            <a:pPr lvl="1">
              <a:defRPr/>
            </a:pPr>
            <a:endParaRPr lang="en-GB" b="1" dirty="0" smtClean="0"/>
          </a:p>
          <a:p>
            <a:pPr>
              <a:defRPr/>
            </a:pPr>
            <a:r>
              <a:rPr lang="en-GB" sz="2000" b="1" dirty="0" smtClean="0"/>
              <a:t>The use of the near shore areas of “Asia” for food production has by far not reached the level of its potential – this can easily appreciated when comparing with Norway, which produces more than 1 000 000 tons of fish/year from farming in the sea</a:t>
            </a:r>
            <a:endParaRPr lang="en-GB" sz="2000" b="1" dirty="0"/>
          </a:p>
          <a:p>
            <a:pPr>
              <a:defRPr/>
            </a:pPr>
            <a:endParaRPr lang="en-GB" sz="2000" b="1" dirty="0" smtClean="0"/>
          </a:p>
          <a:p>
            <a:pPr lvl="1">
              <a:defRPr/>
            </a:pP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24988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726" y="116632"/>
            <a:ext cx="8584754" cy="72008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GB" sz="2800" dirty="0" smtClean="0"/>
              <a:t>Farmed marine </a:t>
            </a:r>
            <a:r>
              <a:rPr lang="en-GB" sz="2800" dirty="0"/>
              <a:t>fish </a:t>
            </a:r>
            <a:r>
              <a:rPr lang="en-GB" sz="2800" dirty="0" smtClean="0"/>
              <a:t>(tons) by </a:t>
            </a:r>
            <a:r>
              <a:rPr lang="en-GB" sz="2800" dirty="0"/>
              <a:t>country (FAO </a:t>
            </a:r>
            <a:r>
              <a:rPr lang="en-GB" sz="2800" dirty="0" smtClean="0"/>
              <a:t>2010)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2728119"/>
              </p:ext>
            </p:extLst>
          </p:nvPr>
        </p:nvGraphicFramePr>
        <p:xfrm>
          <a:off x="379735" y="836712"/>
          <a:ext cx="8440737" cy="59588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813579"/>
                <a:gridCol w="2813579"/>
                <a:gridCol w="281357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Country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2009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2010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effectLst/>
                        </a:rPr>
                        <a:t>Indonesia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 smtClean="0">
                          <a:effectLst/>
                        </a:rPr>
                        <a:t>352.999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 smtClean="0">
                          <a:effectLst/>
                        </a:rPr>
                        <a:t>490.716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>
                          <a:effectLst/>
                        </a:rPr>
                        <a:t>Philippines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 smtClean="0">
                          <a:effectLst/>
                        </a:rPr>
                        <a:t>349.305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 smtClean="0">
                          <a:effectLst/>
                        </a:rPr>
                        <a:t>351.217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 smtClean="0">
                          <a:effectLst/>
                        </a:rPr>
                        <a:t>Taiwan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 smtClean="0">
                          <a:effectLst/>
                        </a:rPr>
                        <a:t>73.831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 smtClean="0">
                          <a:effectLst/>
                        </a:rPr>
                        <a:t>78.239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>
                          <a:effectLst/>
                        </a:rPr>
                        <a:t>Bangladesh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 smtClean="0">
                          <a:effectLst/>
                        </a:rPr>
                        <a:t>47.839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 smtClean="0">
                          <a:effectLst/>
                        </a:rPr>
                        <a:t>73.825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>
                          <a:effectLst/>
                        </a:rPr>
                        <a:t>Malaysia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 smtClean="0">
                          <a:effectLst/>
                        </a:rPr>
                        <a:t>33.420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 smtClean="0">
                          <a:effectLst/>
                        </a:rPr>
                        <a:t>40.934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>
                          <a:effectLst/>
                        </a:rPr>
                        <a:t>India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 smtClean="0">
                          <a:effectLst/>
                        </a:rPr>
                        <a:t>127.779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 smtClean="0">
                          <a:effectLst/>
                        </a:rPr>
                        <a:t>28.420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>
                          <a:effectLst/>
                        </a:rPr>
                        <a:t>Thailand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 smtClean="0">
                          <a:effectLst/>
                        </a:rPr>
                        <a:t>17.851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 smtClean="0">
                          <a:effectLst/>
                        </a:rPr>
                        <a:t>16.270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>
                          <a:effectLst/>
                        </a:rPr>
                        <a:t>Viet Nam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 smtClean="0">
                          <a:effectLst/>
                        </a:rPr>
                        <a:t>6.000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 smtClean="0">
                          <a:effectLst/>
                        </a:rPr>
                        <a:t>7.100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>
                          <a:effectLst/>
                        </a:rPr>
                        <a:t>Singapore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 smtClean="0">
                          <a:effectLst/>
                        </a:rPr>
                        <a:t>1.939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 smtClean="0">
                          <a:effectLst/>
                        </a:rPr>
                        <a:t>2.764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effectLst/>
                        </a:rPr>
                        <a:t>China, Hong Kong SAR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 smtClean="0">
                          <a:effectLst/>
                        </a:rPr>
                        <a:t>2.105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 smtClean="0">
                          <a:effectLst/>
                        </a:rPr>
                        <a:t>2.323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>
                          <a:effectLst/>
                        </a:rPr>
                        <a:t>Cambodia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>
                          <a:effectLst/>
                        </a:rPr>
                        <a:t>340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>
                          <a:effectLst/>
                        </a:rPr>
                        <a:t>420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>
                          <a:effectLst/>
                        </a:rPr>
                        <a:t>Myanmar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>
                          <a:effectLst/>
                        </a:rPr>
                        <a:t>105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>
                          <a:effectLst/>
                        </a:rPr>
                        <a:t>225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>
                          <a:effectLst/>
                        </a:rPr>
                        <a:t>Brunei Darussalam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>
                          <a:effectLst/>
                        </a:rPr>
                        <a:t>65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>
                          <a:effectLst/>
                        </a:rPr>
                        <a:t>132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>
                          <a:effectLst/>
                        </a:rPr>
                        <a:t>Sri Lanka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>
                          <a:effectLst/>
                        </a:rPr>
                        <a:t>9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>
                          <a:effectLst/>
                        </a:rPr>
                        <a:t>12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 smtClean="0">
                          <a:effectLst/>
                        </a:rPr>
                        <a:t>Total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 smtClean="0">
                          <a:effectLst/>
                        </a:rPr>
                        <a:t>1.013.588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 smtClean="0">
                          <a:effectLst/>
                        </a:rPr>
                        <a:t>1.092.598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62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422275" y="332656"/>
            <a:ext cx="8440738" cy="72008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3200" dirty="0" smtClean="0"/>
              <a:t>Business structures in marine fish farming </a:t>
            </a:r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>
          <a:xfrm>
            <a:off x="422275" y="1268760"/>
            <a:ext cx="8440738" cy="4419600"/>
          </a:xfrm>
        </p:spPr>
        <p:txBody>
          <a:bodyPr/>
          <a:lstStyle/>
          <a:p>
            <a:r>
              <a:rPr lang="en-US" b="1" dirty="0" smtClean="0"/>
              <a:t>Small-scale approach</a:t>
            </a:r>
          </a:p>
          <a:p>
            <a:pPr lvl="1"/>
            <a:r>
              <a:rPr lang="en-US" b="1" dirty="0" smtClean="0"/>
              <a:t>Traditional/easy </a:t>
            </a:r>
            <a:r>
              <a:rPr lang="en-US" b="1" dirty="0"/>
              <a:t>to </a:t>
            </a:r>
            <a:r>
              <a:rPr lang="en-US" b="1" dirty="0" smtClean="0"/>
              <a:t>copy; </a:t>
            </a:r>
            <a:r>
              <a:rPr lang="en-US" b="1" dirty="0"/>
              <a:t>small </a:t>
            </a:r>
            <a:r>
              <a:rPr lang="en-US" b="1" dirty="0" smtClean="0"/>
              <a:t>investment; </a:t>
            </a:r>
            <a:r>
              <a:rPr lang="en-US" b="1" dirty="0"/>
              <a:t>family </a:t>
            </a:r>
            <a:r>
              <a:rPr lang="en-US" b="1" dirty="0" smtClean="0"/>
              <a:t>based; </a:t>
            </a:r>
            <a:r>
              <a:rPr lang="en-US" b="1" dirty="0"/>
              <a:t>very segmented business structure </a:t>
            </a:r>
            <a:endParaRPr lang="en-US" dirty="0" smtClean="0"/>
          </a:p>
          <a:p>
            <a:pPr lvl="1"/>
            <a:r>
              <a:rPr lang="en-US" b="1" dirty="0" smtClean="0"/>
              <a:t>Target </a:t>
            </a:r>
            <a:r>
              <a:rPr lang="en-US" b="1" dirty="0"/>
              <a:t>is the domestic and regional, high-value, live fish market </a:t>
            </a:r>
            <a:r>
              <a:rPr lang="en-US" b="1" dirty="0" smtClean="0"/>
              <a:t>segment. </a:t>
            </a:r>
            <a:r>
              <a:rPr lang="en-US" b="1" dirty="0"/>
              <a:t>Larger </a:t>
            </a:r>
            <a:r>
              <a:rPr lang="en-US" b="1" dirty="0" smtClean="0"/>
              <a:t>productions achieved by ‘duplication’ rather than ‘efficiency </a:t>
            </a:r>
            <a:r>
              <a:rPr lang="en-US" b="1" dirty="0"/>
              <a:t>of </a:t>
            </a:r>
            <a:r>
              <a:rPr lang="en-US" b="1" dirty="0" smtClean="0"/>
              <a:t>scale’</a:t>
            </a:r>
            <a:endParaRPr lang="en-US" dirty="0" smtClean="0"/>
          </a:p>
          <a:p>
            <a:pPr lvl="1"/>
            <a:r>
              <a:rPr lang="en-US" b="1" dirty="0" smtClean="0"/>
              <a:t>Production increase constrained </a:t>
            </a:r>
            <a:r>
              <a:rPr lang="en-US" b="1" dirty="0"/>
              <a:t>by </a:t>
            </a:r>
            <a:r>
              <a:rPr lang="en-US" b="1" dirty="0" smtClean="0"/>
              <a:t>lack </a:t>
            </a:r>
            <a:r>
              <a:rPr lang="en-US" b="1" dirty="0"/>
              <a:t>of protected </a:t>
            </a:r>
            <a:r>
              <a:rPr lang="en-US" b="1" dirty="0" smtClean="0"/>
              <a:t>sites</a:t>
            </a:r>
            <a:r>
              <a:rPr lang="en-US" b="1" dirty="0"/>
              <a:t>; </a:t>
            </a:r>
            <a:r>
              <a:rPr lang="en-US" b="1" dirty="0" smtClean="0"/>
              <a:t>diseases/environmental </a:t>
            </a:r>
            <a:r>
              <a:rPr lang="en-US" b="1" dirty="0"/>
              <a:t>impact; </a:t>
            </a:r>
            <a:r>
              <a:rPr lang="en-US" b="1" dirty="0" smtClean="0"/>
              <a:t>small live fish market volume; difficulty </a:t>
            </a:r>
            <a:r>
              <a:rPr lang="en-US" b="1" dirty="0"/>
              <a:t>to </a:t>
            </a:r>
            <a:r>
              <a:rPr lang="en-US" b="1" dirty="0" smtClean="0"/>
              <a:t>manage </a:t>
            </a:r>
            <a:r>
              <a:rPr lang="en-US" b="1" dirty="0"/>
              <a:t>by </a:t>
            </a:r>
            <a:r>
              <a:rPr lang="en-US" b="1" dirty="0" smtClean="0"/>
              <a:t>authorities</a:t>
            </a:r>
          </a:p>
          <a:p>
            <a:r>
              <a:rPr lang="en-US" b="1" dirty="0" smtClean="0"/>
              <a:t>Large-volume approach</a:t>
            </a:r>
          </a:p>
          <a:p>
            <a:pPr lvl="1"/>
            <a:r>
              <a:rPr lang="en-US" b="1" dirty="0" smtClean="0"/>
              <a:t>Modern/emerging; </a:t>
            </a:r>
            <a:r>
              <a:rPr lang="en-US" b="1" dirty="0"/>
              <a:t>investment </a:t>
            </a:r>
            <a:r>
              <a:rPr lang="en-US" b="1" dirty="0" smtClean="0"/>
              <a:t>intensive; </a:t>
            </a:r>
            <a:r>
              <a:rPr lang="en-US" b="1" dirty="0"/>
              <a:t>corporate </a:t>
            </a:r>
            <a:r>
              <a:rPr lang="en-US" b="1" dirty="0" smtClean="0"/>
              <a:t>based; </a:t>
            </a:r>
            <a:r>
              <a:rPr lang="en-US" b="1" dirty="0"/>
              <a:t>vertically integrated business structure from ‘egg to shelve’ </a:t>
            </a:r>
            <a:endParaRPr lang="en-US" dirty="0" smtClean="0"/>
          </a:p>
          <a:p>
            <a:pPr lvl="1"/>
            <a:r>
              <a:rPr lang="en-US" b="1" dirty="0" smtClean="0"/>
              <a:t>Target fresh/frozen </a:t>
            </a:r>
            <a:r>
              <a:rPr lang="en-US" b="1" dirty="0"/>
              <a:t>white fish </a:t>
            </a:r>
            <a:r>
              <a:rPr lang="en-US" b="1" dirty="0" smtClean="0"/>
              <a:t>market segment (regional </a:t>
            </a:r>
            <a:r>
              <a:rPr lang="en-US" b="1" dirty="0"/>
              <a:t>and </a:t>
            </a:r>
            <a:r>
              <a:rPr lang="en-US" b="1" dirty="0" smtClean="0"/>
              <a:t>Global) through large </a:t>
            </a:r>
            <a:r>
              <a:rPr lang="en-US" b="1" dirty="0"/>
              <a:t>productions of medium-value fish by ‘efficiency of scale</a:t>
            </a:r>
            <a:r>
              <a:rPr lang="en-US" b="1" dirty="0" smtClean="0"/>
              <a:t>’</a:t>
            </a: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5380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216" y="0"/>
            <a:ext cx="9144000" cy="3138420"/>
          </a:xfrm>
          <a:prstGeom prst="rect">
            <a:avLst/>
          </a:prstGeom>
        </p:spPr>
      </p:pic>
      <p:pic>
        <p:nvPicPr>
          <p:cNvPr id="2355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463" y="3115340"/>
            <a:ext cx="9161463" cy="3770044"/>
          </a:xfrm>
        </p:spPr>
      </p:pic>
      <p:sp>
        <p:nvSpPr>
          <p:cNvPr id="23556" name="Rectangle 1"/>
          <p:cNvSpPr>
            <a:spLocks noChangeArrowheads="1"/>
          </p:cNvSpPr>
          <p:nvPr/>
        </p:nvSpPr>
        <p:spPr bwMode="auto">
          <a:xfrm>
            <a:off x="6898659" y="6444044"/>
            <a:ext cx="16337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1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Fujian, China</a:t>
            </a:r>
          </a:p>
        </p:txBody>
      </p:sp>
      <p:sp>
        <p:nvSpPr>
          <p:cNvPr id="23558" name="Title 1"/>
          <p:cNvSpPr>
            <a:spLocks noGrp="1"/>
          </p:cNvSpPr>
          <p:nvPr>
            <p:ph type="title"/>
          </p:nvPr>
        </p:nvSpPr>
        <p:spPr>
          <a:xfrm>
            <a:off x="452438" y="549275"/>
            <a:ext cx="8440737" cy="914400"/>
          </a:xfrm>
        </p:spPr>
        <p:txBody>
          <a:bodyPr/>
          <a:lstStyle/>
          <a:p>
            <a:pPr algn="ctr">
              <a:defRPr/>
            </a:pP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Small-scale farming</a:t>
            </a:r>
            <a:b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olume by duplication</a:t>
            </a:r>
          </a:p>
        </p:txBody>
      </p:sp>
    </p:spTree>
    <p:extLst>
      <p:ext uri="{BB962C8B-B14F-4D97-AF65-F5344CB8AC3E}">
        <p14:creationId xmlns:p14="http://schemas.microsoft.com/office/powerpoint/2010/main" val="192151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2988"/>
            <a:ext cx="5387975" cy="404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538" y="1046163"/>
            <a:ext cx="4714875" cy="3535362"/>
          </a:xfrm>
        </p:spPr>
      </p:pic>
      <p:sp>
        <p:nvSpPr>
          <p:cNvPr id="24579" name="Title 1"/>
          <p:cNvSpPr>
            <a:spLocks noGrp="1"/>
          </p:cNvSpPr>
          <p:nvPr>
            <p:ph type="title"/>
          </p:nvPr>
        </p:nvSpPr>
        <p:spPr>
          <a:xfrm>
            <a:off x="422275" y="188913"/>
            <a:ext cx="8440738" cy="719137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3200" dirty="0" smtClean="0"/>
              <a:t>Large-volume farming</a:t>
            </a:r>
          </a:p>
        </p:txBody>
      </p:sp>
      <p:pic>
        <p:nvPicPr>
          <p:cNvPr id="2458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65993"/>
            <a:ext cx="9144000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Rectangle 1"/>
          <p:cNvSpPr>
            <a:spLocks noChangeArrowheads="1"/>
          </p:cNvSpPr>
          <p:nvPr/>
        </p:nvSpPr>
        <p:spPr bwMode="auto">
          <a:xfrm>
            <a:off x="827088" y="3763963"/>
            <a:ext cx="72739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18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Sarangani</a:t>
            </a:r>
            <a:r>
              <a:rPr lang="en-US" sz="1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Bay, Philippines</a:t>
            </a:r>
          </a:p>
        </p:txBody>
      </p:sp>
      <p:sp>
        <p:nvSpPr>
          <p:cNvPr id="24582" name="Rectangle 2"/>
          <p:cNvSpPr>
            <a:spLocks noChangeArrowheads="1"/>
          </p:cNvSpPr>
          <p:nvPr/>
        </p:nvSpPr>
        <p:spPr bwMode="auto">
          <a:xfrm>
            <a:off x="1403350" y="6100763"/>
            <a:ext cx="5689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1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Marine Farms Vietnam</a:t>
            </a:r>
          </a:p>
        </p:txBody>
      </p:sp>
    </p:spTree>
    <p:extLst>
      <p:ext uri="{BB962C8B-B14F-4D97-AF65-F5344CB8AC3E}">
        <p14:creationId xmlns:p14="http://schemas.microsoft.com/office/powerpoint/2010/main" val="28001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isk_land_bot_no">
  <a:themeElements>
    <a:clrScheme name="Fisk_land_bot_n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Fisk_land_bot_n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Fisk_land_bot_n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sk_land_bot_n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sk_land_bot_n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sk_land_bot_n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sk_land_bot_n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sk_land_bot_n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sk_land_bot_n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sk_land_bot_no 8">
        <a:dk1>
          <a:srgbClr val="003366"/>
        </a:dk1>
        <a:lt1>
          <a:srgbClr val="FFFFFF"/>
        </a:lt1>
        <a:dk2>
          <a:srgbClr val="003366"/>
        </a:dk2>
        <a:lt2>
          <a:srgbClr val="CCCCCC"/>
        </a:lt2>
        <a:accent1>
          <a:srgbClr val="FFFFFF"/>
        </a:accent1>
        <a:accent2>
          <a:srgbClr val="FF6600"/>
        </a:accent2>
        <a:accent3>
          <a:srgbClr val="FFFFFF"/>
        </a:accent3>
        <a:accent4>
          <a:srgbClr val="002A56"/>
        </a:accent4>
        <a:accent5>
          <a:srgbClr val="FFFFFF"/>
        </a:accent5>
        <a:accent6>
          <a:srgbClr val="E75C00"/>
        </a:accent6>
        <a:hlink>
          <a:srgbClr val="009999"/>
        </a:hlink>
        <a:folHlink>
          <a:srgbClr val="99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20960</TotalTime>
  <Words>1691</Words>
  <Application>Microsoft Office PowerPoint</Application>
  <PresentationFormat>On-screen Show (4:3)</PresentationFormat>
  <Paragraphs>289</Paragraphs>
  <Slides>30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Fisk_land_bot_no</vt:lpstr>
      <vt:lpstr>PowerPoint Presentation</vt:lpstr>
      <vt:lpstr>Contents</vt:lpstr>
      <vt:lpstr>Context and development perspective 1</vt:lpstr>
      <vt:lpstr>Context and development perspective 2</vt:lpstr>
      <vt:lpstr>SE Asian farmed marine finfish volumes (FAO 2010)</vt:lpstr>
      <vt:lpstr>Farmed marine fish (tons) by country (FAO 2010)</vt:lpstr>
      <vt:lpstr>Business structures in marine fish farming </vt:lpstr>
      <vt:lpstr>Small-scale farming Volume by duplication</vt:lpstr>
      <vt:lpstr>Large-volume farming</vt:lpstr>
      <vt:lpstr>The ‘extreme’ development trend in cage size in salmon farming</vt:lpstr>
      <vt:lpstr>1 000 tons of fish biomass in one cage</vt:lpstr>
      <vt:lpstr>Large-volume farming - large financial risk</vt:lpstr>
      <vt:lpstr>Elements of risk management in practise</vt:lpstr>
      <vt:lpstr>Localities/Site selection: Wave and current</vt:lpstr>
      <vt:lpstr>Equipment: Mooring designs and anchors Often the only available ‘insurance’</vt:lpstr>
      <vt:lpstr>Equipment: Example of failed mooring</vt:lpstr>
      <vt:lpstr>Equipment: Proven cage design </vt:lpstr>
      <vt:lpstr>Biosecurity: Small-scale feeding approach</vt:lpstr>
      <vt:lpstr>Biosecurity: Large-volume feeding approach  </vt:lpstr>
      <vt:lpstr>Biosecurity: Failed large-volume feeding</vt:lpstr>
      <vt:lpstr>Biosecurity: Trial-vaccination of cobia</vt:lpstr>
      <vt:lpstr>Biosecurity: Parasite check of pompano; corralling fish for freshwater bath</vt:lpstr>
      <vt:lpstr>Processing/Quality/Market access</vt:lpstr>
      <vt:lpstr>Species selection: Properties of marine fish suitable for food security production?  </vt:lpstr>
      <vt:lpstr>Species selection: Some candidates</vt:lpstr>
      <vt:lpstr>How can Norway contribute to increased aquaculture production in Asia?</vt:lpstr>
      <vt:lpstr>Are GAP’s and certifications conducive for developing responsible and productive aquaculture business??</vt:lpstr>
      <vt:lpstr>Market distortion against Asia</vt:lpstr>
      <vt:lpstr>Market distortion against Asia</vt:lpstr>
      <vt:lpstr> THANK YOU</vt:lpstr>
    </vt:vector>
  </TitlesOfParts>
  <Company>sintef fa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niels svennevig</dc:creator>
  <cp:lastModifiedBy>niels</cp:lastModifiedBy>
  <cp:revision>725</cp:revision>
  <dcterms:created xsi:type="dcterms:W3CDTF">2004-10-06T08:15:17Z</dcterms:created>
  <dcterms:modified xsi:type="dcterms:W3CDTF">2013-01-16T01:53:13Z</dcterms:modified>
</cp:coreProperties>
</file>