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8" r:id="rId4"/>
    <p:sldId id="273" r:id="rId5"/>
    <p:sldId id="270" r:id="rId6"/>
    <p:sldId id="259" r:id="rId7"/>
    <p:sldId id="277" r:id="rId8"/>
    <p:sldId id="272" r:id="rId9"/>
    <p:sldId id="281" r:id="rId10"/>
    <p:sldId id="282" r:id="rId11"/>
    <p:sldId id="279" r:id="rId12"/>
    <p:sldId id="280" r:id="rId13"/>
    <p:sldId id="283" r:id="rId14"/>
    <p:sldId id="284" r:id="rId15"/>
    <p:sldId id="274" r:id="rId16"/>
    <p:sldId id="266" r:id="rId17"/>
    <p:sldId id="261" r:id="rId18"/>
    <p:sldId id="262" r:id="rId19"/>
    <p:sldId id="260" r:id="rId20"/>
    <p:sldId id="263" r:id="rId21"/>
    <p:sldId id="269" r:id="rId22"/>
    <p:sldId id="265" r:id="rId23"/>
    <p:sldId id="278" r:id="rId24"/>
    <p:sldId id="275" r:id="rId25"/>
    <p:sldId id="26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3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114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74" y="274638"/>
            <a:ext cx="5414210" cy="92852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674" y="1427748"/>
            <a:ext cx="5638800" cy="52937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3874" y="6356350"/>
            <a:ext cx="553452" cy="365125"/>
          </a:xfrm>
        </p:spPr>
        <p:txBody>
          <a:bodyPr/>
          <a:lstStyle/>
          <a:p>
            <a:fld id="{3D5134BE-F643-EC49-BA24-5B5B9AEC63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6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01EE6-E60C-6147-A6F8-03637FC289FD}" type="datetimeFigureOut">
              <a:rPr lang="en-US" smtClean="0"/>
              <a:pPr/>
              <a:t>1/16/13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134BE-F643-EC49-BA24-5B5B9AEC63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7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International </a:t>
            </a:r>
            <a:r>
              <a:rPr lang="en-US" dirty="0" smtClean="0"/>
              <a:t>regulations, guidelines &amp; market </a:t>
            </a:r>
            <a:r>
              <a:rPr lang="en-US" dirty="0"/>
              <a:t>requirements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Simon Funge-Smith</a:t>
            </a:r>
          </a:p>
          <a:p>
            <a:r>
              <a:rPr lang="en-US" sz="2000" dirty="0" smtClean="0"/>
              <a:t>Senior Fishery Officer</a:t>
            </a:r>
          </a:p>
          <a:p>
            <a:r>
              <a:rPr lang="en-US" sz="1800" dirty="0" smtClean="0"/>
              <a:t>FAO Regional </a:t>
            </a:r>
            <a:r>
              <a:rPr lang="en-US" sz="1800" dirty="0"/>
              <a:t>O</a:t>
            </a:r>
            <a:r>
              <a:rPr lang="en-US" sz="1800" dirty="0" smtClean="0"/>
              <a:t>ffice for Asia and the Pacific</a:t>
            </a:r>
          </a:p>
          <a:p>
            <a:r>
              <a:rPr lang="en-US" sz="1800" dirty="0" smtClean="0"/>
              <a:t>Asia-Pacific Fishery Commission (APFIC)</a:t>
            </a:r>
            <a:endParaRPr lang="en-US" sz="1800" dirty="0"/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7594" y="387657"/>
            <a:ext cx="1413232" cy="1364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21" descr="FAO bl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3708" y="465788"/>
            <a:ext cx="1263865" cy="12868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3490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 smtClean="0"/>
              <a:t>Regional contribution to world aquaculture in 2010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dirty="0" smtClean="0"/>
              <a:t>Asia-Pacific region produced </a:t>
            </a:r>
            <a:r>
              <a:rPr lang="en-GB" b="1" dirty="0" smtClean="0"/>
              <a:t>53.1</a:t>
            </a:r>
            <a:r>
              <a:rPr lang="en-US" b="1" dirty="0" smtClean="0"/>
              <a:t> million tonnes </a:t>
            </a:r>
            <a:r>
              <a:rPr lang="en-US" dirty="0" smtClean="0"/>
              <a:t>of aquaculture products 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dirty="0" smtClean="0"/>
              <a:t>(excluding aquatic plants)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dirty="0" smtClean="0"/>
              <a:t>6.5% annual growth over decade 2000-2010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GB" dirty="0" smtClean="0"/>
              <a:t>89</a:t>
            </a:r>
            <a:r>
              <a:rPr lang="en-US" dirty="0" smtClean="0"/>
              <a:t>% of global aquaculture production </a:t>
            </a:r>
          </a:p>
          <a:p>
            <a:pPr lvl="0">
              <a:lnSpc>
                <a:spcPct val="80000"/>
              </a:lnSpc>
              <a:buClr>
                <a:schemeClr val="tx2"/>
              </a:buClr>
              <a:defRPr/>
            </a:pPr>
            <a:endParaRPr lang="en-US" dirty="0" smtClean="0"/>
          </a:p>
          <a:p>
            <a:pPr lvl="0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dirty="0" smtClean="0"/>
              <a:t>Total value of aquaculture products from the region </a:t>
            </a:r>
            <a:r>
              <a:rPr lang="en-US" b="1" dirty="0" smtClean="0"/>
              <a:t>was </a:t>
            </a:r>
            <a:r>
              <a:rPr lang="en-GB" b="1" dirty="0" smtClean="0"/>
              <a:t>$95.2 billion</a:t>
            </a:r>
            <a:r>
              <a:rPr lang="en-US" b="1" dirty="0" smtClean="0"/>
              <a:t> 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dirty="0" smtClean="0"/>
              <a:t>10.6% annual growth over decade 2000-2010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GB" dirty="0" smtClean="0"/>
              <a:t>80</a:t>
            </a:r>
            <a:r>
              <a:rPr lang="en-US" dirty="0" smtClean="0"/>
              <a:t> % of the global total</a:t>
            </a:r>
          </a:p>
          <a:p>
            <a:pPr lvl="0">
              <a:lnSpc>
                <a:spcPct val="80000"/>
              </a:lnSpc>
              <a:defRPr/>
            </a:pPr>
            <a:endParaRPr lang="en-US" dirty="0" smtClean="0"/>
          </a:p>
          <a:p>
            <a:pPr lvl="0">
              <a:lnSpc>
                <a:spcPct val="80000"/>
              </a:lnSpc>
              <a:defRPr/>
            </a:pPr>
            <a:r>
              <a:rPr lang="en-US" dirty="0" smtClean="0"/>
              <a:t>If aquatic plants are included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US" b="1" dirty="0" smtClean="0"/>
              <a:t>91% global total quantity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defRPr/>
            </a:pPr>
            <a:r>
              <a:rPr lang="en-GB" b="1" dirty="0" smtClean="0"/>
              <a:t>81</a:t>
            </a:r>
            <a:r>
              <a:rPr lang="en-US" b="1" dirty="0" smtClean="0"/>
              <a:t>% of global total value</a:t>
            </a:r>
          </a:p>
        </p:txBody>
      </p:sp>
      <p:pic>
        <p:nvPicPr>
          <p:cNvPr id="6" name="Picture 8" descr="S:\APFIC - Photos\2 - Countries\Philippines\2009-10 RFLP Mindanao - Don Griffiths\DSCN711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80263" y="0"/>
            <a:ext cx="2563738" cy="6859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674" y="1427748"/>
            <a:ext cx="5414210" cy="5293728"/>
          </a:xfrm>
        </p:spPr>
        <p:txBody>
          <a:bodyPr/>
          <a:lstStyle/>
          <a:p>
            <a:pPr lvl="0">
              <a:defRPr/>
            </a:pPr>
            <a:r>
              <a:rPr lang="en-GB" dirty="0" smtClean="0"/>
              <a:t>Estimated at &gt;8.3 million tonnes. </a:t>
            </a:r>
          </a:p>
          <a:p>
            <a:pPr lvl="1">
              <a:defRPr/>
            </a:pPr>
            <a:r>
              <a:rPr lang="en-GB" dirty="0" smtClean="0"/>
              <a:t>Proportion varies according to area</a:t>
            </a:r>
          </a:p>
          <a:p>
            <a:pPr>
              <a:defRPr/>
            </a:pPr>
            <a:r>
              <a:rPr lang="en-GB" dirty="0" smtClean="0"/>
              <a:t>Consistently more than 20% of overall catch</a:t>
            </a:r>
          </a:p>
          <a:p>
            <a:pPr lvl="1">
              <a:defRPr/>
            </a:pPr>
            <a:r>
              <a:rPr lang="en-GB" dirty="0" smtClean="0"/>
              <a:t>Considerably higher  for the trawl fisheries</a:t>
            </a:r>
          </a:p>
          <a:p>
            <a:pPr lvl="1">
              <a:defRPr/>
            </a:pPr>
            <a:r>
              <a:rPr lang="en-GB" dirty="0" smtClean="0"/>
              <a:t> typically 40% - 60%</a:t>
            </a:r>
          </a:p>
          <a:p>
            <a:pPr lvl="0">
              <a:defRPr/>
            </a:pPr>
            <a:r>
              <a:rPr lang="en-GB" dirty="0" smtClean="0"/>
              <a:t>Demand onshore for this is booming </a:t>
            </a:r>
          </a:p>
          <a:p>
            <a:pPr lvl="1">
              <a:defRPr/>
            </a:pPr>
            <a:r>
              <a:rPr lang="en-GB" dirty="0" smtClean="0"/>
              <a:t>aquaculture demand</a:t>
            </a:r>
          </a:p>
          <a:p>
            <a:pPr>
              <a:defRPr/>
            </a:pPr>
            <a:r>
              <a:rPr lang="en-GB" dirty="0" smtClean="0"/>
              <a:t>Keeps  fishing operations  profitable</a:t>
            </a:r>
          </a:p>
          <a:p>
            <a:pPr lvl="1">
              <a:defRPr/>
            </a:pPr>
            <a:r>
              <a:rPr lang="en-GB" dirty="0" smtClean="0"/>
              <a:t>despite impact on fishery</a:t>
            </a:r>
            <a:endParaRPr lang="en-US" dirty="0" smtClean="0"/>
          </a:p>
        </p:txBody>
      </p:sp>
      <p:pic>
        <p:nvPicPr>
          <p:cNvPr id="6" name="Picture 2" descr="S:\APFIC - Photos\2 - Countries\Cambodia\RFLP photography Jan 2011 - credit Dylan Walker\f-Chong Hon\f-ChongHon28.jpg"/>
          <p:cNvPicPr>
            <a:picLocks noChangeAspect="1" noChangeArrowheads="1"/>
          </p:cNvPicPr>
          <p:nvPr/>
        </p:nvPicPr>
        <p:blipFill>
          <a:blip r:embed="rId2" cstate="print"/>
          <a:srcRect l="6105" t="35300" r="45573"/>
          <a:stretch>
            <a:fillRect/>
          </a:stretch>
        </p:blipFill>
        <p:spPr bwMode="auto">
          <a:xfrm>
            <a:off x="5941836" y="-10449"/>
            <a:ext cx="3419872" cy="6868449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z="2400" dirty="0" smtClean="0"/>
              <a:t>Production of low value/trash fish species in the South China Sea region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Key points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/>
              <a:t>~6.5 million tonnes </a:t>
            </a:r>
            <a:r>
              <a:rPr lang="en-US" b="1" dirty="0" smtClean="0"/>
              <a:t>capture fishery fish </a:t>
            </a:r>
            <a:r>
              <a:rPr lang="en-US" dirty="0" smtClean="0"/>
              <a:t>direct feeding to aquaculture</a:t>
            </a:r>
          </a:p>
          <a:p>
            <a:pPr lvl="1">
              <a:defRPr/>
            </a:pPr>
            <a:r>
              <a:rPr lang="en-US" dirty="0" smtClean="0"/>
              <a:t>Marine fish,  crabs, lobster</a:t>
            </a:r>
          </a:p>
          <a:p>
            <a:pPr lvl="0">
              <a:defRPr/>
            </a:pPr>
            <a:r>
              <a:rPr lang="en-US" dirty="0" smtClean="0"/>
              <a:t>~1.94 million tonnes </a:t>
            </a:r>
            <a:r>
              <a:rPr lang="en-US" b="1" dirty="0" smtClean="0"/>
              <a:t>directed to fishmeal </a:t>
            </a:r>
          </a:p>
          <a:p>
            <a:pPr lvl="1">
              <a:defRPr/>
            </a:pPr>
            <a:r>
              <a:rPr lang="en-US" dirty="0" smtClean="0"/>
              <a:t>1.1 million tonnes produced in Asia</a:t>
            </a:r>
          </a:p>
          <a:p>
            <a:pPr lvl="1">
              <a:defRPr/>
            </a:pPr>
            <a:r>
              <a:rPr lang="en-US" dirty="0" smtClean="0"/>
              <a:t>~56% from trimmings</a:t>
            </a:r>
          </a:p>
          <a:p>
            <a:pPr lvl="1">
              <a:defRPr/>
            </a:pPr>
            <a:r>
              <a:rPr lang="en-US" dirty="0" smtClean="0"/>
              <a:t>2.18 million tonnes imported</a:t>
            </a:r>
          </a:p>
          <a:p>
            <a:pPr lvl="1">
              <a:defRPr/>
            </a:pPr>
            <a:r>
              <a:rPr lang="en-US" dirty="0" smtClean="0"/>
              <a:t>3.2 million tonnes fish meal  available</a:t>
            </a:r>
          </a:p>
          <a:p>
            <a:pPr lvl="0">
              <a:defRPr/>
            </a:pPr>
            <a:r>
              <a:rPr lang="en-US" dirty="0" smtClean="0"/>
              <a:t>Current</a:t>
            </a:r>
            <a:r>
              <a:rPr lang="en-US" b="1" u="sng" dirty="0" smtClean="0"/>
              <a:t> fishmeal </a:t>
            </a:r>
            <a:r>
              <a:rPr lang="en-US" dirty="0" smtClean="0"/>
              <a:t>demand for aquaculture is ~ 2.0 – 3.0  million tonnes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0"/>
            <a:ext cx="2724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3041468" y="1066234"/>
            <a:ext cx="5645332" cy="5487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of this production comes at some cost…..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Aquaculture feed remains a key constraint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Availability of quality feed for certain countries and commodities 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High costs due to soaring prices of feed ingredient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Aquatic animal health problems for important species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EMS in shrimp culture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Large scale outbreak of disease in </a:t>
            </a:r>
            <a:r>
              <a:rPr lang="en-US" dirty="0" err="1" smtClean="0"/>
              <a:t>crucian</a:t>
            </a:r>
            <a:r>
              <a:rPr lang="en-US" dirty="0" smtClean="0"/>
              <a:t> carp in China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Low economic return to aquaculture farmers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Increasing cost s (fuel, </a:t>
            </a:r>
            <a:r>
              <a:rPr lang="en-US" dirty="0" err="1" smtClean="0"/>
              <a:t>labour</a:t>
            </a:r>
            <a:r>
              <a:rPr lang="en-US" dirty="0" smtClean="0"/>
              <a:t>)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Slack prices, typically shrimp, striped catfish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of this production comes at some cost…..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Aquaculture seed quality remains a key constraint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Effective regulatory system and mechanism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Genetic degradation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Vulnerable  to heavy losses due to extreme climate events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Especially flooding,  coastal   sea surges/storms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Loss of quality </a:t>
            </a:r>
            <a:r>
              <a:rPr lang="en-US" dirty="0" err="1" smtClean="0"/>
              <a:t>labour</a:t>
            </a:r>
            <a:r>
              <a:rPr lang="en-US" dirty="0" smtClean="0"/>
              <a:t> in aquaculture</a:t>
            </a:r>
          </a:p>
          <a:p>
            <a:pPr lvl="1"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in some countries due to urbanization and other social-cultural change</a:t>
            </a:r>
          </a:p>
        </p:txBody>
      </p:sp>
      <p:pic>
        <p:nvPicPr>
          <p:cNvPr id="4" name="Picture 6" descr="Myanmar mission 028"/>
          <p:cNvPicPr>
            <a:picLocks noChangeAspect="1" noChangeArrowheads="1"/>
          </p:cNvPicPr>
          <p:nvPr/>
        </p:nvPicPr>
        <p:blipFill>
          <a:blip r:embed="rId2"/>
          <a:srcRect l="37779"/>
          <a:stretch>
            <a:fillRect/>
          </a:stretch>
        </p:blipFill>
        <p:spPr bwMode="auto">
          <a:xfrm>
            <a:off x="6321425" y="25400"/>
            <a:ext cx="2822575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35" y="284250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Food safety, eco-</a:t>
            </a:r>
            <a:r>
              <a:rPr lang="en-US" dirty="0" err="1" smtClean="0"/>
              <a:t>labelling</a:t>
            </a:r>
            <a:r>
              <a:rPr lang="en-US" dirty="0" smtClean="0"/>
              <a:t>  &amp; certification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86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started with food safety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91570" cy="5125340"/>
          </a:xfrm>
        </p:spPr>
        <p:txBody>
          <a:bodyPr>
            <a:normAutofit/>
          </a:bodyPr>
          <a:lstStyle/>
          <a:p>
            <a:r>
              <a:rPr lang="en-US" dirty="0" smtClean="0"/>
              <a:t>Export products were initially  only scrutinized for  food safety</a:t>
            </a:r>
          </a:p>
          <a:p>
            <a:r>
              <a:rPr lang="en-US" dirty="0" smtClean="0"/>
              <a:t>Introduction of HACCP</a:t>
            </a:r>
          </a:p>
          <a:p>
            <a:pPr lvl="1"/>
            <a:r>
              <a:rPr lang="en-US" dirty="0" smtClean="0"/>
              <a:t>and  efforts to  ensure hygiene in processing for export</a:t>
            </a:r>
          </a:p>
          <a:p>
            <a:pPr lvl="1"/>
            <a:r>
              <a:rPr lang="en-US" dirty="0" smtClean="0"/>
              <a:t>Region rose to the challenge</a:t>
            </a:r>
          </a:p>
          <a:p>
            <a:r>
              <a:rPr lang="en-US" dirty="0" smtClean="0"/>
              <a:t>Lingering   concerns</a:t>
            </a:r>
          </a:p>
          <a:p>
            <a:pPr lvl="1"/>
            <a:r>
              <a:rPr lang="en-US" dirty="0" smtClean="0"/>
              <a:t>irresponsible use of  antibiotics and  chemicals on intensive farms</a:t>
            </a:r>
          </a:p>
          <a:p>
            <a:pPr lvl="1"/>
            <a:r>
              <a:rPr lang="en-US" dirty="0" smtClean="0"/>
              <a:t>Poor hygiene, contamination from  industry and  agriculture</a:t>
            </a:r>
          </a:p>
        </p:txBody>
      </p:sp>
      <p:pic>
        <p:nvPicPr>
          <p:cNvPr id="6" name="Picture 9" descr="http://www.thalassa-seafoods.com/pictures/cms1/Pangasiussteak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912524" y="0"/>
            <a:ext cx="2231476" cy="2350093"/>
          </a:xfrm>
          <a:prstGeom prst="rect">
            <a:avLst/>
          </a:prstGeom>
          <a:noFill/>
        </p:spPr>
      </p:pic>
      <p:pic>
        <p:nvPicPr>
          <p:cNvPr id="7" name="Picture 9" descr="S:\APFIC - Photos\2 - Countries\Myanmar\04-05-26 North Rakhine state\DSC0268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20872" y="4264350"/>
            <a:ext cx="2223128" cy="2593649"/>
          </a:xfrm>
          <a:prstGeom prst="rect">
            <a:avLst/>
          </a:prstGeom>
          <a:noFill/>
        </p:spPr>
      </p:pic>
      <p:pic>
        <p:nvPicPr>
          <p:cNvPr id="5" name="Picture 2" descr="http://www.seasunintl.com/images/product/FROZEN_TILAPIA_FILLET_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912524" y="2350093"/>
            <a:ext cx="2231476" cy="2361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693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failure to address environmental sustainability,  social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66688" cy="5065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Growing concerns over uncontrolled spread of   aquaculture and  its impacts (especially in coastal areas</a:t>
            </a:r>
            <a:r>
              <a:rPr lang="en-US" dirty="0" smtClean="0"/>
              <a:t>)</a:t>
            </a:r>
          </a:p>
          <a:p>
            <a:r>
              <a:rPr lang="en-US" dirty="0" smtClean="0"/>
              <a:t>Aquaculture has grown at a pace that  governance cannot hope to keep pace with</a:t>
            </a:r>
          </a:p>
          <a:p>
            <a:r>
              <a:rPr lang="en-US" dirty="0" smtClean="0"/>
              <a:t>In fact,  its rapid growth reflects the lack of regulatory constraints</a:t>
            </a:r>
          </a:p>
          <a:p>
            <a:r>
              <a:rPr lang="en-US" dirty="0" smtClean="0"/>
              <a:t>This has led to   over crowding, environmental impacts, social conflicts</a:t>
            </a:r>
          </a:p>
          <a:p>
            <a:r>
              <a:rPr lang="en-US" dirty="0" smtClean="0"/>
              <a:t>Resulted in:</a:t>
            </a:r>
          </a:p>
          <a:p>
            <a:pPr lvl="1"/>
            <a:r>
              <a:rPr lang="en-US" dirty="0" smtClean="0"/>
              <a:t>Trade barriers</a:t>
            </a:r>
          </a:p>
          <a:p>
            <a:pPr lvl="1"/>
            <a:r>
              <a:rPr lang="en-US" dirty="0" smtClean="0"/>
              <a:t>Consumer concern</a:t>
            </a:r>
          </a:p>
          <a:p>
            <a:pPr lvl="1"/>
            <a:r>
              <a:rPr lang="en-US" dirty="0" smtClean="0"/>
              <a:t>NGO  advocacy</a:t>
            </a:r>
          </a:p>
          <a:p>
            <a:endParaRPr lang="en-US" dirty="0"/>
          </a:p>
        </p:txBody>
      </p:sp>
      <p:pic>
        <p:nvPicPr>
          <p:cNvPr id="4" name="Picture 56" descr="103_0313"/>
          <p:cNvPicPr>
            <a:picLocks noChangeAspect="1" noChangeArrowheads="1"/>
          </p:cNvPicPr>
          <p:nvPr/>
        </p:nvPicPr>
        <p:blipFill>
          <a:blip r:embed="rId2"/>
          <a:srcRect l="47826" r="21739"/>
          <a:stretch>
            <a:fillRect/>
          </a:stretch>
        </p:blipFill>
        <p:spPr bwMode="auto">
          <a:xfrm>
            <a:off x="6361113" y="0"/>
            <a:ext cx="27828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625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Rise of  aquaculture  certification</a:t>
            </a:r>
            <a:endParaRPr lang="en-US" dirty="0"/>
          </a:p>
        </p:txBody>
      </p:sp>
      <p:pic>
        <p:nvPicPr>
          <p:cNvPr id="4" name="Picture 4" descr="IMG_0120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 l="14433" r="44368"/>
          <a:stretch>
            <a:fillRect/>
          </a:stretch>
        </p:blipFill>
        <p:spPr bwMode="auto">
          <a:xfrm rot="180000">
            <a:off x="5638800" y="-228600"/>
            <a:ext cx="4135438" cy="752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444643" y="-685800"/>
            <a:ext cx="914400" cy="822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89776" cy="5108249"/>
          </a:xfrm>
        </p:spPr>
        <p:txBody>
          <a:bodyPr>
            <a:normAutofit/>
          </a:bodyPr>
          <a:lstStyle/>
          <a:p>
            <a:r>
              <a:rPr lang="en-US" dirty="0" smtClean="0"/>
              <a:t>In response to these failures to  manage</a:t>
            </a:r>
          </a:p>
          <a:p>
            <a:r>
              <a:rPr lang="en-US" dirty="0" smtClean="0"/>
              <a:t>And the desire for consumer reassurance</a:t>
            </a:r>
          </a:p>
          <a:p>
            <a:r>
              <a:rPr lang="en-US" dirty="0" smtClean="0"/>
              <a:t>Aquaculture certification has arrived to take the place of government regulation</a:t>
            </a:r>
          </a:p>
          <a:p>
            <a:pPr lvl="1"/>
            <a:r>
              <a:rPr lang="en-US" dirty="0" smtClean="0"/>
              <a:t>It does not replace food safety -  </a:t>
            </a:r>
            <a:r>
              <a:rPr lang="en-US" u="sng" dirty="0" smtClean="0"/>
              <a:t>which on the whole is excellent</a:t>
            </a:r>
            <a:r>
              <a:rPr lang="en-US" dirty="0" smtClean="0"/>
              <a:t> in most export aquaculture products</a:t>
            </a:r>
          </a:p>
          <a:p>
            <a:pPr lvl="1"/>
            <a:r>
              <a:rPr lang="en-US" dirty="0" smtClean="0"/>
              <a:t>But it does address </a:t>
            </a:r>
            <a:r>
              <a:rPr lang="en-US" u="sng" dirty="0" smtClean="0"/>
              <a:t>farm level </a:t>
            </a:r>
            <a:r>
              <a:rPr lang="en-US" dirty="0" smtClean="0"/>
              <a:t>environmental impact and social impact to some extent.</a:t>
            </a:r>
          </a:p>
          <a:p>
            <a:pPr lvl="1"/>
            <a:r>
              <a:rPr lang="en-US" dirty="0" smtClean="0"/>
              <a:t>Doesn’t really  account for aggregated sector level   impacts</a:t>
            </a:r>
          </a:p>
          <a:p>
            <a:pPr lvl="1"/>
            <a:r>
              <a:rPr lang="en-US" dirty="0" smtClean="0"/>
              <a:t>These are where government regulation and/or assurance fails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1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Is aquaculture certification a passing fashion?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1870"/>
            <a:ext cx="5533402" cy="534112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Possibly…………..</a:t>
            </a:r>
          </a:p>
          <a:p>
            <a:pPr lvl="1"/>
            <a:r>
              <a:rPr lang="en-US" dirty="0" smtClean="0"/>
              <a:t>commodities that can demonstrate good regulation may not need this</a:t>
            </a:r>
          </a:p>
          <a:p>
            <a:pPr lvl="1"/>
            <a:r>
              <a:rPr lang="en-US" dirty="0" smtClean="0"/>
              <a:t>may remain an issue for </a:t>
            </a:r>
            <a:r>
              <a:rPr lang="en-US" dirty="0" err="1" smtClean="0"/>
              <a:t>pangassius</a:t>
            </a:r>
            <a:r>
              <a:rPr lang="en-US" dirty="0" smtClean="0"/>
              <a:t> &amp;  shrimp</a:t>
            </a:r>
          </a:p>
          <a:p>
            <a:pPr lvl="1"/>
            <a:r>
              <a:rPr lang="en-US" dirty="0" smtClean="0"/>
              <a:t>Increasing interest in  business to </a:t>
            </a:r>
            <a:r>
              <a:rPr lang="en-US" dirty="0"/>
              <a:t>b</a:t>
            </a:r>
            <a:r>
              <a:rPr lang="en-US" dirty="0" smtClean="0"/>
              <a:t>usiness</a:t>
            </a:r>
          </a:p>
          <a:p>
            <a:r>
              <a:rPr lang="en-US" dirty="0" smtClean="0"/>
              <a:t>Problem at the moment is no way to differentiate between responsible and irresponsible producers</a:t>
            </a:r>
          </a:p>
          <a:p>
            <a:pPr lvl="1"/>
            <a:r>
              <a:rPr lang="en-US" dirty="0" smtClean="0"/>
              <a:t>This opens the door to  “sell”  certification schemes</a:t>
            </a:r>
          </a:p>
          <a:p>
            <a:r>
              <a:rPr lang="en-US" dirty="0" smtClean="0"/>
              <a:t>Tendency  to  choose schemes that  lower the bar…..</a:t>
            </a:r>
          </a:p>
          <a:p>
            <a:r>
              <a:rPr lang="en-US" dirty="0" smtClean="0"/>
              <a:t>Certification  is a non-issue for products not targeted for export, or those traded within region</a:t>
            </a:r>
          </a:p>
        </p:txBody>
      </p:sp>
      <p:pic>
        <p:nvPicPr>
          <p:cNvPr id="4" name="Picture 4" descr="C:\Users\Fungesmith\Dropbox\APFIC\RCFM abstracts and presentations\2 - aquaculture overview - weimin\tilapia hatchery in bangladesh.jpg"/>
          <p:cNvPicPr>
            <a:picLocks noChangeAspect="1" noChangeArrowheads="1"/>
          </p:cNvPicPr>
          <p:nvPr/>
        </p:nvPicPr>
        <p:blipFill>
          <a:blip r:embed="rId2" cstate="email"/>
          <a:srcRect t="7778"/>
          <a:stretch>
            <a:fillRect/>
          </a:stretch>
        </p:blipFill>
        <p:spPr bwMode="auto">
          <a:xfrm>
            <a:off x="6255521" y="0"/>
            <a:ext cx="2888479" cy="6851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644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07" y="242674"/>
            <a:ext cx="6997429" cy="1143000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FAO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Food &amp; Agriculture Organization of the United Nations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42" y="1793480"/>
            <a:ext cx="7163087" cy="4902303"/>
          </a:xfrm>
        </p:spPr>
        <p:txBody>
          <a:bodyPr>
            <a:normAutofit/>
          </a:bodyPr>
          <a:lstStyle/>
          <a:p>
            <a:r>
              <a:rPr lang="en-US" dirty="0" smtClean="0"/>
              <a:t>FAO Global body for  food and  agriculture</a:t>
            </a:r>
          </a:p>
          <a:p>
            <a:r>
              <a:rPr lang="en-US" dirty="0" smtClean="0"/>
              <a:t>Global status and trends,   technical understanding, advice, policy development , capacity building</a:t>
            </a:r>
            <a:endParaRPr lang="en-US" dirty="0"/>
          </a:p>
          <a:p>
            <a:r>
              <a:rPr lang="en-US" dirty="0" smtClean="0"/>
              <a:t>FAO Committee on Fisheries (COFI)</a:t>
            </a:r>
          </a:p>
          <a:p>
            <a:pPr lvl="1"/>
            <a:r>
              <a:rPr lang="en-US" dirty="0" smtClean="0"/>
              <a:t>Meets every  two   years</a:t>
            </a:r>
          </a:p>
          <a:p>
            <a:pPr lvl="1"/>
            <a:r>
              <a:rPr lang="en-US" dirty="0" smtClean="0"/>
              <a:t>FAO members meet to discuss issues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equest FAO  attention on helping to address them</a:t>
            </a:r>
          </a:p>
          <a:p>
            <a:pPr lvl="1"/>
            <a:r>
              <a:rPr lang="en-US" dirty="0" smtClean="0"/>
              <a:t>Build  global consensus</a:t>
            </a:r>
          </a:p>
          <a:p>
            <a:pPr lvl="1"/>
            <a:r>
              <a:rPr lang="en-US" dirty="0" smtClean="0"/>
              <a:t>Sub-committee on aquaculture </a:t>
            </a:r>
            <a:r>
              <a:rPr lang="en-US" dirty="0" err="1" smtClean="0"/>
              <a:t>focusses</a:t>
            </a:r>
            <a:r>
              <a:rPr lang="en-US" dirty="0" smtClean="0"/>
              <a:t> on the sub-sector</a:t>
            </a:r>
          </a:p>
          <a:p>
            <a:r>
              <a:rPr lang="en-US" dirty="0" smtClean="0"/>
              <a:t>In 1995 FAO  members endorsed the  Code of Conduct  for Responsible  </a:t>
            </a:r>
            <a:r>
              <a:rPr lang="en-US" dirty="0"/>
              <a:t>F</a:t>
            </a:r>
            <a:r>
              <a:rPr lang="en-US" dirty="0" smtClean="0"/>
              <a:t>isheries (CCRF)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629" y="3020337"/>
            <a:ext cx="12827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9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Certification that is  too  rigorous will be ignored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Rigorous criteria for  some commodities</a:t>
            </a:r>
          </a:p>
          <a:p>
            <a:pPr lvl="1"/>
            <a:r>
              <a:rPr lang="en-US" dirty="0" smtClean="0"/>
              <a:t>May  be difficult to meet the   standard</a:t>
            </a:r>
          </a:p>
          <a:p>
            <a:r>
              <a:rPr lang="en-US" dirty="0" smtClean="0"/>
              <a:t>Meeting the  fishmeal challenge will undermine all the schemes</a:t>
            </a:r>
          </a:p>
          <a:p>
            <a:pPr lvl="1"/>
            <a:r>
              <a:rPr lang="en-US" dirty="0" smtClean="0"/>
              <a:t>all have commitments to reduce fishmeal or  ensure it comes from responsible fishing</a:t>
            </a:r>
            <a:endParaRPr lang="en-US" dirty="0"/>
          </a:p>
          <a:p>
            <a:pPr lvl="1"/>
            <a:r>
              <a:rPr lang="en-US" dirty="0" smtClean="0"/>
              <a:t>Region produces a lot of  fishmeal from trimmings…but need to  boost protein</a:t>
            </a:r>
          </a:p>
          <a:p>
            <a:r>
              <a:rPr lang="en-US" dirty="0" smtClean="0"/>
              <a:t>Cost  of  the label and   auditing  deters farmers</a:t>
            </a:r>
          </a:p>
          <a:p>
            <a:r>
              <a:rPr lang="en-US" dirty="0" smtClean="0"/>
              <a:t>End </a:t>
            </a:r>
            <a:r>
              <a:rPr lang="en-US" dirty="0"/>
              <a:t>o</a:t>
            </a:r>
            <a:r>
              <a:rPr lang="en-US" dirty="0" smtClean="0"/>
              <a:t>f the day</a:t>
            </a:r>
          </a:p>
          <a:p>
            <a:pPr lvl="1"/>
            <a:r>
              <a:rPr lang="en-US" dirty="0" smtClean="0"/>
              <a:t>certification is  not really doing  farmers a </a:t>
            </a:r>
            <a:r>
              <a:rPr lang="en-US" dirty="0" err="1" smtClean="0"/>
              <a:t>favour</a:t>
            </a:r>
            <a:endParaRPr lang="en-US" dirty="0"/>
          </a:p>
          <a:p>
            <a:pPr lvl="1"/>
            <a:r>
              <a:rPr lang="en-US" dirty="0" smtClean="0"/>
              <a:t> as all costs are passed on to  farmers</a:t>
            </a:r>
          </a:p>
        </p:txBody>
      </p:sp>
      <p:pic>
        <p:nvPicPr>
          <p:cNvPr id="4" name="Picture 7" descr="http://img.weiku.com/waterpicture/2011/10/27/11/hot_selling_fish_feed_machine_634556565369196293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24785" y="0"/>
            <a:ext cx="3119215" cy="6886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296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Aquaculture Practice (GAP)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 aquaculture practice</a:t>
            </a:r>
          </a:p>
          <a:p>
            <a:r>
              <a:rPr lang="en-US" dirty="0" smtClean="0"/>
              <a:t>Builds on the  (Global )GAP  for agriculture products</a:t>
            </a:r>
          </a:p>
          <a:p>
            <a:r>
              <a:rPr lang="en-US" dirty="0" smtClean="0"/>
              <a:t>Arose from supermarket concerns</a:t>
            </a:r>
          </a:p>
          <a:p>
            <a:pPr lvl="1"/>
            <a:r>
              <a:rPr lang="en-US" dirty="0" smtClean="0"/>
              <a:t>mainly  food safety in the supply chain from  developing  countries</a:t>
            </a:r>
          </a:p>
          <a:p>
            <a:pPr lvl="1"/>
            <a:r>
              <a:rPr lang="en-US" dirty="0" smtClean="0"/>
              <a:t>hygiene, pesticide residues etc</a:t>
            </a:r>
          </a:p>
          <a:p>
            <a:r>
              <a:rPr lang="en-US" dirty="0" err="1" smtClean="0"/>
              <a:t>Focusses</a:t>
            </a:r>
            <a:r>
              <a:rPr lang="en-US" dirty="0" smtClean="0"/>
              <a:t> on  minimum standards, principally for  food safety</a:t>
            </a:r>
          </a:p>
          <a:p>
            <a:r>
              <a:rPr lang="en-US" dirty="0" smtClean="0"/>
              <a:t>May have an environmental   dimension</a:t>
            </a:r>
          </a:p>
          <a:p>
            <a:r>
              <a:rPr lang="en-US" dirty="0" smtClean="0"/>
              <a:t>Rarely  that   </a:t>
            </a:r>
            <a:r>
              <a:rPr lang="en-US" dirty="0" err="1" smtClean="0"/>
              <a:t>rigourous</a:t>
            </a:r>
            <a:r>
              <a:rPr lang="en-US" dirty="0" smtClean="0"/>
              <a:t>.</a:t>
            </a:r>
          </a:p>
          <a:p>
            <a:r>
              <a:rPr lang="en-US" dirty="0" smtClean="0"/>
              <a:t>Does not  </a:t>
            </a:r>
            <a:r>
              <a:rPr lang="en-US" u="sng" dirty="0" smtClean="0"/>
              <a:t>primarily </a:t>
            </a:r>
            <a:r>
              <a:rPr lang="en-US" dirty="0" smtClean="0"/>
              <a:t>address sustainability concerns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5867" t="4075" r="15835"/>
          <a:stretch>
            <a:fillRect/>
          </a:stretch>
        </p:blipFill>
        <p:spPr bwMode="auto">
          <a:xfrm>
            <a:off x="6417892" y="0"/>
            <a:ext cx="2724039" cy="402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6641" r="26950"/>
          <a:stretch>
            <a:fillRect/>
          </a:stretch>
        </p:blipFill>
        <p:spPr bwMode="auto">
          <a:xfrm>
            <a:off x="6409346" y="3780209"/>
            <a:ext cx="2734654" cy="307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975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echnical </a:t>
            </a:r>
            <a:r>
              <a:rPr lang="en-US" dirty="0"/>
              <a:t>B</a:t>
            </a:r>
            <a:r>
              <a:rPr lang="en-US" dirty="0" smtClean="0"/>
              <a:t>arriers to Trade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3158"/>
            <a:ext cx="5063382" cy="5398387"/>
          </a:xfrm>
        </p:spPr>
        <p:txBody>
          <a:bodyPr>
            <a:normAutofit/>
          </a:bodyPr>
          <a:lstStyle/>
          <a:p>
            <a:r>
              <a:rPr lang="en-US" dirty="0" smtClean="0"/>
              <a:t>Several  key  issues in  the past  20 years</a:t>
            </a:r>
          </a:p>
          <a:p>
            <a:pPr lvl="1"/>
            <a:r>
              <a:rPr lang="en-US" dirty="0" smtClean="0"/>
              <a:t>EU requirements for  food safety,  product quality,  traceability….  shifting  goalposts</a:t>
            </a:r>
          </a:p>
          <a:p>
            <a:pPr lvl="1"/>
            <a:r>
              <a:rPr lang="en-US" dirty="0" smtClean="0"/>
              <a:t>Antibiotic detection</a:t>
            </a:r>
          </a:p>
          <a:p>
            <a:pPr lvl="1"/>
            <a:r>
              <a:rPr lang="en-US" dirty="0" smtClean="0"/>
              <a:t>Contamination (malachite green)</a:t>
            </a:r>
          </a:p>
          <a:p>
            <a:pPr lvl="1"/>
            <a:r>
              <a:rPr lang="en-US" dirty="0" smtClean="0"/>
              <a:t>USA anti dumping (turtle excluders,  environmental cost, esp. shrimp)</a:t>
            </a:r>
          </a:p>
          <a:p>
            <a:pPr lvl="1"/>
            <a:r>
              <a:rPr lang="en-US" dirty="0" smtClean="0"/>
              <a:t>US issue on </a:t>
            </a:r>
            <a:r>
              <a:rPr lang="en-US" dirty="0" err="1" smtClean="0"/>
              <a:t>labelling</a:t>
            </a:r>
            <a:r>
              <a:rPr lang="en-US" dirty="0" smtClean="0"/>
              <a:t> of </a:t>
            </a:r>
            <a:r>
              <a:rPr lang="en-US" dirty="0" err="1" smtClean="0"/>
              <a:t>pangassius</a:t>
            </a:r>
            <a:r>
              <a:rPr lang="en-US" dirty="0" smtClean="0"/>
              <a:t> as catfish (protection)</a:t>
            </a:r>
          </a:p>
          <a:p>
            <a:pPr lvl="1"/>
            <a:r>
              <a:rPr lang="en-US" dirty="0"/>
              <a:t>Australia (risk assessment of  </a:t>
            </a:r>
            <a:r>
              <a:rPr lang="en-US" dirty="0" smtClean="0"/>
              <a:t>Asian </a:t>
            </a:r>
            <a:r>
              <a:rPr lang="en-US" dirty="0"/>
              <a:t>shrimp - disease import</a:t>
            </a:r>
            <a:r>
              <a:rPr lang="en-US" dirty="0" smtClean="0"/>
              <a:t>)</a:t>
            </a:r>
          </a:p>
        </p:txBody>
      </p:sp>
      <p:pic>
        <p:nvPicPr>
          <p:cNvPr id="5" name="Picture 8" descr="HTTP://www.bbwfish.com/UploadFiles/ArticleFiles/2009/12/2009122114495603/2009122114490502.jpg"/>
          <p:cNvPicPr>
            <a:picLocks noChangeAspect="1" noChangeArrowheads="1"/>
          </p:cNvPicPr>
          <p:nvPr/>
        </p:nvPicPr>
        <p:blipFill>
          <a:blip r:embed="rId2" cstate="print"/>
          <a:srcRect l="7729" r="22222"/>
          <a:stretch>
            <a:fillRect/>
          </a:stretch>
        </p:blipFill>
        <p:spPr bwMode="auto">
          <a:xfrm>
            <a:off x="6016239" y="3482174"/>
            <a:ext cx="3127761" cy="3375826"/>
          </a:xfrm>
          <a:prstGeom prst="rect">
            <a:avLst/>
          </a:prstGeom>
          <a:noFill/>
        </p:spPr>
      </p:pic>
      <p:pic>
        <p:nvPicPr>
          <p:cNvPr id="4" name="Picture 2" descr="http://www.s0002.com/d/file/yangzhi/haidaiyangzhi/2010-12-27/7120531e95bca25010245555f0c7276e.jpg"/>
          <p:cNvPicPr>
            <a:picLocks noChangeAspect="1" noChangeArrowheads="1"/>
          </p:cNvPicPr>
          <p:nvPr/>
        </p:nvPicPr>
        <p:blipFill>
          <a:blip r:embed="rId3" cstate="print"/>
          <a:srcRect l="38647" r="5266"/>
          <a:stretch>
            <a:fillRect/>
          </a:stretch>
        </p:blipFill>
        <p:spPr bwMode="auto">
          <a:xfrm>
            <a:off x="6016239" y="-1"/>
            <a:ext cx="3127761" cy="3701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208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echnical </a:t>
            </a:r>
            <a:r>
              <a:rPr lang="en-US" dirty="0"/>
              <a:t>B</a:t>
            </a:r>
            <a:r>
              <a:rPr lang="en-US" dirty="0" smtClean="0"/>
              <a:t>arriers to Trade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674" y="1417638"/>
            <a:ext cx="5785203" cy="5307902"/>
          </a:xfrm>
        </p:spPr>
        <p:txBody>
          <a:bodyPr>
            <a:normAutofit/>
          </a:bodyPr>
          <a:lstStyle/>
          <a:p>
            <a:r>
              <a:rPr lang="en-US" dirty="0" smtClean="0"/>
              <a:t>Deliberately used?</a:t>
            </a:r>
          </a:p>
          <a:p>
            <a:r>
              <a:rPr lang="en-US" dirty="0" smtClean="0"/>
              <a:t>Food safety</a:t>
            </a:r>
          </a:p>
          <a:p>
            <a:pPr lvl="1"/>
            <a:r>
              <a:rPr lang="en-US" dirty="0" smtClean="0"/>
              <a:t>Detection sensitivity</a:t>
            </a:r>
          </a:p>
          <a:p>
            <a:pPr lvl="1"/>
            <a:r>
              <a:rPr lang="en-US" dirty="0" smtClean="0"/>
              <a:t>100%  testing</a:t>
            </a:r>
          </a:p>
          <a:p>
            <a:pPr lvl="1"/>
            <a:r>
              <a:rPr lang="en-US" dirty="0" smtClean="0"/>
              <a:t>Until  a country can develop  mutual recognition agreement</a:t>
            </a:r>
          </a:p>
          <a:p>
            <a:pPr lvl="1"/>
            <a:r>
              <a:rPr lang="en-US" u="sng" dirty="0" smtClean="0"/>
              <a:t>Support countries to   develop their capacity to monitor</a:t>
            </a:r>
          </a:p>
          <a:p>
            <a:r>
              <a:rPr lang="en-US" dirty="0" smtClean="0"/>
              <a:t>Use of  environmental  costs</a:t>
            </a:r>
          </a:p>
          <a:p>
            <a:pPr lvl="1"/>
            <a:r>
              <a:rPr lang="en-US" dirty="0" smtClean="0"/>
              <a:t>Non-accounting for  wastes to environment</a:t>
            </a:r>
          </a:p>
          <a:p>
            <a:pPr lvl="1"/>
            <a:r>
              <a:rPr lang="en-US" dirty="0" smtClean="0"/>
              <a:t>May not reflect differences between temperate and tropical systems</a:t>
            </a:r>
          </a:p>
          <a:p>
            <a:pPr lvl="1"/>
            <a:r>
              <a:rPr lang="en-US" u="sng" dirty="0" smtClean="0"/>
              <a:t>Environmental monitoring of  systems producing  key commodities</a:t>
            </a:r>
          </a:p>
        </p:txBody>
      </p:sp>
      <p:pic>
        <p:nvPicPr>
          <p:cNvPr id="4" name="Picture 4" descr="C:\Users\Fungesmith\Dropbox\APFIC\RCFM abstracts and presentations\2 - aquaculture overview - weimin\tilapia spawning hapas-bangladesh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95701" y="0"/>
            <a:ext cx="2948299" cy="6833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208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echnical </a:t>
            </a:r>
            <a:r>
              <a:rPr lang="en-US" dirty="0"/>
              <a:t>B</a:t>
            </a:r>
            <a:r>
              <a:rPr lang="en-US" dirty="0" smtClean="0"/>
              <a:t>arriers to Trade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674" y="1367328"/>
            <a:ext cx="5870661" cy="52342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Biosecurity </a:t>
            </a:r>
          </a:p>
          <a:p>
            <a:pPr lvl="1"/>
            <a:r>
              <a:rPr lang="en-US" dirty="0"/>
              <a:t>Used to   try to limit import of cheap Asian  </a:t>
            </a:r>
            <a:r>
              <a:rPr lang="en-US" dirty="0" smtClean="0"/>
              <a:t>products</a:t>
            </a:r>
          </a:p>
          <a:p>
            <a:pPr lvl="1"/>
            <a:r>
              <a:rPr lang="en-US" u="sng" dirty="0" smtClean="0"/>
              <a:t>Risk analysis, better aquaculture health   monitoring</a:t>
            </a:r>
            <a:endParaRPr lang="en-US" u="sng" dirty="0"/>
          </a:p>
          <a:p>
            <a:r>
              <a:rPr lang="en-US" dirty="0"/>
              <a:t> Traceability , documentation of  origin etc.</a:t>
            </a:r>
          </a:p>
          <a:p>
            <a:pPr lvl="1"/>
            <a:r>
              <a:rPr lang="en-US" dirty="0"/>
              <a:t>Relatively  easy to sort out species, country</a:t>
            </a:r>
          </a:p>
          <a:p>
            <a:pPr lvl="1"/>
            <a:r>
              <a:rPr lang="en-US" dirty="0"/>
              <a:t>Difficult for  small farm </a:t>
            </a:r>
            <a:r>
              <a:rPr lang="en-US" dirty="0" smtClean="0"/>
              <a:t>production (each </a:t>
            </a:r>
            <a:r>
              <a:rPr lang="en-US" dirty="0"/>
              <a:t>pond</a:t>
            </a:r>
            <a:r>
              <a:rPr lang="en-US" dirty="0" smtClean="0"/>
              <a:t>?)</a:t>
            </a:r>
          </a:p>
          <a:p>
            <a:pPr lvl="1"/>
            <a:r>
              <a:rPr lang="en-US" u="sng" dirty="0" smtClean="0"/>
              <a:t>Information/traceability systems,  zoning, licensing</a:t>
            </a:r>
            <a:endParaRPr lang="en-US" u="sng" dirty="0"/>
          </a:p>
          <a:p>
            <a:endParaRPr lang="en-US" dirty="0" smtClean="0"/>
          </a:p>
          <a:p>
            <a:r>
              <a:rPr lang="en-US" dirty="0" smtClean="0"/>
              <a:t>Note that </a:t>
            </a:r>
            <a:r>
              <a:rPr lang="en-US" u="sng" dirty="0" smtClean="0"/>
              <a:t>few, if any </a:t>
            </a:r>
            <a:r>
              <a:rPr lang="en-US" dirty="0" smtClean="0"/>
              <a:t>of these are effectively resolved </a:t>
            </a:r>
            <a:r>
              <a:rPr lang="en-US" dirty="0"/>
              <a:t>by </a:t>
            </a:r>
            <a:r>
              <a:rPr lang="en-US" dirty="0" smtClean="0"/>
              <a:t>aquaculture </a:t>
            </a:r>
            <a:r>
              <a:rPr lang="en-US" dirty="0"/>
              <a:t>certification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Picture 7" descr="F:\Lokaler Datenträger\Users\rudolf\Documents\HP Files\Eigene Bilder\FAO INS CTO FI\2006 08 31\DSC00424.JPG"/>
          <p:cNvPicPr>
            <a:picLocks noChangeAspect="1" noChangeArrowheads="1"/>
          </p:cNvPicPr>
          <p:nvPr/>
        </p:nvPicPr>
        <p:blipFill>
          <a:blip r:embed="rId2"/>
          <a:srcRect l="41176" r="31618"/>
          <a:stretch>
            <a:fillRect/>
          </a:stretch>
        </p:blipFill>
        <p:spPr bwMode="auto">
          <a:xfrm>
            <a:off x="6127335" y="-442465"/>
            <a:ext cx="3016665" cy="730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2557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steps to support countries?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Focus on improving credibility of</a:t>
            </a:r>
            <a:r>
              <a:rPr lang="en-US" dirty="0"/>
              <a:t> </a:t>
            </a:r>
            <a:r>
              <a:rPr lang="en-US" dirty="0" smtClean="0"/>
              <a:t>Government   regulation  of  the sector:</a:t>
            </a:r>
          </a:p>
          <a:p>
            <a:pPr lvl="1"/>
            <a:r>
              <a:rPr lang="en-US" dirty="0" smtClean="0"/>
              <a:t>Zoning</a:t>
            </a:r>
          </a:p>
          <a:p>
            <a:pPr lvl="1"/>
            <a:r>
              <a:rPr lang="en-US" dirty="0" smtClean="0"/>
              <a:t>Health management</a:t>
            </a:r>
          </a:p>
          <a:p>
            <a:pPr lvl="1"/>
            <a:r>
              <a:rPr lang="en-US" dirty="0" smtClean="0"/>
              <a:t>Environmental impact</a:t>
            </a:r>
          </a:p>
          <a:p>
            <a:pPr lvl="1"/>
            <a:r>
              <a:rPr lang="en-US" dirty="0" smtClean="0"/>
              <a:t>Human rights</a:t>
            </a:r>
          </a:p>
          <a:p>
            <a:pPr lvl="1"/>
            <a:r>
              <a:rPr lang="en-US" dirty="0" smtClean="0"/>
              <a:t>Food safety</a:t>
            </a:r>
          </a:p>
          <a:p>
            <a:pPr lvl="1"/>
            <a:r>
              <a:rPr lang="en-US" dirty="0" smtClean="0"/>
              <a:t>Feed quality/certification</a:t>
            </a:r>
          </a:p>
          <a:p>
            <a:r>
              <a:rPr lang="en-US" dirty="0" smtClean="0"/>
              <a:t>“mutual recognition” is a goal</a:t>
            </a:r>
          </a:p>
          <a:p>
            <a:pPr lvl="1"/>
            <a:r>
              <a:rPr lang="en-US" dirty="0" smtClean="0"/>
              <a:t>food safety  first, </a:t>
            </a:r>
          </a:p>
          <a:p>
            <a:pPr lvl="1"/>
            <a:r>
              <a:rPr lang="en-US" dirty="0" smtClean="0"/>
              <a:t>but   eventually on sector management</a:t>
            </a:r>
          </a:p>
          <a:p>
            <a:r>
              <a:rPr lang="en-US" dirty="0" smtClean="0"/>
              <a:t>Emergence of  government certification schemes</a:t>
            </a:r>
          </a:p>
          <a:p>
            <a:pPr lvl="1"/>
            <a:r>
              <a:rPr lang="en-US" dirty="0" smtClean="0"/>
              <a:t>Cheaper</a:t>
            </a:r>
          </a:p>
          <a:p>
            <a:pPr lvl="1"/>
            <a:r>
              <a:rPr lang="en-US" dirty="0" smtClean="0"/>
              <a:t>Only  useful if  credible standard</a:t>
            </a:r>
          </a:p>
          <a:p>
            <a:pPr lvl="1"/>
            <a:r>
              <a:rPr lang="en-US" dirty="0" smtClean="0"/>
              <a:t>Supermarket B2B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 t="24089" r="15956" b="32841"/>
          <a:stretch>
            <a:fillRect/>
          </a:stretch>
        </p:blipFill>
        <p:spPr bwMode="auto">
          <a:xfrm rot="5400000">
            <a:off x="3086100" y="3086100"/>
            <a:ext cx="9144000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3791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4.bp.blogspot.com/-czYg0W17UME/UKYy_EyqrdI/AAAAAAAAAoY/LZg7F3kyJtM/s1600/agenda21_cov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169" y="274638"/>
            <a:ext cx="1452097" cy="1875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231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Sustainable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008" y="1417638"/>
            <a:ext cx="5447945" cy="523473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1992 UNCED, 2002 World </a:t>
            </a:r>
            <a:r>
              <a:rPr lang="en-US" dirty="0" smtClean="0"/>
              <a:t>Summit on Sustainable  Development (WSSD</a:t>
            </a:r>
            <a:r>
              <a:rPr lang="en-US" dirty="0" smtClean="0"/>
              <a:t>-</a:t>
            </a:r>
            <a:r>
              <a:rPr lang="en-US" dirty="0" smtClean="0"/>
              <a:t>Johannesburg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outlined the need for  sustainable development</a:t>
            </a:r>
          </a:p>
          <a:p>
            <a:pPr lvl="1"/>
            <a:r>
              <a:rPr lang="en-US" dirty="0" smtClean="0"/>
              <a:t>emphasized use of ecosystem approach</a:t>
            </a:r>
          </a:p>
          <a:p>
            <a:r>
              <a:rPr lang="en-US" dirty="0" smtClean="0"/>
              <a:t>1995 FAO Code of Conduct  for Responsible Fisheries (CCRF)</a:t>
            </a:r>
          </a:p>
          <a:p>
            <a:pPr lvl="1"/>
            <a:r>
              <a:rPr lang="en-US" dirty="0" smtClean="0"/>
              <a:t>voluntary instrument</a:t>
            </a:r>
          </a:p>
          <a:p>
            <a:pPr lvl="1"/>
            <a:r>
              <a:rPr lang="en-US" dirty="0" smtClean="0"/>
              <a:t>set out the guidance for  responsible fisheries</a:t>
            </a:r>
          </a:p>
          <a:p>
            <a:r>
              <a:rPr lang="en-US" dirty="0" smtClean="0"/>
              <a:t>FAO Technical guidelines progressively developed to  further refine specific technical guidance</a:t>
            </a:r>
          </a:p>
          <a:p>
            <a:pPr lvl="1"/>
            <a:r>
              <a:rPr lang="en-US" dirty="0" smtClean="0"/>
              <a:t>Some of these are  internationally negotiated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  Aquaculture certification  guidelines, eco-</a:t>
            </a:r>
            <a:r>
              <a:rPr lang="en-US" dirty="0" err="1" smtClean="0"/>
              <a:t>labelling</a:t>
            </a:r>
            <a:r>
              <a:rPr lang="en-US" dirty="0" smtClean="0"/>
              <a:t>  guidelines</a:t>
            </a:r>
          </a:p>
        </p:txBody>
      </p:sp>
      <p:pic>
        <p:nvPicPr>
          <p:cNvPr id="7" name="Picture 7" descr="CCR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5413" y="2008975"/>
            <a:ext cx="1985519" cy="2887766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" name="Picture 8" descr="FAO CCRF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8173" y="3971925"/>
            <a:ext cx="1969093" cy="2794270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3506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Fungesmith\Dropbox\APFIC\RCFM abstracts and presentations\2 - aquaculture overview - weimin\Seabass cage Thailan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43" y="195347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Responsible fisheries &amp; aquaculture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4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The CCRF is a </a:t>
            </a:r>
            <a:r>
              <a:rPr lang="en-US" u="sng" dirty="0" smtClean="0"/>
              <a:t>code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709" y="1600200"/>
            <a:ext cx="5820514" cy="4720271"/>
          </a:xfrm>
        </p:spPr>
        <p:txBody>
          <a:bodyPr>
            <a:normAutofit/>
          </a:bodyPr>
          <a:lstStyle/>
          <a:p>
            <a:r>
              <a:rPr lang="en-US" dirty="0" smtClean="0"/>
              <a:t>The CCRF  does not  have explicit  implementation  details</a:t>
            </a:r>
          </a:p>
          <a:p>
            <a:r>
              <a:rPr lang="en-US" dirty="0" smtClean="0"/>
              <a:t>It sets principles and  describes the nature of responsible  actions </a:t>
            </a:r>
          </a:p>
          <a:p>
            <a:pPr lvl="1"/>
            <a:r>
              <a:rPr lang="en-US" dirty="0" smtClean="0"/>
              <a:t>Voluntary</a:t>
            </a:r>
          </a:p>
          <a:p>
            <a:pPr lvl="1"/>
            <a:r>
              <a:rPr lang="en-US" dirty="0" smtClean="0"/>
              <a:t>Note that   aquaculture is rarely  managed across  national borders</a:t>
            </a:r>
          </a:p>
          <a:p>
            <a:r>
              <a:rPr lang="en-US" dirty="0" smtClean="0"/>
              <a:t>Rather difficult to actually implement?</a:t>
            </a:r>
          </a:p>
          <a:p>
            <a:r>
              <a:rPr lang="en-US" dirty="0" smtClean="0"/>
              <a:t>The  CCRF Technical  Guidelines have more technical details</a:t>
            </a:r>
          </a:p>
          <a:p>
            <a:r>
              <a:rPr lang="en-US" dirty="0" smtClean="0"/>
              <a:t>Enter the Ecosystem Approach to Fisheries (and aquaculture)…</a:t>
            </a:r>
          </a:p>
          <a:p>
            <a:endParaRPr lang="en-US" dirty="0"/>
          </a:p>
        </p:txBody>
      </p:sp>
      <p:pic>
        <p:nvPicPr>
          <p:cNvPr id="4" name="Picture 2" descr="S:\APFIC - Photos\2 - Countries\Sri Lanka\Sri Lanka\IMG_134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04307" y="0"/>
            <a:ext cx="283969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384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920" y="248772"/>
            <a:ext cx="5375304" cy="10245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Ecosystem Approach to Aquaculture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5183024" cy="5191439"/>
          </a:xfrm>
        </p:spPr>
        <p:txBody>
          <a:bodyPr>
            <a:normAutofit/>
          </a:bodyPr>
          <a:lstStyle/>
          <a:p>
            <a:r>
              <a:rPr lang="en-US" dirty="0" smtClean="0"/>
              <a:t>When  trying to manage  fisheries or aquaculture </a:t>
            </a:r>
          </a:p>
          <a:p>
            <a:pPr lvl="1"/>
            <a:r>
              <a:rPr lang="en-US" dirty="0" smtClean="0"/>
              <a:t>How do you balance the human dimensions, the ecological  dimensions and the   governance framework ?</a:t>
            </a:r>
          </a:p>
          <a:p>
            <a:r>
              <a:rPr lang="en-US" dirty="0" smtClean="0"/>
              <a:t>How to trade off between:</a:t>
            </a:r>
          </a:p>
          <a:p>
            <a:pPr lvl="1"/>
            <a:r>
              <a:rPr lang="en-US" dirty="0" smtClean="0"/>
              <a:t>loss of  pristine environmental integrity, with economic development?</a:t>
            </a:r>
          </a:p>
          <a:p>
            <a:pPr lvl="1"/>
            <a:r>
              <a:rPr lang="en-US" dirty="0" smtClean="0"/>
              <a:t>Short term versus long term?</a:t>
            </a:r>
          </a:p>
          <a:p>
            <a:pPr lvl="1"/>
            <a:r>
              <a:rPr lang="en-US" dirty="0" smtClean="0"/>
              <a:t>Economic  efficiency versus human livelihoods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S:\APFIC - Photos\2 - Countries\Myanmar\02-12-09 Myanmar Simon Funge-Smith\Mandalay\DSC0033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59865" y="0"/>
            <a:ext cx="3384135" cy="6863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878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74" y="274638"/>
            <a:ext cx="6554324" cy="928520"/>
          </a:xfrm>
        </p:spPr>
        <p:txBody>
          <a:bodyPr>
            <a:normAutofit/>
          </a:bodyPr>
          <a:lstStyle/>
          <a:p>
            <a:r>
              <a:rPr lang="en-GB" dirty="0">
                <a:ea typeface="ＭＳ Ｐゴシック" pitchFamily="34" charset="-128"/>
              </a:rPr>
              <a:t>Components of </a:t>
            </a:r>
            <a:r>
              <a:rPr lang="en-GB" dirty="0" smtClean="0">
                <a:ea typeface="ＭＳ Ｐゴシック" pitchFamily="34" charset="-128"/>
              </a:rPr>
              <a:t>Ecosystem Approach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45463" y="1417639"/>
            <a:ext cx="6779287" cy="1723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rgbClr val="FFFFFF"/>
                </a:solidFill>
                <a:ea typeface="ＭＳ Ｐゴシック" pitchFamily="34" charset="-128"/>
              </a:rPr>
              <a:t>Sustainable Development</a:t>
            </a:r>
          </a:p>
          <a:p>
            <a:pPr algn="ctr">
              <a:defRPr/>
            </a:pPr>
            <a:r>
              <a:rPr lang="ja-JP" altLang="en-GB" sz="2400" dirty="0">
                <a:solidFill>
                  <a:srgbClr val="FFFFFF"/>
                </a:solidFill>
                <a:ea typeface="ＭＳ Ｐゴシック" pitchFamily="34" charset="-128"/>
              </a:rPr>
              <a:t>“</a:t>
            </a:r>
            <a:r>
              <a:rPr lang="en-GB" altLang="ja-JP" sz="2400" dirty="0">
                <a:solidFill>
                  <a:srgbClr val="FFFFFF"/>
                </a:solidFill>
                <a:ea typeface="ＭＳ Ｐゴシック" pitchFamily="34" charset="-128"/>
              </a:rPr>
              <a:t>Development which meets the needs of the present without compromising the ability of future generations to meet their own needs</a:t>
            </a:r>
            <a:r>
              <a:rPr lang="ja-JP" altLang="en-GB" sz="2400" dirty="0">
                <a:solidFill>
                  <a:srgbClr val="FFFFFF"/>
                </a:solidFill>
                <a:ea typeface="ＭＳ Ｐゴシック" pitchFamily="34" charset="-128"/>
              </a:rPr>
              <a:t>”</a:t>
            </a:r>
            <a:endParaRPr lang="en-GB" sz="24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68293" y="3140869"/>
            <a:ext cx="0" cy="1871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95051" y="4076700"/>
            <a:ext cx="61852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95051" y="4076700"/>
            <a:ext cx="0" cy="936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380288" y="4076700"/>
            <a:ext cx="0" cy="936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6045061" y="5013325"/>
            <a:ext cx="2641739" cy="1240674"/>
          </a:xfrm>
          <a:prstGeom prst="roundRect">
            <a:avLst>
              <a:gd name="adj" fmla="val 293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Ability to achieve/ Governance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18682" y="5013325"/>
            <a:ext cx="3048718" cy="1475372"/>
          </a:xfrm>
          <a:prstGeom prst="roundRect">
            <a:avLst>
              <a:gd name="adj" fmla="val 233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rgbClr val="FFFFFF"/>
                </a:solidFill>
              </a:rPr>
              <a:t>Human </a:t>
            </a:r>
          </a:p>
          <a:p>
            <a:pPr algn="ctr">
              <a:defRPr/>
            </a:pPr>
            <a:r>
              <a:rPr lang="en-GB" sz="2400" dirty="0">
                <a:solidFill>
                  <a:srgbClr val="FFFFFF"/>
                </a:solidFill>
              </a:rPr>
              <a:t>Well-being (social + economic)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9315" y="4941888"/>
            <a:ext cx="2103466" cy="1312111"/>
          </a:xfrm>
          <a:prstGeom prst="roundRect">
            <a:avLst>
              <a:gd name="adj" fmla="val 26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/>
              <a:t>Ecological Well-being</a:t>
            </a:r>
          </a:p>
        </p:txBody>
      </p:sp>
    </p:spTree>
    <p:extLst>
      <p:ext uri="{BB962C8B-B14F-4D97-AF65-F5344CB8AC3E}">
        <p14:creationId xmlns:p14="http://schemas.microsoft.com/office/powerpoint/2010/main" val="171230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217207" cy="4945879"/>
          </a:xfrm>
        </p:spPr>
        <p:txBody>
          <a:bodyPr>
            <a:normAutofit/>
          </a:bodyPr>
          <a:lstStyle/>
          <a:p>
            <a:r>
              <a:rPr lang="en-US" dirty="0" smtClean="0"/>
              <a:t>EAF/EAA is a planning framework </a:t>
            </a:r>
          </a:p>
          <a:p>
            <a:r>
              <a:rPr lang="en-US" dirty="0" smtClean="0"/>
              <a:t>It aims to  balance   human  well-being, ecological </a:t>
            </a:r>
            <a:r>
              <a:rPr lang="en-US" dirty="0"/>
              <a:t>w</a:t>
            </a:r>
            <a:r>
              <a:rPr lang="en-US" dirty="0" smtClean="0"/>
              <a:t>ell-being</a:t>
            </a:r>
          </a:p>
          <a:p>
            <a:pPr lvl="1"/>
            <a:r>
              <a:rPr lang="en-US" dirty="0" smtClean="0"/>
              <a:t>uses stakeholder dialogue to identify  issues,   </a:t>
            </a:r>
          </a:p>
          <a:p>
            <a:pPr lvl="1"/>
            <a:r>
              <a:rPr lang="en-US" dirty="0" smtClean="0"/>
              <a:t>prioritize them using  risk analysis and  </a:t>
            </a:r>
          </a:p>
          <a:p>
            <a:pPr lvl="1"/>
            <a:r>
              <a:rPr lang="en-US" dirty="0" smtClean="0"/>
              <a:t>develop  consensus around how to resolve them. </a:t>
            </a:r>
          </a:p>
          <a:p>
            <a:r>
              <a:rPr lang="en-US" dirty="0" smtClean="0"/>
              <a:t>It is also  a direct   way to implement   </a:t>
            </a:r>
            <a:r>
              <a:rPr lang="en-US" u="sng" dirty="0" smtClean="0"/>
              <a:t>sustainable development </a:t>
            </a:r>
          </a:p>
          <a:p>
            <a:endParaRPr lang="en-US" dirty="0"/>
          </a:p>
        </p:txBody>
      </p:sp>
      <p:pic>
        <p:nvPicPr>
          <p:cNvPr id="4" name="Picture 3" descr="S:\APFIC - Photos\1 - Species &amp; systems photos\shrimp &amp; prawns\Brazil shrimp farm.JPG"/>
          <p:cNvPicPr>
            <a:picLocks noChangeAspect="1" noChangeArrowheads="1"/>
          </p:cNvPicPr>
          <p:nvPr/>
        </p:nvPicPr>
        <p:blipFill>
          <a:blip r:embed="rId2" cstate="email"/>
          <a:srcRect l="29159"/>
          <a:stretch>
            <a:fillRect/>
          </a:stretch>
        </p:blipFill>
        <p:spPr bwMode="auto">
          <a:xfrm>
            <a:off x="6502092" y="0"/>
            <a:ext cx="2641908" cy="6918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189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323" y="3182007"/>
            <a:ext cx="7289262" cy="928520"/>
          </a:xfrm>
        </p:spPr>
        <p:txBody>
          <a:bodyPr/>
          <a:lstStyle/>
          <a:p>
            <a:r>
              <a:rPr lang="en-US" dirty="0" smtClean="0"/>
              <a:t>A few facts about the regions aquaculture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4784</TotalTime>
  <Words>1458</Words>
  <Application>Microsoft Macintosh PowerPoint</Application>
  <PresentationFormat>On-screen Show (4:3)</PresentationFormat>
  <Paragraphs>205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International regulations, guidelines &amp; market requirements </vt:lpstr>
      <vt:lpstr>FAO Food &amp; Agriculture Organization of the United Nations</vt:lpstr>
      <vt:lpstr>Sustainable Development</vt:lpstr>
      <vt:lpstr>Responsible fisheries &amp; aquaculture</vt:lpstr>
      <vt:lpstr>The CCRF is a code</vt:lpstr>
      <vt:lpstr>Ecosystem Approach to Aquaculture</vt:lpstr>
      <vt:lpstr>Components of Ecosystem Approach</vt:lpstr>
      <vt:lpstr>Take  home message</vt:lpstr>
      <vt:lpstr>A few facts about the regions aquaculture </vt:lpstr>
      <vt:lpstr>Regional contribution to world aquaculture in 2010</vt:lpstr>
      <vt:lpstr>Production of low value/trash fish species in the South China Sea region</vt:lpstr>
      <vt:lpstr>Key points </vt:lpstr>
      <vt:lpstr>All of this production comes at some cost…..</vt:lpstr>
      <vt:lpstr>All of this production comes at some cost…..</vt:lpstr>
      <vt:lpstr>Food safety, eco-labelling  &amp; certification</vt:lpstr>
      <vt:lpstr>We started with food safety concerns</vt:lpstr>
      <vt:lpstr>The failure to address environmental sustainability,  social impacts</vt:lpstr>
      <vt:lpstr>Rise of  aquaculture  certification</vt:lpstr>
      <vt:lpstr>Is aquaculture certification a passing fashion?</vt:lpstr>
      <vt:lpstr>Certification that is  too  rigorous will be ignored</vt:lpstr>
      <vt:lpstr>Good Aquaculture Practice (GAP)</vt:lpstr>
      <vt:lpstr>Technical Barriers to Trade (1)</vt:lpstr>
      <vt:lpstr>Technical Barriers to Trade (2)</vt:lpstr>
      <vt:lpstr>Technical Barriers to Trade (3)</vt:lpstr>
      <vt:lpstr>Next steps to support countries?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regulations, guidelines &amp; market requirements</dc:title>
  <dc:creator>Simon Funge-Smith</dc:creator>
  <cp:lastModifiedBy>Simon Funge-Smith</cp:lastModifiedBy>
  <cp:revision>44</cp:revision>
  <dcterms:created xsi:type="dcterms:W3CDTF">2012-12-06T08:16:26Z</dcterms:created>
  <dcterms:modified xsi:type="dcterms:W3CDTF">2013-01-16T03:51:08Z</dcterms:modified>
</cp:coreProperties>
</file>