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1" r:id="rId2"/>
    <p:sldId id="282" r:id="rId3"/>
    <p:sldId id="283" r:id="rId4"/>
    <p:sldId id="296" r:id="rId5"/>
    <p:sldId id="267" r:id="rId6"/>
    <p:sldId id="266" r:id="rId7"/>
    <p:sldId id="289" r:id="rId8"/>
    <p:sldId id="291" r:id="rId9"/>
    <p:sldId id="292" r:id="rId10"/>
    <p:sldId id="277" r:id="rId11"/>
    <p:sldId id="320" r:id="rId12"/>
    <p:sldId id="312" r:id="rId13"/>
    <p:sldId id="293" r:id="rId14"/>
    <p:sldId id="329" r:id="rId15"/>
    <p:sldId id="298" r:id="rId16"/>
    <p:sldId id="299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en Anne May" initials="AAM" lastIdx="1" clrIdx="0">
    <p:extLst>
      <p:ext uri="{19B8F6BF-5375-455C-9EA6-DF929625EA0E}">
        <p15:presenceInfo xmlns:p15="http://schemas.microsoft.com/office/powerpoint/2012/main" userId="Andersen Anne M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75241" autoAdjust="0"/>
  </p:normalViewPr>
  <p:slideViewPr>
    <p:cSldViewPr snapToGrid="0">
      <p:cViewPr varScale="1">
        <p:scale>
          <a:sx n="45" d="100"/>
          <a:sy n="45" d="100"/>
        </p:scale>
        <p:origin x="13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porth\Documents\International%20AIDS%20Conferences\2014%20Conference\1.%20Preparations\Abstracts\PorthT%20-%20Adolescent%20AIDS%20Mortality\PorthT-HIV-PositiveSurvivalRatesbyAgeandSex_preli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porth\Documents\International%20AIDS%20Conferences\2014%20Conference\1.%20Preparations\Abstracts\PorthT%20-%20Adolescent%20AIDS%20Mortality\PorthT-HIV-PositiveSurvivalRatesbyAgeandSex_preli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LUCIECLUVER:My%20Documents2.2:Paper%20sex%20and%20social%20protection%20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UCIECLUVER:My%20Documents2.2:Paper%20sex%20and%20social%20protection%20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16153662610361E-2"/>
          <c:y val="4.1799604055003214E-2"/>
          <c:w val="0.87862312097351469"/>
          <c:h val="0.83701513237187941"/>
        </c:manualLayout>
      </c:layout>
      <c:lineChart>
        <c:grouping val="standard"/>
        <c:varyColors val="0"/>
        <c:ser>
          <c:idx val="0"/>
          <c:order val="0"/>
          <c:tx>
            <c:strRef>
              <c:f>'2.2'!$A$31</c:f>
              <c:strCache>
                <c:ptCount val="1"/>
                <c:pt idx="0">
                  <c:v>Children aged 0–4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'2.2'!$B$30:$N$30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'2.2'!$B$31:$N$31</c:f>
              <c:numCache>
                <c:formatCode>#,##0</c:formatCode>
                <c:ptCount val="13"/>
                <c:pt idx="0">
                  <c:v>211596.49890000001</c:v>
                </c:pt>
                <c:pt idx="1">
                  <c:v>221875.90419999999</c:v>
                </c:pt>
                <c:pt idx="2">
                  <c:v>229579.74710000001</c:v>
                </c:pt>
                <c:pt idx="3">
                  <c:v>233749.7739</c:v>
                </c:pt>
                <c:pt idx="4">
                  <c:v>233294.3682</c:v>
                </c:pt>
                <c:pt idx="5">
                  <c:v>228263.79010000001</c:v>
                </c:pt>
                <c:pt idx="6">
                  <c:v>218268.04579999999</c:v>
                </c:pt>
                <c:pt idx="7">
                  <c:v>201990.83189999999</c:v>
                </c:pt>
                <c:pt idx="8">
                  <c:v>183912.25829999999</c:v>
                </c:pt>
                <c:pt idx="9">
                  <c:v>165421.86619999999</c:v>
                </c:pt>
                <c:pt idx="10">
                  <c:v>143502.4952</c:v>
                </c:pt>
                <c:pt idx="11">
                  <c:v>122530.6415</c:v>
                </c:pt>
                <c:pt idx="12">
                  <c:v>102947.09110000001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'2.2'!$A$32</c:f>
              <c:strCache>
                <c:ptCount val="1"/>
                <c:pt idx="0">
                  <c:v>Children aged 5–9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'2.2'!$B$32:$N$32</c:f>
              <c:numCache>
                <c:formatCode>#,##0</c:formatCode>
                <c:ptCount val="13"/>
                <c:pt idx="0">
                  <c:v>30767.2667</c:v>
                </c:pt>
                <c:pt idx="1">
                  <c:v>35037.857100000001</c:v>
                </c:pt>
                <c:pt idx="2">
                  <c:v>39210.720300000001</c:v>
                </c:pt>
                <c:pt idx="3">
                  <c:v>43140.504200000003</c:v>
                </c:pt>
                <c:pt idx="4">
                  <c:v>46686.520499999999</c:v>
                </c:pt>
                <c:pt idx="5">
                  <c:v>49642.938399999999</c:v>
                </c:pt>
                <c:pt idx="6">
                  <c:v>51820.7287</c:v>
                </c:pt>
                <c:pt idx="7">
                  <c:v>53179.875699999997</c:v>
                </c:pt>
                <c:pt idx="8">
                  <c:v>53759.557000000001</c:v>
                </c:pt>
                <c:pt idx="9">
                  <c:v>53632.527499999997</c:v>
                </c:pt>
                <c:pt idx="10">
                  <c:v>52579.148200000003</c:v>
                </c:pt>
                <c:pt idx="11">
                  <c:v>50396.883000000002</c:v>
                </c:pt>
                <c:pt idx="12">
                  <c:v>47342.756399999998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'2.2'!$A$35</c:f>
              <c:strCache>
                <c:ptCount val="1"/>
                <c:pt idx="0">
                  <c:v>Adolescents aged 10-19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'2.2'!$B$30:$N$30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'2.2'!$B$35:$N$35</c:f>
              <c:numCache>
                <c:formatCode>#,##0</c:formatCode>
                <c:ptCount val="13"/>
                <c:pt idx="0">
                  <c:v>30950.8073</c:v>
                </c:pt>
                <c:pt idx="1">
                  <c:v>37367.671000000002</c:v>
                </c:pt>
                <c:pt idx="2">
                  <c:v>44788.465700000001</c:v>
                </c:pt>
                <c:pt idx="3">
                  <c:v>53190.880499999999</c:v>
                </c:pt>
                <c:pt idx="4">
                  <c:v>62250.471799999999</c:v>
                </c:pt>
                <c:pt idx="5">
                  <c:v>71115.4274</c:v>
                </c:pt>
                <c:pt idx="6">
                  <c:v>79159.429900000003</c:v>
                </c:pt>
                <c:pt idx="7">
                  <c:v>86676.526500000007</c:v>
                </c:pt>
                <c:pt idx="8">
                  <c:v>93060.761800000007</c:v>
                </c:pt>
                <c:pt idx="9">
                  <c:v>98237.239400000006</c:v>
                </c:pt>
                <c:pt idx="10">
                  <c:v>102729.0689</c:v>
                </c:pt>
                <c:pt idx="11">
                  <c:v>105955.9565</c:v>
                </c:pt>
                <c:pt idx="12">
                  <c:v>106750.534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'2.2'!$A$36</c:f>
              <c:strCache>
                <c:ptCount val="1"/>
                <c:pt idx="0">
                  <c:v>Young people aged 20–24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'2.2'!$B$30:$N$30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'2.2'!$B$36:$N$36</c:f>
              <c:numCache>
                <c:formatCode>#,##0</c:formatCode>
                <c:ptCount val="13"/>
                <c:pt idx="0">
                  <c:v>70745.964099999997</c:v>
                </c:pt>
                <c:pt idx="1">
                  <c:v>73054.476899999994</c:v>
                </c:pt>
                <c:pt idx="2">
                  <c:v>73941.496700000003</c:v>
                </c:pt>
                <c:pt idx="3">
                  <c:v>73563.737399999998</c:v>
                </c:pt>
                <c:pt idx="4">
                  <c:v>72048.997300000003</c:v>
                </c:pt>
                <c:pt idx="5">
                  <c:v>69381.187300000005</c:v>
                </c:pt>
                <c:pt idx="6">
                  <c:v>65906.596399999995</c:v>
                </c:pt>
                <c:pt idx="7">
                  <c:v>61914.796900000001</c:v>
                </c:pt>
                <c:pt idx="8">
                  <c:v>58158.662100000001</c:v>
                </c:pt>
                <c:pt idx="9">
                  <c:v>55123.688800000004</c:v>
                </c:pt>
                <c:pt idx="10">
                  <c:v>52796.902000000002</c:v>
                </c:pt>
                <c:pt idx="11">
                  <c:v>50520.137999999999</c:v>
                </c:pt>
                <c:pt idx="12">
                  <c:v>47657.047700000003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252480"/>
        <c:axId val="263252864"/>
      </c:lineChart>
      <c:catAx>
        <c:axId val="263252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52864"/>
        <c:crosses val="autoZero"/>
        <c:auto val="1"/>
        <c:lblAlgn val="ctr"/>
        <c:lblOffset val="100"/>
        <c:noMultiLvlLbl val="0"/>
      </c:catAx>
      <c:valAx>
        <c:axId val="26325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52480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22620120551921E-2"/>
          <c:y val="0.19382577177852769"/>
          <c:w val="0.90708742697356781"/>
          <c:h val="0.57375103112110981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'NewInfections by sex'!$F$23</c:f>
              <c:strCache>
                <c:ptCount val="1"/>
                <c:pt idx="0">
                  <c:v>% female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'NewInfections by sex'!$A$24:$A$43</c:f>
              <c:strCache>
                <c:ptCount val="20"/>
                <c:pt idx="0">
                  <c:v>South Africa</c:v>
                </c:pt>
                <c:pt idx="1">
                  <c:v>Mozambique</c:v>
                </c:pt>
                <c:pt idx="2">
                  <c:v>Kenya</c:v>
                </c:pt>
                <c:pt idx="3">
                  <c:v>DRC</c:v>
                </c:pt>
                <c:pt idx="4">
                  <c:v>Tanzania</c:v>
                </c:pt>
                <c:pt idx="5">
                  <c:v>Cameroon</c:v>
                </c:pt>
                <c:pt idx="6">
                  <c:v>Cote dIvoire</c:v>
                </c:pt>
                <c:pt idx="7">
                  <c:v>Swaziland</c:v>
                </c:pt>
                <c:pt idx="8">
                  <c:v>Uganda</c:v>
                </c:pt>
                <c:pt idx="9">
                  <c:v>Malawi</c:v>
                </c:pt>
                <c:pt idx="10">
                  <c:v>Nigeria</c:v>
                </c:pt>
                <c:pt idx="11">
                  <c:v>Zimbabwe</c:v>
                </c:pt>
                <c:pt idx="12">
                  <c:v>Lesotho</c:v>
                </c:pt>
                <c:pt idx="13">
                  <c:v>Zambia</c:v>
                </c:pt>
                <c:pt idx="14">
                  <c:v>Indonesia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China</c:v>
                </c:pt>
                <c:pt idx="18">
                  <c:v>Brazil</c:v>
                </c:pt>
                <c:pt idx="19">
                  <c:v>USA</c:v>
                </c:pt>
              </c:strCache>
            </c:strRef>
          </c:cat>
          <c:val>
            <c:numRef>
              <c:f>'NewInfections by sex'!$H$24:$H$43</c:f>
              <c:numCache>
                <c:formatCode>0</c:formatCode>
                <c:ptCount val="20"/>
                <c:pt idx="0">
                  <c:v>82.352664924849819</c:v>
                </c:pt>
                <c:pt idx="1">
                  <c:v>73.370514317784128</c:v>
                </c:pt>
                <c:pt idx="2">
                  <c:v>73.276317667526911</c:v>
                </c:pt>
                <c:pt idx="3">
                  <c:v>72.140770093380141</c:v>
                </c:pt>
                <c:pt idx="4">
                  <c:v>71.643866558360784</c:v>
                </c:pt>
                <c:pt idx="5">
                  <c:v>69.664510164073832</c:v>
                </c:pt>
                <c:pt idx="6">
                  <c:v>69.610936653623384</c:v>
                </c:pt>
                <c:pt idx="7">
                  <c:v>69.540963151149981</c:v>
                </c:pt>
                <c:pt idx="8">
                  <c:v>69.529740417557221</c:v>
                </c:pt>
                <c:pt idx="9">
                  <c:v>69.085651541715791</c:v>
                </c:pt>
                <c:pt idx="10">
                  <c:v>69.06102137379672</c:v>
                </c:pt>
                <c:pt idx="11">
                  <c:v>69.060416741901705</c:v>
                </c:pt>
                <c:pt idx="12">
                  <c:v>68.983325386363006</c:v>
                </c:pt>
                <c:pt idx="13">
                  <c:v>61.64597124695235</c:v>
                </c:pt>
                <c:pt idx="14">
                  <c:v>59.907797560323438</c:v>
                </c:pt>
                <c:pt idx="15">
                  <c:v>50.182657032970859</c:v>
                </c:pt>
                <c:pt idx="16">
                  <c:v>49.468997726322172</c:v>
                </c:pt>
                <c:pt idx="17">
                  <c:v>38.122299304118464</c:v>
                </c:pt>
                <c:pt idx="18">
                  <c:v>29.122641247255647</c:v>
                </c:pt>
                <c:pt idx="19">
                  <c:v>28.926911316786359</c:v>
                </c:pt>
              </c:numCache>
            </c:numRef>
          </c:val>
        </c:ser>
        <c:ser>
          <c:idx val="0"/>
          <c:order val="1"/>
          <c:tx>
            <c:strRef>
              <c:f>'NewInfections by sex'!$E$23</c:f>
              <c:strCache>
                <c:ptCount val="1"/>
                <c:pt idx="0">
                  <c:v>% male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'NewInfections by sex'!$A$24:$A$43</c:f>
              <c:strCache>
                <c:ptCount val="20"/>
                <c:pt idx="0">
                  <c:v>South Africa</c:v>
                </c:pt>
                <c:pt idx="1">
                  <c:v>Mozambique</c:v>
                </c:pt>
                <c:pt idx="2">
                  <c:v>Kenya</c:v>
                </c:pt>
                <c:pt idx="3">
                  <c:v>DRC</c:v>
                </c:pt>
                <c:pt idx="4">
                  <c:v>Tanzania</c:v>
                </c:pt>
                <c:pt idx="5">
                  <c:v>Cameroon</c:v>
                </c:pt>
                <c:pt idx="6">
                  <c:v>Cote dIvoire</c:v>
                </c:pt>
                <c:pt idx="7">
                  <c:v>Swaziland</c:v>
                </c:pt>
                <c:pt idx="8">
                  <c:v>Uganda</c:v>
                </c:pt>
                <c:pt idx="9">
                  <c:v>Malawi</c:v>
                </c:pt>
                <c:pt idx="10">
                  <c:v>Nigeria</c:v>
                </c:pt>
                <c:pt idx="11">
                  <c:v>Zimbabwe</c:v>
                </c:pt>
                <c:pt idx="12">
                  <c:v>Lesotho</c:v>
                </c:pt>
                <c:pt idx="13">
                  <c:v>Zambia</c:v>
                </c:pt>
                <c:pt idx="14">
                  <c:v>Indonesia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China</c:v>
                </c:pt>
                <c:pt idx="18">
                  <c:v>Brazil</c:v>
                </c:pt>
                <c:pt idx="19">
                  <c:v>USA</c:v>
                </c:pt>
              </c:strCache>
            </c:strRef>
          </c:cat>
          <c:val>
            <c:numRef>
              <c:f>'NewInfections by sex'!$G$24:$G$43</c:f>
              <c:numCache>
                <c:formatCode>0</c:formatCode>
                <c:ptCount val="20"/>
                <c:pt idx="0">
                  <c:v>17.647335075150188</c:v>
                </c:pt>
                <c:pt idx="1">
                  <c:v>26.629485682215858</c:v>
                </c:pt>
                <c:pt idx="2">
                  <c:v>26.723682332473086</c:v>
                </c:pt>
                <c:pt idx="3">
                  <c:v>27.85922990661987</c:v>
                </c:pt>
                <c:pt idx="4">
                  <c:v>28.356133441639226</c:v>
                </c:pt>
                <c:pt idx="5">
                  <c:v>30.335489835926161</c:v>
                </c:pt>
                <c:pt idx="6">
                  <c:v>30.389063346376606</c:v>
                </c:pt>
                <c:pt idx="7">
                  <c:v>30.459036848850019</c:v>
                </c:pt>
                <c:pt idx="8">
                  <c:v>30.470259582442775</c:v>
                </c:pt>
                <c:pt idx="9">
                  <c:v>30.91434845828422</c:v>
                </c:pt>
                <c:pt idx="10">
                  <c:v>30.938978626203301</c:v>
                </c:pt>
                <c:pt idx="11">
                  <c:v>30.939583258098295</c:v>
                </c:pt>
                <c:pt idx="12">
                  <c:v>31.016674613637001</c:v>
                </c:pt>
                <c:pt idx="13">
                  <c:v>38.354028753047658</c:v>
                </c:pt>
                <c:pt idx="14">
                  <c:v>40.092202439676555</c:v>
                </c:pt>
                <c:pt idx="15">
                  <c:v>49.817342967029155</c:v>
                </c:pt>
                <c:pt idx="16">
                  <c:v>50.531002273677828</c:v>
                </c:pt>
                <c:pt idx="17">
                  <c:v>61.877700695881529</c:v>
                </c:pt>
                <c:pt idx="18">
                  <c:v>70.877358752744342</c:v>
                </c:pt>
                <c:pt idx="19">
                  <c:v>71.073088683213641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63001128"/>
        <c:axId val="263001512"/>
      </c:barChart>
      <c:catAx>
        <c:axId val="26300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001512"/>
        <c:crosses val="autoZero"/>
        <c:auto val="1"/>
        <c:lblAlgn val="ctr"/>
        <c:lblOffset val="100"/>
        <c:noMultiLvlLbl val="0"/>
      </c:catAx>
      <c:valAx>
        <c:axId val="26300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cent (%)</a:t>
                </a:r>
              </a:p>
            </c:rich>
          </c:tx>
          <c:layout>
            <c:manualLayout>
              <c:xMode val="edge"/>
              <c:yMode val="edge"/>
              <c:x val="8.7374411323503549E-3"/>
              <c:y val="0.39948706411698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00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609084406983676"/>
          <c:y val="0.14025396825396824"/>
          <c:w val="0.16781831186032642"/>
          <c:h val="5.3571803524559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/>
              <a:t>Male-to-female AIDS mortality risk ratio among all low- and middle-income countries, 1990-2012, by age group</a:t>
            </a:r>
          </a:p>
        </c:rich>
      </c:tx>
      <c:layout>
        <c:manualLayout>
          <c:xMode val="edge"/>
          <c:yMode val="edge"/>
          <c:x val="0.158867179477436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5407412232726E-2"/>
          <c:y val="0.18060022687841984"/>
          <c:w val="0.89300594147551615"/>
          <c:h val="0.75182262704450087"/>
        </c:manualLayout>
      </c:layout>
      <c:lineChart>
        <c:grouping val="standard"/>
        <c:varyColors val="0"/>
        <c:ser>
          <c:idx val="0"/>
          <c:order val="0"/>
          <c:tx>
            <c:strRef>
              <c:f>'M-F AIDS Death Ratio over t'!$B$79</c:f>
              <c:strCache>
                <c:ptCount val="1"/>
                <c:pt idx="0">
                  <c:v>Ages 0-4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t'!$B$80:$B$102</c:f>
              <c:numCache>
                <c:formatCode>0.00</c:formatCode>
                <c:ptCount val="23"/>
                <c:pt idx="0">
                  <c:v>0.99907129943927775</c:v>
                </c:pt>
                <c:pt idx="1">
                  <c:v>0.99957478900668217</c:v>
                </c:pt>
                <c:pt idx="2">
                  <c:v>0.99955807358464499</c:v>
                </c:pt>
                <c:pt idx="3">
                  <c:v>0.99972143794729462</c:v>
                </c:pt>
                <c:pt idx="4">
                  <c:v>0.99984682639754052</c:v>
                </c:pt>
                <c:pt idx="5">
                  <c:v>1.0000062942940475</c:v>
                </c:pt>
                <c:pt idx="6">
                  <c:v>1.0001082812973991</c:v>
                </c:pt>
                <c:pt idx="7">
                  <c:v>1.0002498331000433</c:v>
                </c:pt>
                <c:pt idx="8">
                  <c:v>1.0002537557790279</c:v>
                </c:pt>
                <c:pt idx="9">
                  <c:v>1.0003623997275595</c:v>
                </c:pt>
                <c:pt idx="10">
                  <c:v>1.0004112553344591</c:v>
                </c:pt>
                <c:pt idx="11">
                  <c:v>1.0005050089448368</c:v>
                </c:pt>
                <c:pt idx="12">
                  <c:v>1.0004329535854517</c:v>
                </c:pt>
                <c:pt idx="13">
                  <c:v>1.0004853991967746</c:v>
                </c:pt>
                <c:pt idx="14">
                  <c:v>1.0003667817464292</c:v>
                </c:pt>
                <c:pt idx="15">
                  <c:v>1.0003590092292469</c:v>
                </c:pt>
                <c:pt idx="16">
                  <c:v>1.0003581629156189</c:v>
                </c:pt>
                <c:pt idx="17">
                  <c:v>1.0004857544921899</c:v>
                </c:pt>
                <c:pt idx="18">
                  <c:v>1.0007381504110289</c:v>
                </c:pt>
                <c:pt idx="19">
                  <c:v>1.0010007775018681</c:v>
                </c:pt>
                <c:pt idx="20">
                  <c:v>1.001583295951691</c:v>
                </c:pt>
                <c:pt idx="21">
                  <c:v>1.0022015380472151</c:v>
                </c:pt>
                <c:pt idx="22">
                  <c:v>1.0033297494292164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'M-F AIDS Death Ratio over t'!$C$79</c:f>
              <c:strCache>
                <c:ptCount val="1"/>
                <c:pt idx="0">
                  <c:v>Ages 5-9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t'!$C$80:$C$102</c:f>
              <c:numCache>
                <c:formatCode>0.00</c:formatCode>
                <c:ptCount val="23"/>
                <c:pt idx="0">
                  <c:v>1.0009826176348844</c:v>
                </c:pt>
                <c:pt idx="1">
                  <c:v>1.0007833600151916</c:v>
                </c:pt>
                <c:pt idx="2">
                  <c:v>1.0011905410121928</c:v>
                </c:pt>
                <c:pt idx="3">
                  <c:v>0.99969535063773718</c:v>
                </c:pt>
                <c:pt idx="4">
                  <c:v>1.0001666189099008</c:v>
                </c:pt>
                <c:pt idx="5">
                  <c:v>1.0004316647269909</c:v>
                </c:pt>
                <c:pt idx="6">
                  <c:v>1.0004333750902912</c:v>
                </c:pt>
                <c:pt idx="7">
                  <c:v>1.0003090967772597</c:v>
                </c:pt>
                <c:pt idx="8">
                  <c:v>1.0001221422245583</c:v>
                </c:pt>
                <c:pt idx="9">
                  <c:v>1.0003942007416917</c:v>
                </c:pt>
                <c:pt idx="10">
                  <c:v>1.0001924052481064</c:v>
                </c:pt>
                <c:pt idx="11">
                  <c:v>1.0002089640583833</c:v>
                </c:pt>
                <c:pt idx="12">
                  <c:v>1.0000570314002426</c:v>
                </c:pt>
                <c:pt idx="13">
                  <c:v>0.99988434704864992</c:v>
                </c:pt>
                <c:pt idx="14">
                  <c:v>0.9996769638417885</c:v>
                </c:pt>
                <c:pt idx="15">
                  <c:v>1.0000923087291274</c:v>
                </c:pt>
                <c:pt idx="16">
                  <c:v>1.0001057633618591</c:v>
                </c:pt>
                <c:pt idx="17">
                  <c:v>0.99995694214356368</c:v>
                </c:pt>
                <c:pt idx="18">
                  <c:v>1.000106452540809</c:v>
                </c:pt>
                <c:pt idx="19">
                  <c:v>1.0001203760004151</c:v>
                </c:pt>
                <c:pt idx="20">
                  <c:v>1.0003243485767952</c:v>
                </c:pt>
                <c:pt idx="21">
                  <c:v>1.0004077448156889</c:v>
                </c:pt>
                <c:pt idx="22">
                  <c:v>1.0006929993980449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'M-F AIDS Death Ratio over t'!$D$79</c:f>
              <c:strCache>
                <c:ptCount val="1"/>
                <c:pt idx="0">
                  <c:v>Ages 10-14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t'!$D$80:$D$102</c:f>
              <c:numCache>
                <c:formatCode>0.00</c:formatCode>
                <c:ptCount val="23"/>
                <c:pt idx="0">
                  <c:v>0.99723577839587674</c:v>
                </c:pt>
                <c:pt idx="1">
                  <c:v>0.99367674869822287</c:v>
                </c:pt>
                <c:pt idx="2">
                  <c:v>0.9985547737026973</c:v>
                </c:pt>
                <c:pt idx="3">
                  <c:v>1.0009007670060313</c:v>
                </c:pt>
                <c:pt idx="4">
                  <c:v>1.0003909006715812</c:v>
                </c:pt>
                <c:pt idx="5">
                  <c:v>0.99923143424176941</c:v>
                </c:pt>
                <c:pt idx="6">
                  <c:v>1.0013625995734101</c:v>
                </c:pt>
                <c:pt idx="7">
                  <c:v>1.0002350774824913</c:v>
                </c:pt>
                <c:pt idx="8">
                  <c:v>1.0001292510684443</c:v>
                </c:pt>
                <c:pt idx="9">
                  <c:v>1.0006147378421171</c:v>
                </c:pt>
                <c:pt idx="10">
                  <c:v>1.0001021561305663</c:v>
                </c:pt>
                <c:pt idx="11">
                  <c:v>1.0003951964017144</c:v>
                </c:pt>
                <c:pt idx="12">
                  <c:v>1.0005335809256055</c:v>
                </c:pt>
                <c:pt idx="13">
                  <c:v>0.99984631869830431</c:v>
                </c:pt>
                <c:pt idx="14">
                  <c:v>1.0004332544174388</c:v>
                </c:pt>
                <c:pt idx="15">
                  <c:v>0.99994695703719383</c:v>
                </c:pt>
                <c:pt idx="16">
                  <c:v>1.0000902074764342</c:v>
                </c:pt>
                <c:pt idx="17">
                  <c:v>0.99990786631910933</c:v>
                </c:pt>
                <c:pt idx="18">
                  <c:v>1.0002495972558036</c:v>
                </c:pt>
                <c:pt idx="19">
                  <c:v>1.0001556902617061</c:v>
                </c:pt>
                <c:pt idx="20">
                  <c:v>1.0000086403059656</c:v>
                </c:pt>
                <c:pt idx="21">
                  <c:v>1.0004044410221411</c:v>
                </c:pt>
                <c:pt idx="22">
                  <c:v>1.0003068338040406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'M-F AIDS Death Ratio over t'!$E$79</c:f>
              <c:strCache>
                <c:ptCount val="1"/>
                <c:pt idx="0">
                  <c:v>Ages 15-19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t'!$E$80:$E$102</c:f>
              <c:numCache>
                <c:formatCode>0.00</c:formatCode>
                <c:ptCount val="23"/>
                <c:pt idx="0">
                  <c:v>0.93599174813657304</c:v>
                </c:pt>
                <c:pt idx="1">
                  <c:v>0.96999054175416843</c:v>
                </c:pt>
                <c:pt idx="2">
                  <c:v>1.0117924297998777</c:v>
                </c:pt>
                <c:pt idx="3">
                  <c:v>1.0258978029024313</c:v>
                </c:pt>
                <c:pt idx="4">
                  <c:v>1.0251355288755946</c:v>
                </c:pt>
                <c:pt idx="5">
                  <c:v>1.0456400572541764</c:v>
                </c:pt>
                <c:pt idx="6">
                  <c:v>1.0702848903824886</c:v>
                </c:pt>
                <c:pt idx="7">
                  <c:v>1.1062619180149764</c:v>
                </c:pt>
                <c:pt idx="8">
                  <c:v>1.1639445955725956</c:v>
                </c:pt>
                <c:pt idx="9">
                  <c:v>1.2384060997344468</c:v>
                </c:pt>
                <c:pt idx="10">
                  <c:v>1.3284812239008312</c:v>
                </c:pt>
                <c:pt idx="11">
                  <c:v>1.4295652506360219</c:v>
                </c:pt>
                <c:pt idx="12">
                  <c:v>1.5256275123267566</c:v>
                </c:pt>
                <c:pt idx="13">
                  <c:v>1.6083404660420466</c:v>
                </c:pt>
                <c:pt idx="14">
                  <c:v>1.6727294632800809</c:v>
                </c:pt>
                <c:pt idx="15">
                  <c:v>1.7099640980834159</c:v>
                </c:pt>
                <c:pt idx="16">
                  <c:v>1.7263699256164295</c:v>
                </c:pt>
                <c:pt idx="17">
                  <c:v>1.7331846835170708</c:v>
                </c:pt>
                <c:pt idx="18">
                  <c:v>1.744951155699078</c:v>
                </c:pt>
                <c:pt idx="19">
                  <c:v>1.7398789330136422</c:v>
                </c:pt>
                <c:pt idx="20">
                  <c:v>1.7238409119564777</c:v>
                </c:pt>
                <c:pt idx="21">
                  <c:v>1.7538896358721341</c:v>
                </c:pt>
                <c:pt idx="22">
                  <c:v>1.7935081382680096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'M-F AIDS Death Ratio over t'!$F$79</c:f>
              <c:strCache>
                <c:ptCount val="1"/>
                <c:pt idx="0">
                  <c:v>Ages 20-24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t'!$F$80:$F$102</c:f>
              <c:numCache>
                <c:formatCode>0.00</c:formatCode>
                <c:ptCount val="23"/>
                <c:pt idx="0">
                  <c:v>0.861155779096062</c:v>
                </c:pt>
                <c:pt idx="1">
                  <c:v>0.87181680959729435</c:v>
                </c:pt>
                <c:pt idx="2">
                  <c:v>0.89947219111106924</c:v>
                </c:pt>
                <c:pt idx="3">
                  <c:v>0.92285477072702304</c:v>
                </c:pt>
                <c:pt idx="4">
                  <c:v>0.93967461501894878</c:v>
                </c:pt>
                <c:pt idx="5">
                  <c:v>0.9526066909942752</c:v>
                </c:pt>
                <c:pt idx="6">
                  <c:v>0.95581834817540645</c:v>
                </c:pt>
                <c:pt idx="7">
                  <c:v>0.94468399745049991</c:v>
                </c:pt>
                <c:pt idx="8">
                  <c:v>0.93335381409266704</c:v>
                </c:pt>
                <c:pt idx="9">
                  <c:v>0.9223783127849764</c:v>
                </c:pt>
                <c:pt idx="10">
                  <c:v>0.91438675194503272</c:v>
                </c:pt>
                <c:pt idx="11">
                  <c:v>0.90976162886597278</c:v>
                </c:pt>
                <c:pt idx="12">
                  <c:v>0.90580535244408344</c:v>
                </c:pt>
                <c:pt idx="13">
                  <c:v>0.90054280005881093</c:v>
                </c:pt>
                <c:pt idx="14">
                  <c:v>0.89620968213105012</c:v>
                </c:pt>
                <c:pt idx="15">
                  <c:v>0.89777510640663361</c:v>
                </c:pt>
                <c:pt idx="16">
                  <c:v>0.90187827413121036</c:v>
                </c:pt>
                <c:pt idx="17">
                  <c:v>0.9118122538944079</c:v>
                </c:pt>
                <c:pt idx="18">
                  <c:v>0.92438399826132589</c:v>
                </c:pt>
                <c:pt idx="19">
                  <c:v>0.93270849313393622</c:v>
                </c:pt>
                <c:pt idx="20">
                  <c:v>0.94227765879847147</c:v>
                </c:pt>
                <c:pt idx="21">
                  <c:v>0.96581389543827401</c:v>
                </c:pt>
                <c:pt idx="22">
                  <c:v>1.0109303471536568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'M-F AIDS Death Ratio over t'!$G$79</c:f>
              <c:strCache>
                <c:ptCount val="1"/>
                <c:pt idx="0">
                  <c:v>Ages 25+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'M-F AIDS Death Ratio over t'!$A$80:$A$102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'M-F AIDS Death Ratio over t'!$G$80:$G$102</c:f>
              <c:numCache>
                <c:formatCode>0.00</c:formatCode>
                <c:ptCount val="23"/>
                <c:pt idx="0">
                  <c:v>1.0546880352055845</c:v>
                </c:pt>
                <c:pt idx="1">
                  <c:v>1.0319952893264555</c:v>
                </c:pt>
                <c:pt idx="2">
                  <c:v>1.0201331556045274</c:v>
                </c:pt>
                <c:pt idx="3">
                  <c:v>1.013238313723368</c:v>
                </c:pt>
                <c:pt idx="4">
                  <c:v>1.0071120984163526</c:v>
                </c:pt>
                <c:pt idx="5">
                  <c:v>1.0033760752228866</c:v>
                </c:pt>
                <c:pt idx="6">
                  <c:v>0.99918580688703351</c:v>
                </c:pt>
                <c:pt idx="7">
                  <c:v>0.98636529745947044</c:v>
                </c:pt>
                <c:pt idx="8">
                  <c:v>0.98667907526090914</c:v>
                </c:pt>
                <c:pt idx="9">
                  <c:v>0.9963868716782659</c:v>
                </c:pt>
                <c:pt idx="10">
                  <c:v>1.003558879866097</c:v>
                </c:pt>
                <c:pt idx="11">
                  <c:v>1.0118601512822103</c:v>
                </c:pt>
                <c:pt idx="12">
                  <c:v>1.013183193916132</c:v>
                </c:pt>
                <c:pt idx="13">
                  <c:v>1.0108970896418206</c:v>
                </c:pt>
                <c:pt idx="14">
                  <c:v>1.0086602524050623</c:v>
                </c:pt>
                <c:pt idx="15">
                  <c:v>1.0148969780367685</c:v>
                </c:pt>
                <c:pt idx="16">
                  <c:v>1.0208343572385625</c:v>
                </c:pt>
                <c:pt idx="17">
                  <c:v>1.0379421718050357</c:v>
                </c:pt>
                <c:pt idx="18">
                  <c:v>1.0566032251595276</c:v>
                </c:pt>
                <c:pt idx="19">
                  <c:v>1.0667965949117697</c:v>
                </c:pt>
                <c:pt idx="20">
                  <c:v>1.0749111019753519</c:v>
                </c:pt>
                <c:pt idx="21">
                  <c:v>1.1163173325261542</c:v>
                </c:pt>
                <c:pt idx="22">
                  <c:v>1.2004329579670874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885640"/>
        <c:axId val="262964744"/>
      </c:lineChart>
      <c:catAx>
        <c:axId val="262885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964744"/>
        <c:crosses val="autoZero"/>
        <c:auto val="1"/>
        <c:lblAlgn val="ctr"/>
        <c:lblOffset val="100"/>
        <c:tickLblSkip val="2"/>
        <c:noMultiLvlLbl val="0"/>
      </c:catAx>
      <c:valAx>
        <c:axId val="262964744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Male-to-female annual AIDS mortality risk ratio</a:t>
                </a:r>
              </a:p>
            </c:rich>
          </c:tx>
          <c:layout>
            <c:manualLayout>
              <c:xMode val="edge"/>
              <c:yMode val="edge"/>
              <c:x val="8.795074758135445E-3"/>
              <c:y val="0.27495332314229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885640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266733527492103"/>
          <c:y val="0.11259416195856872"/>
          <c:w val="0.7460476114218918"/>
          <c:h val="4.8173109717217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/>
              <a:t>Annual AIDS mortality risk among people living with HIV in all low- and middle-income countries, 2012, by age </a:t>
            </a:r>
            <a:r>
              <a:rPr lang="en-US" sz="2000" dirty="0" smtClean="0"/>
              <a:t>and </a:t>
            </a:r>
            <a:r>
              <a:rPr lang="en-US" sz="2000" dirty="0"/>
              <a:t>sex</a:t>
            </a:r>
          </a:p>
        </c:rich>
      </c:tx>
      <c:layout>
        <c:manualLayout>
          <c:xMode val="edge"/>
          <c:yMode val="edge"/>
          <c:x val="0.116888512428781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345796372100816E-2"/>
          <c:y val="0.1849523271344147"/>
          <c:w val="0.87685892105219554"/>
          <c:h val="0.75922922502022683"/>
        </c:manualLayout>
      </c:layout>
      <c:lineChart>
        <c:grouping val="standard"/>
        <c:varyColors val="0"/>
        <c:ser>
          <c:idx val="0"/>
          <c:order val="0"/>
          <c:tx>
            <c:strRef>
              <c:f>'AIDS Death Rate by 5y age'!$A$4</c:f>
              <c:strCache>
                <c:ptCount val="1"/>
                <c:pt idx="0">
                  <c:v>Males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'AIDS Death Rate by 5y age'!$B$2:$F$2</c:f>
              <c:strCache>
                <c:ptCount val="5"/>
                <c:pt idx="0">
                  <c:v>Ages 0-4</c:v>
                </c:pt>
                <c:pt idx="1">
                  <c:v>Ages 5-9</c:v>
                </c:pt>
                <c:pt idx="2">
                  <c:v>Ages 10-14</c:v>
                </c:pt>
                <c:pt idx="3">
                  <c:v>Ages 15-19</c:v>
                </c:pt>
                <c:pt idx="4">
                  <c:v>Ages 20-24</c:v>
                </c:pt>
              </c:strCache>
            </c:strRef>
          </c:cat>
          <c:val>
            <c:numRef>
              <c:f>'AIDS Death Rate by 5y age'!$B$4:$F$4</c:f>
              <c:numCache>
                <c:formatCode>0.00%</c:formatCode>
                <c:ptCount val="5"/>
                <c:pt idx="0">
                  <c:v>9.1096549836939822E-2</c:v>
                </c:pt>
                <c:pt idx="1">
                  <c:v>3.8887798357117753E-2</c:v>
                </c:pt>
                <c:pt idx="2">
                  <c:v>6.7630384839553415E-2</c:v>
                </c:pt>
                <c:pt idx="3">
                  <c:v>5.278564327781532E-2</c:v>
                </c:pt>
                <c:pt idx="4">
                  <c:v>1.4871053255419708E-2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'AIDS Death Rate by 5y age'!$A$5</c:f>
              <c:strCache>
                <c:ptCount val="1"/>
                <c:pt idx="0">
                  <c:v>Females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'AIDS Death Rate by 5y age'!$B$2:$F$2</c:f>
              <c:strCache>
                <c:ptCount val="5"/>
                <c:pt idx="0">
                  <c:v>Ages 0-4</c:v>
                </c:pt>
                <c:pt idx="1">
                  <c:v>Ages 5-9</c:v>
                </c:pt>
                <c:pt idx="2">
                  <c:v>Ages 10-14</c:v>
                </c:pt>
                <c:pt idx="3">
                  <c:v>Ages 15-19</c:v>
                </c:pt>
                <c:pt idx="4">
                  <c:v>Ages 20-24</c:v>
                </c:pt>
              </c:strCache>
            </c:strRef>
          </c:cat>
          <c:val>
            <c:numRef>
              <c:f>'AIDS Death Rate by 5y age'!$B$5:$F$5</c:f>
              <c:numCache>
                <c:formatCode>0.00%</c:formatCode>
                <c:ptCount val="5"/>
                <c:pt idx="0">
                  <c:v>9.0794227808717598E-2</c:v>
                </c:pt>
                <c:pt idx="1">
                  <c:v>3.8860867799125454E-2</c:v>
                </c:pt>
                <c:pt idx="2">
                  <c:v>6.7609639916548003E-2</c:v>
                </c:pt>
                <c:pt idx="3">
                  <c:v>2.9431504742872483E-2</c:v>
                </c:pt>
                <c:pt idx="4">
                  <c:v>1.471026495276373E-2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3488104"/>
        <c:axId val="215027312"/>
      </c:lineChart>
      <c:catAx>
        <c:axId val="26348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27312"/>
        <c:crosses val="autoZero"/>
        <c:auto val="1"/>
        <c:lblAlgn val="ctr"/>
        <c:lblOffset val="100"/>
        <c:noMultiLvlLbl val="0"/>
      </c:catAx>
      <c:valAx>
        <c:axId val="2150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AIDS mortality risk (%)</a:t>
                </a:r>
              </a:p>
            </c:rich>
          </c:tx>
          <c:layout>
            <c:manualLayout>
              <c:xMode val="edge"/>
              <c:yMode val="edge"/>
              <c:x val="0"/>
              <c:y val="0.36699188927228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8810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977981114002481"/>
          <c:y val="0.11525453832183503"/>
          <c:w val="0.20044037771995041"/>
          <c:h val="4.8183076855763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1800" dirty="0" smtClean="0">
                <a:effectLst/>
                <a:latin typeface="+mj-lt"/>
              </a:rPr>
              <a:t>% Incidence</a:t>
            </a:r>
            <a:r>
              <a:rPr lang="en-GB" sz="1800" baseline="0" dirty="0" smtClean="0">
                <a:effectLst/>
                <a:latin typeface="+mj-lt"/>
              </a:rPr>
              <a:t> of transactional sex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 baseline="0" dirty="0" smtClean="0">
                <a:effectLst/>
                <a:latin typeface="+mj-lt"/>
              </a:rPr>
              <a:t> (OR .49 CI .26-.93*)</a:t>
            </a:r>
            <a:endParaRPr lang="en-GB" sz="18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2781973187174599E-2"/>
          <c:y val="5.73326497304268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351127771279098E-2"/>
          <c:y val="0.101538321640045"/>
          <c:w val="0.77810215987130504"/>
          <c:h val="0.8072819221069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No Household 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3.4</c:v>
                </c:pt>
                <c:pt idx="1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Household Grant Receipt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1.3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316824"/>
        <c:axId val="265317216"/>
      </c:barChart>
      <c:catAx>
        <c:axId val="2653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en-US"/>
          </a:p>
        </c:txPr>
        <c:crossAx val="265317216"/>
        <c:crosses val="autoZero"/>
        <c:auto val="1"/>
        <c:lblAlgn val="ctr"/>
        <c:lblOffset val="100"/>
        <c:noMultiLvlLbl val="0"/>
      </c:catAx>
      <c:valAx>
        <c:axId val="265317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653168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GB" sz="1800" dirty="0" smtClean="0">
                <a:latin typeface="+mj-lt"/>
              </a:rPr>
              <a:t> % Incidence</a:t>
            </a:r>
            <a:r>
              <a:rPr lang="en-GB" sz="1800" baseline="0" dirty="0" smtClean="0">
                <a:latin typeface="+mj-lt"/>
              </a:rPr>
              <a:t> of age-disparate sex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GB" sz="1800" baseline="0" dirty="0" smtClean="0">
                <a:latin typeface="+mj-lt"/>
              </a:rPr>
              <a:t>(OR .29 CI .13-.67**)</a:t>
            </a:r>
            <a:endParaRPr lang="en-GB" sz="1800" dirty="0">
              <a:latin typeface="+mj-lt"/>
            </a:endParaRPr>
          </a:p>
        </c:rich>
      </c:tx>
      <c:layout>
        <c:manualLayout>
          <c:xMode val="edge"/>
          <c:yMode val="edge"/>
          <c:x val="0.153036214913116"/>
          <c:y val="8.146701505406410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2867545080876E-2"/>
          <c:y val="9.38235313150102E-2"/>
          <c:w val="0.75071624121510305"/>
          <c:h val="0.80692507813774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No Household 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Sheet2!$B$6:$B$7</c:f>
              <c:numCache>
                <c:formatCode>General</c:formatCode>
                <c:ptCount val="2"/>
                <c:pt idx="0">
                  <c:v>3</c:v>
                </c:pt>
                <c:pt idx="1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Sheet2!$C$5</c:f>
              <c:strCache>
                <c:ptCount val="1"/>
                <c:pt idx="0">
                  <c:v>Household Grant Receipt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Sheet2!$C$6:$C$7</c:f>
              <c:numCache>
                <c:formatCode>General</c:formatCode>
                <c:ptCount val="2"/>
                <c:pt idx="0">
                  <c:v>0.60000000000000098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318000"/>
        <c:axId val="265318392"/>
      </c:barChart>
      <c:catAx>
        <c:axId val="26531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en-US"/>
          </a:p>
        </c:txPr>
        <c:crossAx val="265318392"/>
        <c:crosses val="autoZero"/>
        <c:auto val="1"/>
        <c:lblAlgn val="ctr"/>
        <c:lblOffset val="100"/>
        <c:noMultiLvlLbl val="0"/>
      </c:catAx>
      <c:valAx>
        <c:axId val="265318392"/>
        <c:scaling>
          <c:orientation val="minMax"/>
          <c:max val="8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65318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6074240719913"/>
          <c:y val="4.1315001640419957E-2"/>
          <c:w val="0.70237332833395827"/>
          <c:h val="0.888081528871390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Sheet1!$A$35</c:f>
              <c:strCache>
                <c:ptCount val="1"/>
                <c:pt idx="0">
                  <c:v>Basic Programs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Sheet1!$B$34:$L$34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Sheet1!$B$35:$L$35</c:f>
              <c:numCache>
                <c:formatCode>#,##0</c:formatCode>
                <c:ptCount val="11"/>
                <c:pt idx="0">
                  <c:v>908033815.99328697</c:v>
                </c:pt>
                <c:pt idx="1">
                  <c:v>1020907630.9077582</c:v>
                </c:pt>
                <c:pt idx="2">
                  <c:v>1251736962.8525143</c:v>
                </c:pt>
                <c:pt idx="3">
                  <c:v>1692310473.5465212</c:v>
                </c:pt>
                <c:pt idx="4">
                  <c:v>2015874504.0646825</c:v>
                </c:pt>
                <c:pt idx="5">
                  <c:v>2064017581.8828678</c:v>
                </c:pt>
                <c:pt idx="6">
                  <c:v>1977513764.4722071</c:v>
                </c:pt>
                <c:pt idx="7">
                  <c:v>1951236040.2593162</c:v>
                </c:pt>
                <c:pt idx="8">
                  <c:v>1901549219.7719526</c:v>
                </c:pt>
                <c:pt idx="9">
                  <c:v>1833241191.5348864</c:v>
                </c:pt>
                <c:pt idx="10">
                  <c:v>1747992521.9930265</c:v>
                </c:pt>
              </c:numCache>
            </c:numRef>
          </c:val>
        </c:ser>
        <c:ser>
          <c:idx val="1"/>
          <c:order val="1"/>
          <c:tx>
            <c:strRef>
              <c:f>Sheet1!$A$36</c:f>
              <c:strCache>
                <c:ptCount val="1"/>
                <c:pt idx="0">
                  <c:v>Critical Enablers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Sheet1!$B$34:$L$34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Sheet1!$B$36:$L$36</c:f>
              <c:numCache>
                <c:formatCode>#,##0</c:formatCode>
                <c:ptCount val="11"/>
                <c:pt idx="0">
                  <c:v>1869891567.3238666</c:v>
                </c:pt>
                <c:pt idx="1">
                  <c:v>1990323968.1457219</c:v>
                </c:pt>
                <c:pt idx="2">
                  <c:v>1788151875.0721843</c:v>
                </c:pt>
                <c:pt idx="3">
                  <c:v>1564121301.2191749</c:v>
                </c:pt>
                <c:pt idx="4">
                  <c:v>1310155917.1799674</c:v>
                </c:pt>
                <c:pt idx="5">
                  <c:v>1210483199.8158205</c:v>
                </c:pt>
                <c:pt idx="6">
                  <c:v>1233659531.3068218</c:v>
                </c:pt>
                <c:pt idx="7">
                  <c:v>1282427662.7412608</c:v>
                </c:pt>
                <c:pt idx="8">
                  <c:v>1310415581.2965412</c:v>
                </c:pt>
                <c:pt idx="9">
                  <c:v>1322707153.0819173</c:v>
                </c:pt>
                <c:pt idx="10">
                  <c:v>1325952947.0657735</c:v>
                </c:pt>
              </c:numCache>
            </c:numRef>
          </c:val>
        </c:ser>
        <c:ser>
          <c:idx val="2"/>
          <c:order val="2"/>
          <c:tx>
            <c:strRef>
              <c:f>Sheet1!$A$37</c:f>
              <c:strCache>
                <c:ptCount val="1"/>
                <c:pt idx="0">
                  <c:v>Development Synergies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Sheet1!$B$34:$L$34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Sheet1!$B$37:$L$37</c:f>
              <c:numCache>
                <c:formatCode>#,##0</c:formatCode>
                <c:ptCount val="11"/>
                <c:pt idx="0">
                  <c:v>1031329877.8010659</c:v>
                </c:pt>
                <c:pt idx="1">
                  <c:v>1596033764.4953415</c:v>
                </c:pt>
                <c:pt idx="2">
                  <c:v>2088293912.4909701</c:v>
                </c:pt>
                <c:pt idx="3">
                  <c:v>2382249530.6695385</c:v>
                </c:pt>
                <c:pt idx="4">
                  <c:v>2531633376.4763012</c:v>
                </c:pt>
                <c:pt idx="5">
                  <c:v>2483436188.1302586</c:v>
                </c:pt>
                <c:pt idx="6">
                  <c:v>2290894286.7595649</c:v>
                </c:pt>
                <c:pt idx="7">
                  <c:v>2274389366.9676347</c:v>
                </c:pt>
                <c:pt idx="8">
                  <c:v>2263150734.4249563</c:v>
                </c:pt>
                <c:pt idx="9">
                  <c:v>2258039669.2553282</c:v>
                </c:pt>
                <c:pt idx="10">
                  <c:v>2257556634.6967034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65319176"/>
        <c:axId val="265319568"/>
      </c:barChart>
      <c:catAx>
        <c:axId val="26531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65319568"/>
        <c:crosses val="autoZero"/>
        <c:auto val="1"/>
        <c:lblAlgn val="ctr"/>
        <c:lblOffset val="100"/>
        <c:noMultiLvlLbl val="0"/>
      </c:catAx>
      <c:valAx>
        <c:axId val="26531956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65319176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60D1B-B40F-4275-90C6-43AAB801FD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2E8C5-03AF-4A05-8BBE-79D7F3E79F4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Social Protection, Education, Legal Reform, Gender Equality, Poverty Reduction, Gender-Based Violence, Health Systems (</a:t>
          </a:r>
          <a:r>
            <a:rPr lang="en-US" dirty="0" err="1" smtClean="0"/>
            <a:t>inc.</a:t>
          </a:r>
          <a:r>
            <a:rPr lang="en-US" dirty="0" smtClean="0"/>
            <a:t> STI treatment &amp; blood safety), Community Systems, Employer Practices</a:t>
          </a:r>
          <a:endParaRPr lang="en-US" dirty="0"/>
        </a:p>
      </dgm:t>
    </dgm:pt>
    <dgm:pt modelId="{D1016A3F-EEE1-4FE0-8282-13B18782DBF3}" type="sibTrans" cxnId="{7410BA37-9E22-48B6-A922-A2418072A6FC}">
      <dgm:prSet/>
      <dgm:spPr/>
      <dgm:t>
        <a:bodyPr/>
        <a:lstStyle/>
        <a:p>
          <a:endParaRPr lang="en-US"/>
        </a:p>
      </dgm:t>
    </dgm:pt>
    <dgm:pt modelId="{F43561C4-D662-43BE-9BC4-26E334924200}" type="parTrans" cxnId="{7410BA37-9E22-48B6-A922-A2418072A6FC}">
      <dgm:prSet/>
      <dgm:spPr/>
      <dgm:t>
        <a:bodyPr/>
        <a:lstStyle/>
        <a:p>
          <a:endParaRPr lang="en-US"/>
        </a:p>
      </dgm:t>
    </dgm:pt>
    <dgm:pt modelId="{518E51E2-4CCA-4986-81DC-91A3AA5705F6}" type="pres">
      <dgm:prSet presAssocID="{A7A60D1B-B40F-4275-90C6-43AAB801FD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6F7052-5E5B-4538-8C54-F6AC7D86AD50}" type="pres">
      <dgm:prSet presAssocID="{A7A60D1B-B40F-4275-90C6-43AAB801FDB6}" presName="Name1" presStyleCnt="0"/>
      <dgm:spPr/>
    </dgm:pt>
    <dgm:pt modelId="{ED6EF606-D4EE-4870-AF12-38584D69F691}" type="pres">
      <dgm:prSet presAssocID="{A7A60D1B-B40F-4275-90C6-43AAB801FDB6}" presName="cycle" presStyleCnt="0"/>
      <dgm:spPr/>
    </dgm:pt>
    <dgm:pt modelId="{A2C6051E-54C5-4D38-8044-E7D2AEA939D9}" type="pres">
      <dgm:prSet presAssocID="{A7A60D1B-B40F-4275-90C6-43AAB801FDB6}" presName="srcNode" presStyleLbl="node1" presStyleIdx="0" presStyleCnt="1"/>
      <dgm:spPr/>
    </dgm:pt>
    <dgm:pt modelId="{FCDF52DB-DF75-474E-9D0F-2B1AF96266FD}" type="pres">
      <dgm:prSet presAssocID="{A7A60D1B-B40F-4275-90C6-43AAB801FDB6}" presName="conn" presStyleLbl="parChTrans1D2" presStyleIdx="0" presStyleCnt="1"/>
      <dgm:spPr/>
      <dgm:t>
        <a:bodyPr/>
        <a:lstStyle/>
        <a:p>
          <a:endParaRPr lang="en-US"/>
        </a:p>
      </dgm:t>
    </dgm:pt>
    <dgm:pt modelId="{6B8E2036-6DA0-4607-ADC9-A51923708010}" type="pres">
      <dgm:prSet presAssocID="{A7A60D1B-B40F-4275-90C6-43AAB801FDB6}" presName="extraNode" presStyleLbl="node1" presStyleIdx="0" presStyleCnt="1"/>
      <dgm:spPr/>
    </dgm:pt>
    <dgm:pt modelId="{B9CD27C9-9485-4E52-8EF1-7CBD2C06F678}" type="pres">
      <dgm:prSet presAssocID="{A7A60D1B-B40F-4275-90C6-43AAB801FDB6}" presName="dstNode" presStyleLbl="node1" presStyleIdx="0" presStyleCnt="1"/>
      <dgm:spPr/>
    </dgm:pt>
    <dgm:pt modelId="{E8B08502-D094-4AAA-B5A6-C89A1F708CAE}" type="pres">
      <dgm:prSet presAssocID="{9332E8C5-03AF-4A05-8BBE-79D7F3E79F4B}" presName="text_1" presStyleLbl="node1" presStyleIdx="0" presStyleCnt="1" custScaleX="81555" custScaleY="144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32292-64AF-4443-B34D-2E413E843634}" type="pres">
      <dgm:prSet presAssocID="{9332E8C5-03AF-4A05-8BBE-79D7F3E79F4B}" presName="accent_1" presStyleCnt="0"/>
      <dgm:spPr/>
    </dgm:pt>
    <dgm:pt modelId="{F6BE2177-0711-4AC0-89D6-F36AE0445D8D}" type="pres">
      <dgm:prSet presAssocID="{9332E8C5-03AF-4A05-8BBE-79D7F3E79F4B}" presName="accentRepeatNode" presStyleLbl="solidFgAcc1" presStyleIdx="0" presStyleCnt="1" custScaleX="269846" custScaleY="161760"/>
      <dgm:spPr/>
      <dgm:t>
        <a:bodyPr/>
        <a:lstStyle/>
        <a:p>
          <a:endParaRPr lang="en-US"/>
        </a:p>
      </dgm:t>
    </dgm:pt>
  </dgm:ptLst>
  <dgm:cxnLst>
    <dgm:cxn modelId="{6BD3BF08-ADBC-43E3-9EE0-BF9700965671}" type="presOf" srcId="{9332E8C5-03AF-4A05-8BBE-79D7F3E79F4B}" destId="{E8B08502-D094-4AAA-B5A6-C89A1F708CAE}" srcOrd="0" destOrd="0" presId="urn:microsoft.com/office/officeart/2008/layout/VerticalCurvedList"/>
    <dgm:cxn modelId="{B892926A-AD77-4501-AE65-B42D1BCB9E61}" type="presOf" srcId="{A7A60D1B-B40F-4275-90C6-43AAB801FDB6}" destId="{518E51E2-4CCA-4986-81DC-91A3AA5705F6}" srcOrd="0" destOrd="0" presId="urn:microsoft.com/office/officeart/2008/layout/VerticalCurvedList"/>
    <dgm:cxn modelId="{7410BA37-9E22-48B6-A922-A2418072A6FC}" srcId="{A7A60D1B-B40F-4275-90C6-43AAB801FDB6}" destId="{9332E8C5-03AF-4A05-8BBE-79D7F3E79F4B}" srcOrd="0" destOrd="0" parTransId="{F43561C4-D662-43BE-9BC4-26E334924200}" sibTransId="{D1016A3F-EEE1-4FE0-8282-13B18782DBF3}"/>
    <dgm:cxn modelId="{F9D243A0-FB72-4BBA-93EE-E2560A8335CC}" type="presOf" srcId="{D1016A3F-EEE1-4FE0-8282-13B18782DBF3}" destId="{FCDF52DB-DF75-474E-9D0F-2B1AF96266FD}" srcOrd="0" destOrd="0" presId="urn:microsoft.com/office/officeart/2008/layout/VerticalCurvedList"/>
    <dgm:cxn modelId="{C0BAB271-0C54-4304-8C80-A7127603916D}" type="presParOf" srcId="{518E51E2-4CCA-4986-81DC-91A3AA5705F6}" destId="{F46F7052-5E5B-4538-8C54-F6AC7D86AD50}" srcOrd="0" destOrd="0" presId="urn:microsoft.com/office/officeart/2008/layout/VerticalCurvedList"/>
    <dgm:cxn modelId="{B2C2390E-64CC-4BCB-856D-F487E39BE97C}" type="presParOf" srcId="{F46F7052-5E5B-4538-8C54-F6AC7D86AD50}" destId="{ED6EF606-D4EE-4870-AF12-38584D69F691}" srcOrd="0" destOrd="0" presId="urn:microsoft.com/office/officeart/2008/layout/VerticalCurvedList"/>
    <dgm:cxn modelId="{A168A955-EFAD-4E51-8ED5-CA4D7C654E58}" type="presParOf" srcId="{ED6EF606-D4EE-4870-AF12-38584D69F691}" destId="{A2C6051E-54C5-4D38-8044-E7D2AEA939D9}" srcOrd="0" destOrd="0" presId="urn:microsoft.com/office/officeart/2008/layout/VerticalCurvedList"/>
    <dgm:cxn modelId="{39A3B07F-C908-414A-AA13-19C35F731190}" type="presParOf" srcId="{ED6EF606-D4EE-4870-AF12-38584D69F691}" destId="{FCDF52DB-DF75-474E-9D0F-2B1AF96266FD}" srcOrd="1" destOrd="0" presId="urn:microsoft.com/office/officeart/2008/layout/VerticalCurvedList"/>
    <dgm:cxn modelId="{07986CF3-C18F-4EFA-B230-942EDFBB3839}" type="presParOf" srcId="{ED6EF606-D4EE-4870-AF12-38584D69F691}" destId="{6B8E2036-6DA0-4607-ADC9-A51923708010}" srcOrd="2" destOrd="0" presId="urn:microsoft.com/office/officeart/2008/layout/VerticalCurvedList"/>
    <dgm:cxn modelId="{F6F02ECA-A3CF-4228-BE71-562CAC0A90A9}" type="presParOf" srcId="{ED6EF606-D4EE-4870-AF12-38584D69F691}" destId="{B9CD27C9-9485-4E52-8EF1-7CBD2C06F678}" srcOrd="3" destOrd="0" presId="urn:microsoft.com/office/officeart/2008/layout/VerticalCurvedList"/>
    <dgm:cxn modelId="{5FCF5C03-F319-440E-A852-26B2CCD0BD5E}" type="presParOf" srcId="{F46F7052-5E5B-4538-8C54-F6AC7D86AD50}" destId="{E8B08502-D094-4AAA-B5A6-C89A1F708CAE}" srcOrd="1" destOrd="0" presId="urn:microsoft.com/office/officeart/2008/layout/VerticalCurvedList"/>
    <dgm:cxn modelId="{9690033D-E6A6-4F9A-8EC2-70BB2C7F06E6}" type="presParOf" srcId="{F46F7052-5E5B-4538-8C54-F6AC7D86AD50}" destId="{75732292-64AF-4443-B34D-2E413E843634}" srcOrd="2" destOrd="0" presId="urn:microsoft.com/office/officeart/2008/layout/VerticalCurvedList"/>
    <dgm:cxn modelId="{29C6D538-B931-4ACD-BBFE-66DF3F7B5F85}" type="presParOf" srcId="{75732292-64AF-4443-B34D-2E413E843634}" destId="{F6BE2177-0711-4AC0-89D6-F36AE0445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52DB-DF75-474E-9D0F-2B1AF96266FD}">
      <dsp:nvSpPr>
        <dsp:cNvPr id="0" name=""/>
        <dsp:cNvSpPr/>
      </dsp:nvSpPr>
      <dsp:spPr>
        <a:xfrm>
          <a:off x="-450149" y="-188889"/>
          <a:ext cx="1444579" cy="1444579"/>
        </a:xfrm>
        <a:prstGeom prst="blockArc">
          <a:avLst>
            <a:gd name="adj1" fmla="val 18900000"/>
            <a:gd name="adj2" fmla="val 2700000"/>
            <a:gd name="adj3" fmla="val 14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8502-D094-4AAA-B5A6-C89A1F708CAE}">
      <dsp:nvSpPr>
        <dsp:cNvPr id="0" name=""/>
        <dsp:cNvSpPr/>
      </dsp:nvSpPr>
      <dsp:spPr>
        <a:xfrm>
          <a:off x="1734250" y="152284"/>
          <a:ext cx="6629157" cy="76223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Protection, Education, Legal Reform, Gender Equality, Poverty Reduction, Gender-Based Violence, Health Systems (</a:t>
          </a:r>
          <a:r>
            <a:rPr lang="en-US" sz="1600" kern="1200" dirty="0" err="1" smtClean="0"/>
            <a:t>inc.</a:t>
          </a:r>
          <a:r>
            <a:rPr lang="en-US" sz="1600" kern="1200" dirty="0" smtClean="0"/>
            <a:t> STI treatment &amp; blood safety), Community Systems, Employer Practices</a:t>
          </a:r>
          <a:endParaRPr lang="en-US" sz="1600" kern="1200" dirty="0"/>
        </a:p>
      </dsp:txBody>
      <dsp:txXfrm>
        <a:off x="1734250" y="152284"/>
        <a:ext cx="6629157" cy="762230"/>
      </dsp:txXfrm>
    </dsp:sp>
    <dsp:sp modelId="{F6BE2177-0711-4AC0-89D6-F36AE0445D8D}">
      <dsp:nvSpPr>
        <dsp:cNvPr id="0" name=""/>
        <dsp:cNvSpPr/>
      </dsp:nvSpPr>
      <dsp:spPr>
        <a:xfrm>
          <a:off x="94790" y="0"/>
          <a:ext cx="1779625" cy="106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0.51818</cdr:x>
      <cdr:y>0.42924</cdr:y>
    </cdr:from>
    <cdr:to>
      <cdr:x>0.81818</cdr:x>
      <cdr:y>0.57417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43400" y="2256865"/>
          <a:ext cx="2514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Deaths in adolescents aged 10 - 19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0.64545</cdr:x>
      <cdr:y>0.10145</cdr:y>
    </cdr:from>
    <cdr:to>
      <cdr:x>0.94545</cdr:x>
      <cdr:y>0.24638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410200" y="533400"/>
          <a:ext cx="2514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Deaths in children aged 0 – 4 years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0.46684</cdr:x>
      <cdr:y>0.69565</cdr:y>
    </cdr:from>
    <cdr:to>
      <cdr:x>0.76684</cdr:x>
      <cdr:y>0.84058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13094" y="3657600"/>
          <a:ext cx="2514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Deaths in children aged 5 – 9 years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0.08342</cdr:x>
      <cdr:y>0.50725</cdr:y>
    </cdr:from>
    <cdr:to>
      <cdr:x>0.38342</cdr:x>
      <cdr:y>0.65217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99247" y="2667000"/>
          <a:ext cx="2514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Deaths in young people aged 20 - 24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0.04745</cdr:x>
      <cdr:y>0.90476</cdr:y>
    </cdr:from>
    <cdr:to>
      <cdr:x>0.31891</cdr:x>
      <cdr:y>0.95238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206" y="4343399"/>
          <a:ext cx="2358085" cy="2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dirty="0"/>
            <a:t>Source: UNAIDS 2012 HIV and AIDS estimates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0.74016</cdr:x>
      <cdr:y>0.21664</cdr:y>
    </cdr:from>
    <cdr:to>
      <cdr:x>1</cdr:x>
      <cdr:y>0.38549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0068" y="1153934"/>
          <a:ext cx="1600135" cy="89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2AE0-95AC-4A36-9BD5-75BF4ABCD446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3C9B8-EBDD-44F4-BAAE-5C09AE850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4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/>
            <a:endParaRPr lang="en-GB" b="0" u="none" baseline="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C9B8-EBDD-44F4-BAAE-5C09AE8502F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2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EFFB-482F-874C-BC8D-851D16841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EFFB-482F-874C-BC8D-851D16841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04C2A-AA33-434E-8D7B-E89DCAF443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04C2A-AA33-434E-8D7B-E89DCAF443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4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4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57200" lvl="1" indent="0">
              <a:buFontTx/>
              <a:buNone/>
            </a:pPr>
            <a:endParaRPr lang="en-US" altLang="en-US" sz="110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E85C88-FFCF-4C1D-ADD2-2AB7953565C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0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25C-F414-41FD-B39A-E61C64659F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60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6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33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4237" y="1595"/>
            <a:ext cx="9148237" cy="9144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0A7-E96A-B34A-9F40-5299E03330B9}" type="datetime1">
              <a:rPr lang="en-US" smtClean="0"/>
              <a:pPr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6033" y="238657"/>
            <a:ext cx="688129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6033" y="1663700"/>
            <a:ext cx="7399867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543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52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3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0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44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96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32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68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1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13B-5499-48F1-8081-3F84C44D1FA7}" type="datetimeFigureOut">
              <a:rPr lang="nb-NO" smtClean="0"/>
              <a:t>30.10.2014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F507-08A3-41EB-BBAE-4B41F7016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4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3434" y="1114723"/>
            <a:ext cx="52443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AIDS 2014 – Ending the adolescent AIDS epidemic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Ungdom og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hiv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29.10.2014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Anne May Andersen, Norad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23813" y="0"/>
            <a:ext cx="3910013" cy="6858000"/>
            <a:chOff x="-23813" y="0"/>
            <a:chExt cx="3910013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3" y="0"/>
              <a:ext cx="3902344" cy="219771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t="8920" r="6119" b="13976"/>
            <a:stretch/>
          </p:blipFill>
          <p:spPr>
            <a:xfrm>
              <a:off x="-13447" y="1949823"/>
              <a:ext cx="3886200" cy="22860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4" r="-322"/>
            <a:stretch/>
          </p:blipFill>
          <p:spPr>
            <a:xfrm>
              <a:off x="0" y="4235823"/>
              <a:ext cx="3886200" cy="262217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-1" y="5839"/>
              <a:ext cx="3872753" cy="1943984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4169" y="1964475"/>
              <a:ext cx="3872753" cy="227134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235822"/>
              <a:ext cx="3872753" cy="2622178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796" y="4585664"/>
            <a:ext cx="4427686" cy="16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12909" y="477179"/>
            <a:ext cx="547328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Effective combination prevention: 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Cash, care and HIV</a:t>
            </a:r>
            <a:r>
              <a:rPr lang="en-US" sz="3600" b="1" dirty="0"/>
              <a:t>-risk </a:t>
            </a:r>
            <a:r>
              <a:rPr lang="en-US" sz="3600" b="1" dirty="0" smtClean="0"/>
              <a:t>for </a:t>
            </a:r>
            <a:r>
              <a:rPr lang="en-US" sz="3600" b="1" dirty="0"/>
              <a:t>adolescents in South </a:t>
            </a:r>
            <a:r>
              <a:rPr lang="en-US" sz="3600" b="1" dirty="0" smtClean="0"/>
              <a:t>Africa </a:t>
            </a:r>
            <a:endParaRPr lang="en-GB" sz="3600" dirty="0"/>
          </a:p>
          <a:p>
            <a:r>
              <a:rPr lang="en-US" sz="3600" b="1" dirty="0"/>
              <a:t> </a:t>
            </a:r>
            <a:endParaRPr lang="en-GB" sz="3600" dirty="0"/>
          </a:p>
          <a:p>
            <a:pPr algn="ctr"/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3626" y="5871939"/>
            <a:ext cx="359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Cluver, M </a:t>
            </a:r>
            <a:r>
              <a:rPr lang="en-US" dirty="0" err="1" smtClean="0"/>
              <a:t>Orkin</a:t>
            </a:r>
            <a:r>
              <a:rPr lang="en-US" dirty="0" smtClean="0"/>
              <a:t>, M </a:t>
            </a:r>
            <a:r>
              <a:rPr lang="en-US" dirty="0" err="1" smtClean="0"/>
              <a:t>Boyes</a:t>
            </a:r>
            <a:r>
              <a:rPr lang="en-US" dirty="0" smtClean="0"/>
              <a:t>, L </a:t>
            </a:r>
            <a:r>
              <a:rPr lang="en-US" dirty="0" err="1" smtClean="0"/>
              <a:t>Sherr</a:t>
            </a:r>
            <a:endParaRPr lang="en-US" dirty="0" smtClean="0"/>
          </a:p>
          <a:p>
            <a:r>
              <a:rPr lang="en-US" dirty="0" smtClean="0"/>
              <a:t>IAS, July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5374799"/>
            <a:ext cx="9138600" cy="26938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306900"/>
            <a:ext cx="2913289" cy="64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endCxn id="32" idx="1"/>
          </p:cNvCxnSpPr>
          <p:nvPr/>
        </p:nvCxnSpPr>
        <p:spPr>
          <a:xfrm>
            <a:off x="3625853" y="4219922"/>
            <a:ext cx="20407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31258" y="2848924"/>
            <a:ext cx="494595" cy="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31258" y="3703209"/>
            <a:ext cx="494595" cy="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31258" y="4605632"/>
            <a:ext cx="494595" cy="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131258" y="5524767"/>
            <a:ext cx="494595" cy="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25853" y="2848924"/>
            <a:ext cx="0" cy="2675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6718" y="2546993"/>
            <a:ext cx="2898246" cy="6038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Hunger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6718" y="3407665"/>
            <a:ext cx="2898246" cy="6038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Community violence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6718" y="4290167"/>
            <a:ext cx="2898246" cy="6038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Parental HIV/AIDS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6718" y="5222836"/>
            <a:ext cx="2898246" cy="6038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Informal settlement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7396" y="1444343"/>
            <a:ext cx="338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2011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Structural deprivation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4356" y="1444343"/>
            <a:ext cx="28640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2012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HIV-risk behavior incidence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6719" y="234122"/>
            <a:ext cx="84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Poverty &amp; family AIDS predict adolescent HIV-risks: how?</a:t>
            </a:r>
            <a:endParaRPr lang="en-US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5666632" y="2667720"/>
            <a:ext cx="3111903" cy="3104404"/>
          </a:xfrm>
          <a:prstGeom prst="roundRect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Transactional </a:t>
            </a:r>
            <a:r>
              <a:rPr lang="en-US" sz="2400" dirty="0">
                <a:solidFill>
                  <a:schemeClr val="tx1"/>
                </a:solidFill>
              </a:rPr>
              <a:t>sex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Age-disparate sex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Sex using substances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Multiple partners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Unprotected </a:t>
            </a:r>
            <a:r>
              <a:rPr lang="en-US" sz="2400" dirty="0" smtClean="0">
                <a:solidFill>
                  <a:schemeClr val="tx1"/>
                </a:solidFill>
              </a:rPr>
              <a:t>sex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Pregnancy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1466" y="6333026"/>
            <a:ext cx="486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ontrolling for: baseline HIV-risk, age, gender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01466" y="4293592"/>
            <a:ext cx="125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ll p&lt;.001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9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357321" y="1613646"/>
          <a:ext cx="4051121" cy="45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531" y="193658"/>
            <a:ext cx="870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South Africa: Child </a:t>
            </a:r>
            <a:r>
              <a:rPr lang="en-GB" sz="2800" dirty="0"/>
              <a:t>g</a:t>
            </a:r>
            <a:r>
              <a:rPr lang="en-GB" sz="2800" dirty="0" smtClean="0"/>
              <a:t>rant reduces incidence &amp; prevalence of </a:t>
            </a:r>
            <a:r>
              <a:rPr lang="en-GB" sz="2800" i="1" dirty="0" smtClean="0"/>
              <a:t>transactional sex </a:t>
            </a:r>
            <a:r>
              <a:rPr lang="en-GB" sz="2800" dirty="0" smtClean="0"/>
              <a:t>and</a:t>
            </a:r>
            <a:r>
              <a:rPr lang="en-GB" sz="2800" i="1" dirty="0" smtClean="0"/>
              <a:t> age-disparate sex </a:t>
            </a:r>
            <a:r>
              <a:rPr lang="en-GB" sz="2800" dirty="0" smtClean="0"/>
              <a:t>for girls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0397" y="2439836"/>
            <a:ext cx="373511" cy="3734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3788" y="2977450"/>
            <a:ext cx="373511" cy="37347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3908" y="2472424"/>
            <a:ext cx="207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cash transfer</a:t>
            </a:r>
          </a:p>
          <a:p>
            <a:endParaRPr lang="en-US" dirty="0"/>
          </a:p>
          <a:p>
            <a:r>
              <a:rPr lang="en-US" dirty="0" smtClean="0"/>
              <a:t>Child cash transfer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Cluver, Boyes, </a:t>
            </a:r>
            <a:r>
              <a:rPr lang="en-GB" sz="1600" dirty="0" err="1" smtClean="0"/>
              <a:t>Orkin</a:t>
            </a:r>
            <a:r>
              <a:rPr lang="en-GB" sz="1600" dirty="0" smtClean="0"/>
              <a:t>, </a:t>
            </a:r>
            <a:r>
              <a:rPr lang="en-GB" sz="1600" dirty="0" err="1" smtClean="0"/>
              <a:t>Pantelic</a:t>
            </a:r>
            <a:r>
              <a:rPr lang="en-GB" sz="1600" dirty="0" smtClean="0"/>
              <a:t>, </a:t>
            </a:r>
            <a:r>
              <a:rPr lang="en-GB" sz="1600" dirty="0" err="1" smtClean="0"/>
              <a:t>Molwena</a:t>
            </a:r>
            <a:r>
              <a:rPr lang="en-GB" sz="1600" dirty="0" smtClean="0"/>
              <a:t>, </a:t>
            </a:r>
            <a:r>
              <a:rPr lang="en-GB" sz="1600" dirty="0" err="1" smtClean="0"/>
              <a:t>Sherr</a:t>
            </a:r>
            <a:r>
              <a:rPr lang="en-GB" sz="1600" dirty="0"/>
              <a:t> </a:t>
            </a:r>
            <a:r>
              <a:rPr lang="en-GB" sz="1600" dirty="0" smtClean="0"/>
              <a:t>(2013). </a:t>
            </a:r>
            <a:r>
              <a:rPr lang="en-GB" sz="1600" i="1" dirty="0" smtClean="0"/>
              <a:t>The Lancet Global Health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4614474" y="1688350"/>
          <a:ext cx="4529526" cy="448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7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Estimated Resource Needs for Adolescents: Modeling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240451"/>
            <a:ext cx="1693802" cy="61754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2362200" cy="22860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533400" y="1371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15200" y="2590800"/>
            <a:ext cx="1133127" cy="3286788"/>
            <a:chOff x="7467600" y="2438400"/>
            <a:chExt cx="1133127" cy="3286788"/>
          </a:xfrm>
        </p:grpSpPr>
        <p:sp>
          <p:nvSpPr>
            <p:cNvPr id="10" name="Right Brace 9"/>
            <p:cNvSpPr/>
            <p:nvPr/>
          </p:nvSpPr>
          <p:spPr>
            <a:xfrm>
              <a:off x="7543800" y="4648200"/>
              <a:ext cx="122094" cy="105083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7696200" y="4495800"/>
              <a:ext cx="558079" cy="1229388"/>
            </a:xfrm>
            <a:prstGeom prst="rect">
              <a:avLst/>
            </a:prstGeom>
          </p:spPr>
          <p:txBody>
            <a:bodyPr vert="vert270" wrap="square" rtlCol="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Programs</a:t>
              </a:r>
              <a:endParaRPr lang="en-US" sz="1400" dirty="0"/>
            </a:p>
          </p:txBody>
        </p:sp>
        <p:sp>
          <p:nvSpPr>
            <p:cNvPr id="12" name="TextBox 2"/>
            <p:cNvSpPr txBox="1"/>
            <p:nvPr/>
          </p:nvSpPr>
          <p:spPr>
            <a:xfrm>
              <a:off x="7801320" y="3779507"/>
              <a:ext cx="799407" cy="818125"/>
            </a:xfrm>
            <a:prstGeom prst="rect">
              <a:avLst/>
            </a:prstGeom>
          </p:spPr>
          <p:txBody>
            <a:bodyPr vert="vert270" wrap="square" rtlCol="0" anchor="t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Enablers</a:t>
              </a:r>
              <a:endParaRPr lang="en-US" sz="1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7543800" y="3810000"/>
              <a:ext cx="149543" cy="83729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467600" y="2438400"/>
              <a:ext cx="303414" cy="135104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TextBox 3"/>
          <p:cNvSpPr txBox="1"/>
          <p:nvPr/>
        </p:nvSpPr>
        <p:spPr>
          <a:xfrm>
            <a:off x="7620000" y="1905000"/>
            <a:ext cx="479627" cy="1918200"/>
          </a:xfrm>
          <a:prstGeom prst="rect">
            <a:avLst/>
          </a:prstGeom>
        </p:spPr>
        <p:txBody>
          <a:bodyPr vert="vert270"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Sector  </a:t>
            </a:r>
            <a:r>
              <a:rPr lang="en-US" sz="1400" dirty="0"/>
              <a:t>Synergies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5193268"/>
            <a:ext cx="62700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4191000"/>
            <a:ext cx="62700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25%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46853" y="3141453"/>
            <a:ext cx="6270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32514" y="6000396"/>
            <a:ext cx="7869372" cy="476604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 smtClean="0"/>
              <a:t>Source: Stover, J. et al., JAIDS. (66) Jul, 1, 2014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94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/>
          <a:stretch/>
        </p:blipFill>
        <p:spPr>
          <a:xfrm>
            <a:off x="0" y="0"/>
            <a:ext cx="9144000" cy="68379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Tailored DELIVERY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Informed by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Adolescent Key Populations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3886200" cy="2590800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8323" r="5556" b="3898"/>
          <a:stretch/>
        </p:blipFill>
        <p:spPr>
          <a:xfrm>
            <a:off x="0" y="3657599"/>
            <a:ext cx="5486400" cy="3200401"/>
          </a:xfrm>
          <a:prstGeom prst="rect">
            <a:avLst/>
          </a:prstGeom>
        </p:spPr>
      </p:pic>
      <p:pic>
        <p:nvPicPr>
          <p:cNvPr id="7" name="Picture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49625"/>
          <a:stretch/>
        </p:blipFill>
        <p:spPr>
          <a:xfrm>
            <a:off x="5486400" y="1417637"/>
            <a:ext cx="3657600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" y="3696368"/>
            <a:ext cx="2113548" cy="1409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5"/>
          <a:stretch/>
        </p:blipFill>
        <p:spPr>
          <a:xfrm>
            <a:off x="3606800" y="2743868"/>
            <a:ext cx="1270000" cy="1142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657600"/>
            <a:ext cx="21717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419600"/>
            <a:ext cx="3362824" cy="2241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63800"/>
            <a:ext cx="3326729" cy="18504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3400"/>
            <a:ext cx="8534400" cy="11865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EMPOWER &amp; ENGAGE </a:t>
            </a:r>
            <a:r>
              <a:rPr lang="en-US" sz="4800" b="1" dirty="0">
                <a:solidFill>
                  <a:schemeClr val="tx1"/>
                </a:solidFill>
              </a:rPr>
              <a:t>Adolescents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4032583"/>
            <a:ext cx="1752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21AF3C4C-FCF1-4284-AEB0-4BA7C281E7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17929"/>
            <a:ext cx="8305800" cy="76993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Unacceptable inequality: </a:t>
            </a:r>
            <a:r>
              <a:rPr lang="en-US" sz="2400" b="1" dirty="0" smtClean="0">
                <a:solidFill>
                  <a:srgbClr val="FF0000"/>
                </a:solidFill>
              </a:rPr>
              <a:t>AIDS deaths rising among adolescents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2400" y="990600"/>
          <a:ext cx="8382000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07828" y="6096000"/>
            <a:ext cx="2382972" cy="365126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/>
              <a:t>Source: UNAIDS 2012 HIV and AIDS estimates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240451"/>
            <a:ext cx="1693802" cy="61754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23622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1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21AF3C4C-FCF1-4284-AEB0-4BA7C281E7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144463"/>
            <a:ext cx="8305800" cy="769937"/>
          </a:xfr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HIV and AIDS Among Adolescents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66800" y="1422400"/>
            <a:ext cx="6934200" cy="4597400"/>
          </a:xfrm>
          <a:prstGeom prst="rect">
            <a:avLst/>
          </a:prstGeom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37127" indent="-237127">
              <a:buFont typeface="+mj-lt"/>
              <a:buAutoNum type="arabicPeriod"/>
            </a:pPr>
            <a:r>
              <a:rPr lang="en-GB" sz="2400" dirty="0" smtClean="0"/>
              <a:t>  One </a:t>
            </a:r>
            <a:r>
              <a:rPr lang="en-GB" sz="2400" dirty="0"/>
              <a:t>in five people </a:t>
            </a:r>
            <a:r>
              <a:rPr lang="en-GB" sz="2400" dirty="0" smtClean="0"/>
              <a:t>are </a:t>
            </a:r>
            <a:r>
              <a:rPr lang="en-GB" sz="2400" dirty="0"/>
              <a:t>aged between 10 and </a:t>
            </a:r>
            <a:r>
              <a:rPr lang="en-GB" sz="2400" dirty="0" smtClean="0"/>
              <a:t>19</a:t>
            </a:r>
          </a:p>
          <a:p>
            <a:pPr marL="237127" indent="-237127">
              <a:buFont typeface="+mj-lt"/>
              <a:buAutoNum type="arabicPeriod"/>
            </a:pPr>
            <a:endParaRPr lang="en-GB" sz="2400" dirty="0"/>
          </a:p>
          <a:p>
            <a:pPr marL="237127" indent="-237127">
              <a:buFont typeface="+mj-lt"/>
              <a:buAutoNum type="arabicPeriod"/>
            </a:pPr>
            <a:r>
              <a:rPr lang="en-GB" sz="2400" dirty="0"/>
              <a:t>  </a:t>
            </a:r>
            <a:r>
              <a:rPr lang="en-GB" sz="2400" dirty="0" smtClean="0"/>
              <a:t>2.1 </a:t>
            </a:r>
            <a:r>
              <a:rPr lang="en-GB" sz="2400" dirty="0"/>
              <a:t>million </a:t>
            </a:r>
            <a:r>
              <a:rPr lang="en-GB" sz="2400" dirty="0" smtClean="0"/>
              <a:t>adolescents live with HIV - 1.7 </a:t>
            </a:r>
            <a:r>
              <a:rPr lang="en-GB" sz="2400" dirty="0"/>
              <a:t>million </a:t>
            </a:r>
            <a:r>
              <a:rPr lang="en-GB" sz="2400" dirty="0" smtClean="0"/>
              <a:t>(82%) in </a:t>
            </a:r>
            <a:r>
              <a:rPr lang="en-GB" sz="2400" dirty="0"/>
              <a:t>Sub-Saharan </a:t>
            </a:r>
            <a:r>
              <a:rPr lang="en-GB" sz="2400" dirty="0" smtClean="0"/>
              <a:t>Africa</a:t>
            </a:r>
          </a:p>
          <a:p>
            <a:pPr marL="237127" indent="-237127">
              <a:buFont typeface="+mj-lt"/>
              <a:buAutoNum type="arabicPeriod"/>
            </a:pPr>
            <a:endParaRPr lang="en-GB" sz="2400" dirty="0" smtClean="0"/>
          </a:p>
          <a:p>
            <a:pPr marL="237127" indent="-237127">
              <a:buFont typeface="+mj-lt"/>
              <a:buAutoNum type="arabicPeriod"/>
            </a:pPr>
            <a:r>
              <a:rPr lang="en-GB" sz="2400" dirty="0" smtClean="0"/>
              <a:t> In </a:t>
            </a:r>
            <a:r>
              <a:rPr lang="en-GB" sz="2400" dirty="0"/>
              <a:t>all other regions: HIV concentrated in key </a:t>
            </a:r>
            <a:r>
              <a:rPr lang="en-GB" sz="2400" dirty="0" smtClean="0"/>
              <a:t>populations</a:t>
            </a:r>
          </a:p>
          <a:p>
            <a:pPr marL="237127" indent="-237127">
              <a:buFont typeface="+mj-lt"/>
              <a:buAutoNum type="arabicPeriod"/>
            </a:pPr>
            <a:endParaRPr lang="en-GB" sz="2400" dirty="0"/>
          </a:p>
          <a:p>
            <a:pPr marL="237127" indent="-237127">
              <a:buFont typeface="+mj-lt"/>
              <a:buAutoNum type="arabicPeriod"/>
            </a:pPr>
            <a:r>
              <a:rPr lang="en-GB" sz="2400" dirty="0" smtClean="0"/>
              <a:t> HIV is now the </a:t>
            </a:r>
            <a:r>
              <a:rPr lang="en-GB" sz="2400" dirty="0"/>
              <a:t>second leading cause of death among adolescents, </a:t>
            </a:r>
            <a:r>
              <a:rPr lang="en-GB" sz="2400" dirty="0" smtClean="0"/>
              <a:t>300 </a:t>
            </a:r>
            <a:r>
              <a:rPr lang="en-GB" sz="2400" dirty="0"/>
              <a:t>deaths every </a:t>
            </a:r>
            <a:r>
              <a:rPr lang="en-GB" sz="2400" dirty="0" smtClean="0"/>
              <a:t>day</a:t>
            </a:r>
            <a:endParaRPr lang="en-GB" sz="2400" dirty="0"/>
          </a:p>
          <a:p>
            <a:pPr marL="237127" indent="-237127">
              <a:buFont typeface="+mj-lt"/>
              <a:buAutoNum type="arabicPeriod"/>
            </a:pPr>
            <a:endParaRPr lang="en-GB" sz="2400" dirty="0" smtClean="0"/>
          </a:p>
          <a:p>
            <a:r>
              <a:rPr lang="en-GB" sz="24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240451"/>
            <a:ext cx="1693802" cy="6175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23622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0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48194" y="1828801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554162"/>
          </a:xfrm>
          <a:solidFill>
            <a:srgbClr val="FFC000"/>
          </a:solidFill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A Tale of Two Epidemics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HIV Infections in Adolescents in 20 Countries with Highest Number of New HIV Infections, 2012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240451"/>
            <a:ext cx="1693802" cy="61754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23622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6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6032" y="238657"/>
            <a:ext cx="8075955" cy="506413"/>
          </a:xfrm>
        </p:spPr>
        <p:txBody>
          <a:bodyPr/>
          <a:lstStyle/>
          <a:p>
            <a:r>
              <a:rPr lang="en-US" dirty="0" smtClean="0"/>
              <a:t>Results: M:F </a:t>
            </a:r>
            <a:r>
              <a:rPr lang="en-US" dirty="0"/>
              <a:t>Annual AIDS Mortality Risk Ratio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747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UNICEF analysis of UNAIDS, 2012 HIV and AIDS estimates</a:t>
            </a:r>
            <a:endParaRPr lang="en-US" sz="105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64592" y="1060704"/>
          <a:ext cx="8842248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74059" y="5335794"/>
            <a:ext cx="7885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98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6033" y="238657"/>
            <a:ext cx="8035614" cy="506413"/>
          </a:xfrm>
        </p:spPr>
        <p:txBody>
          <a:bodyPr/>
          <a:lstStyle/>
          <a:p>
            <a:r>
              <a:rPr lang="en-US" dirty="0" smtClean="0"/>
              <a:t>Results: Annual </a:t>
            </a:r>
            <a:r>
              <a:rPr lang="en-US" dirty="0"/>
              <a:t>AIDS Mortality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747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UNICEF analysis of UNAIDS, 2012 HIV and AIDS estimates</a:t>
            </a:r>
            <a:endParaRPr lang="en-US" sz="105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9728" y="1051560"/>
          <a:ext cx="8932332" cy="539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6185647" y="3502152"/>
            <a:ext cx="969264" cy="19385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16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764" y="163290"/>
            <a:ext cx="3018775" cy="68018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36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3600" b="1" cap="none" spc="50" dirty="0">
              <a:ln w="12700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7" y="6477000"/>
            <a:ext cx="2362200" cy="228600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38840" y="1905005"/>
            <a:ext cx="6905160" cy="4309528"/>
          </a:xfrm>
        </p:spPr>
        <p:txBody>
          <a:bodyPr>
            <a:normAutofit fontScale="92500" lnSpcReduction="10000"/>
          </a:bodyPr>
          <a:lstStyle/>
          <a:p>
            <a:pPr marL="514350" lvl="0" indent="-514350" algn="l">
              <a:buClrTx/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nvest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more </a:t>
            </a:r>
            <a:r>
              <a:rPr lang="en-US" sz="3200" dirty="0" smtClean="0">
                <a:solidFill>
                  <a:schemeClr val="tx1"/>
                </a:solidFill>
              </a:rPr>
              <a:t>and invest smarter in adolescents</a:t>
            </a:r>
          </a:p>
          <a:p>
            <a:pPr marL="514350" lvl="0" indent="-514350" algn="l">
              <a:buClrTx/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lvl="0" indent="-514350" algn="l">
              <a:buClrTx/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eliver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what works and </a:t>
            </a:r>
            <a:r>
              <a:rPr lang="en-US" sz="3200" dirty="0" smtClean="0">
                <a:solidFill>
                  <a:schemeClr val="tx1"/>
                </a:solidFill>
              </a:rPr>
              <a:t>strengthen </a:t>
            </a:r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ata</a:t>
            </a:r>
            <a:r>
              <a:rPr lang="en-US" sz="3200" dirty="0" smtClean="0">
                <a:solidFill>
                  <a:schemeClr val="tx1"/>
                </a:solidFill>
              </a:rPr>
              <a:t> on adolescents</a:t>
            </a:r>
          </a:p>
          <a:p>
            <a:pPr marL="514350" lvl="0" indent="-514350" algn="l">
              <a:buClrTx/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marL="514350" lvl="0" indent="-514350" algn="l">
              <a:buClrTx/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>
                <a:solidFill>
                  <a:schemeClr val="tx1"/>
                </a:solidFill>
              </a:rPr>
              <a:t>mpower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1" dirty="0" smtClean="0">
                <a:solidFill>
                  <a:schemeClr val="tx1"/>
                </a:solidFill>
              </a:rPr>
              <a:t>Engage</a:t>
            </a:r>
            <a:r>
              <a:rPr lang="en-US" sz="3200" dirty="0" smtClean="0">
                <a:solidFill>
                  <a:schemeClr val="tx1"/>
                </a:solidFill>
              </a:rPr>
              <a:t> adolescents</a:t>
            </a:r>
          </a:p>
          <a:p>
            <a:pPr marL="514350" lvl="0" indent="-514350" algn="l">
              <a:buClrTx/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marL="514350" lvl="0" indent="-514350" algn="l">
              <a:buClrTx/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chemeClr val="tx1"/>
                </a:solidFill>
              </a:rPr>
              <a:t>ccelerate</a:t>
            </a:r>
            <a:r>
              <a:rPr lang="en-US" sz="3200" dirty="0">
                <a:solidFill>
                  <a:schemeClr val="tx1"/>
                </a:solidFill>
              </a:rPr>
              <a:t> our </a:t>
            </a:r>
            <a:r>
              <a:rPr lang="en-US" sz="3200" dirty="0" smtClean="0">
                <a:solidFill>
                  <a:schemeClr val="tx1"/>
                </a:solidFill>
              </a:rPr>
              <a:t>response</a:t>
            </a:r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6100" y="482600"/>
            <a:ext cx="8597900" cy="132080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4000" b="1" dirty="0" smtClean="0"/>
              <a:t>What is needed?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14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400" y="1704608"/>
            <a:ext cx="8915400" cy="4120634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0"/>
            <a:ext cx="85343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Investment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Framework (IF)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5449" y="766221"/>
            <a:ext cx="5987144" cy="1219200"/>
            <a:chOff x="2368138" y="771898"/>
            <a:chExt cx="5987144" cy="1219200"/>
          </a:xfrm>
          <a:solidFill>
            <a:srgbClr val="C00000"/>
          </a:solidFill>
        </p:grpSpPr>
        <p:sp>
          <p:nvSpPr>
            <p:cNvPr id="6" name="Oval 5"/>
            <p:cNvSpPr/>
            <p:nvPr/>
          </p:nvSpPr>
          <p:spPr>
            <a:xfrm>
              <a:off x="2368138" y="771898"/>
              <a:ext cx="2133600" cy="1219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Reduce Risk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77889" y="771898"/>
              <a:ext cx="2133600" cy="1219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Reduce the likelihood of transmission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21682" y="771898"/>
              <a:ext cx="2133600" cy="1219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Reduce mortality and morbidity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457450" y="4909951"/>
            <a:ext cx="4229100" cy="797822"/>
          </a:xfrm>
          <a:prstGeom prst="roundRect">
            <a:avLst/>
          </a:prstGeom>
          <a:solidFill>
            <a:srgbClr val="009900"/>
          </a:solidFill>
          <a:ln>
            <a:solidFill>
              <a:srgbClr val="008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Critical Enablers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76250" y="2092325"/>
            <a:ext cx="8191500" cy="2708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7699" y="2579330"/>
            <a:ext cx="2095501" cy="176407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Basic </a:t>
            </a:r>
            <a:r>
              <a:rPr lang="en-US" b="1" dirty="0" err="1"/>
              <a:t>Programme</a:t>
            </a:r>
            <a:r>
              <a:rPr lang="en-US" b="1" dirty="0"/>
              <a:t> Activities</a:t>
            </a:r>
          </a:p>
        </p:txBody>
      </p:sp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021013" y="2570163"/>
            <a:ext cx="50561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PMTCT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Condom promotion and distribution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Key populations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Treatment care and support to PLWH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Male Circumcision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chemeClr val="bg1"/>
                </a:solidFill>
              </a:rPr>
              <a:t>Behavior Change programmes</a:t>
            </a:r>
          </a:p>
        </p:txBody>
      </p:sp>
      <p:grpSp>
        <p:nvGrpSpPr>
          <p:cNvPr id="13327" name="Group 20"/>
          <p:cNvGrpSpPr>
            <a:grpSpLocks/>
          </p:cNvGrpSpPr>
          <p:nvPr/>
        </p:nvGrpSpPr>
        <p:grpSpPr bwMode="auto">
          <a:xfrm>
            <a:off x="2074863" y="5564188"/>
            <a:ext cx="4994275" cy="565150"/>
            <a:chOff x="2005595" y="5563490"/>
            <a:chExt cx="4995532" cy="565661"/>
          </a:xfrm>
        </p:grpSpPr>
        <p:sp>
          <p:nvSpPr>
            <p:cNvPr id="23" name="Up Arrow 22"/>
            <p:cNvSpPr/>
            <p:nvPr/>
          </p:nvSpPr>
          <p:spPr>
            <a:xfrm>
              <a:off x="2005595" y="5605649"/>
              <a:ext cx="402771" cy="523502"/>
            </a:xfrm>
            <a:prstGeom prst="upArrow">
              <a:avLst/>
            </a:prstGeom>
            <a:solidFill>
              <a:srgbClr val="99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>
              <a:off x="6598356" y="5563490"/>
              <a:ext cx="402771" cy="523502"/>
            </a:xfrm>
            <a:prstGeom prst="upArrow">
              <a:avLst/>
            </a:prstGeom>
            <a:solidFill>
              <a:srgbClr val="99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4408714" y="5605649"/>
              <a:ext cx="402771" cy="523502"/>
            </a:xfrm>
            <a:prstGeom prst="upArrow">
              <a:avLst/>
            </a:prstGeom>
            <a:solidFill>
              <a:srgbClr val="99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28" name="Group 25"/>
          <p:cNvGrpSpPr>
            <a:grpSpLocks/>
          </p:cNvGrpSpPr>
          <p:nvPr/>
        </p:nvGrpSpPr>
        <p:grpSpPr bwMode="auto">
          <a:xfrm>
            <a:off x="2465388" y="1797050"/>
            <a:ext cx="4213225" cy="573088"/>
            <a:chOff x="3331025" y="1797235"/>
            <a:chExt cx="4214754" cy="572290"/>
          </a:xfrm>
        </p:grpSpPr>
        <p:sp>
          <p:nvSpPr>
            <p:cNvPr id="14" name="Up Arrow 13"/>
            <p:cNvSpPr/>
            <p:nvPr/>
          </p:nvSpPr>
          <p:spPr>
            <a:xfrm>
              <a:off x="3331025" y="1826923"/>
              <a:ext cx="402771" cy="523502"/>
            </a:xfrm>
            <a:prstGeom prst="upArrow">
              <a:avLst/>
            </a:prstGeom>
            <a:solidFill>
              <a:srgbClr val="00CC9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5192485" y="1797235"/>
              <a:ext cx="381000" cy="553190"/>
            </a:xfrm>
            <a:prstGeom prst="upArrow">
              <a:avLst/>
            </a:prstGeom>
            <a:solidFill>
              <a:srgbClr val="00CC9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7141028" y="1816335"/>
              <a:ext cx="404751" cy="553190"/>
            </a:xfrm>
            <a:prstGeom prst="upArrow">
              <a:avLst/>
            </a:prstGeom>
            <a:solidFill>
              <a:srgbClr val="00CC9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2" name="Diagram 21"/>
          <p:cNvGraphicFramePr/>
          <p:nvPr/>
        </p:nvGraphicFramePr>
        <p:xfrm>
          <a:off x="457200" y="5791200"/>
          <a:ext cx="8458199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647700" y="5859463"/>
            <a:ext cx="1638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2060"/>
                </a:solidFill>
              </a:rPr>
              <a:t>SYNERGIES WITH DEVELOPMENT SECTORS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03238" y="685800"/>
            <a:ext cx="7878762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99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1275"/>
            <a:ext cx="7694066" cy="1185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Smarter investments can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decrease new infections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1086" y="1692909"/>
            <a:ext cx="6400800" cy="4936489"/>
            <a:chOff x="2971799" y="2787655"/>
            <a:chExt cx="3048001" cy="3327902"/>
          </a:xfrm>
        </p:grpSpPr>
        <p:pic>
          <p:nvPicPr>
            <p:cNvPr id="5" name="Picture 4"/>
            <p:cNvPicPr/>
            <p:nvPr/>
          </p:nvPicPr>
          <p:blipFill rotWithShape="1">
            <a:blip r:embed="rId3" cstate="print"/>
            <a:srcRect l="32895" r="33772"/>
            <a:stretch/>
          </p:blipFill>
          <p:spPr>
            <a:xfrm>
              <a:off x="2971799" y="3027552"/>
              <a:ext cx="3048001" cy="30880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63381" y="2787655"/>
              <a:ext cx="2514600" cy="352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Generalized epidemic settings</a:t>
              </a:r>
              <a:endParaRPr lang="en-US" sz="2800" b="1" dirty="0"/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332514" y="6391094"/>
            <a:ext cx="7869372" cy="476604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 smtClean="0"/>
              <a:t>Source: Stover, J. et al., JAIDS. (66) Jul, 1, 2014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HIV Infections</a:t>
            </a:r>
            <a:endParaRPr lang="en-US" sz="1600" b="1" dirty="0"/>
          </a:p>
        </p:txBody>
      </p:sp>
      <p:sp>
        <p:nvSpPr>
          <p:cNvPr id="3" name="Down Arrow 2"/>
          <p:cNvSpPr/>
          <p:nvPr/>
        </p:nvSpPr>
        <p:spPr>
          <a:xfrm>
            <a:off x="7694066" y="2667000"/>
            <a:ext cx="50782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848600" y="5105400"/>
            <a:ext cx="457200" cy="457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875</TotalTime>
  <Words>600</Words>
  <Application>Microsoft Office PowerPoint</Application>
  <PresentationFormat>On-screen Show (4:3)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PowerPoint Presentation</vt:lpstr>
      <vt:lpstr>Unacceptable inequality: AIDS deaths rising among adolescents </vt:lpstr>
      <vt:lpstr>HIV and AIDS Among Adolescents</vt:lpstr>
      <vt:lpstr>A Tale of Two Epidemics</vt:lpstr>
      <vt:lpstr>Results: M:F Annual AIDS Mortality Risk Ratio</vt:lpstr>
      <vt:lpstr>Results: Annual AIDS Mortality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Estimated Resource Needs for Adolescents: Modeling Results</vt:lpstr>
      <vt:lpstr>PowerPoint Presentation</vt:lpstr>
      <vt:lpstr>Adolescent Key Populations</vt:lpstr>
      <vt:lpstr>PowerPoint Presentation</vt:lpstr>
    </vt:vector>
  </TitlesOfParts>
  <Company>MFA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 Anne May</dc:creator>
  <cp:lastModifiedBy>Andersen Anne May</cp:lastModifiedBy>
  <cp:revision>53</cp:revision>
  <cp:lastPrinted>2014-10-29T07:34:42Z</cp:lastPrinted>
  <dcterms:created xsi:type="dcterms:W3CDTF">2014-10-28T17:19:58Z</dcterms:created>
  <dcterms:modified xsi:type="dcterms:W3CDTF">2014-10-30T09:56:18Z</dcterms:modified>
</cp:coreProperties>
</file>