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0" r:id="rId2"/>
    <p:sldId id="471" r:id="rId3"/>
    <p:sldId id="475" r:id="rId4"/>
    <p:sldId id="469" r:id="rId5"/>
    <p:sldId id="472" r:id="rId6"/>
    <p:sldId id="477" r:id="rId7"/>
    <p:sldId id="481" r:id="rId8"/>
    <p:sldId id="479" r:id="rId9"/>
    <p:sldId id="483" r:id="rId10"/>
    <p:sldId id="443" r:id="rId11"/>
    <p:sldId id="484" r:id="rId12"/>
    <p:sldId id="473" r:id="rId13"/>
    <p:sldId id="466" r:id="rId14"/>
    <p:sldId id="467" r:id="rId15"/>
    <p:sldId id="468" r:id="rId16"/>
    <p:sldId id="482" r:id="rId17"/>
    <p:sldId id="480" r:id="rId18"/>
    <p:sldId id="463" r:id="rId19"/>
    <p:sldId id="464" r:id="rId20"/>
  </p:sldIdLst>
  <p:sldSz cx="9144000" cy="6858000" type="screen4x3"/>
  <p:notesSz cx="6921500" cy="10045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00F"/>
    <a:srgbClr val="FF0011"/>
    <a:srgbClr val="6FA7B3"/>
    <a:srgbClr val="FFFFFF"/>
    <a:srgbClr val="2C3079"/>
    <a:srgbClr val="333366"/>
    <a:srgbClr val="E4E4E4"/>
    <a:srgbClr val="9AD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992" autoAdjust="0"/>
  </p:normalViewPr>
  <p:slideViewPr>
    <p:cSldViewPr snapToGrid="0">
      <p:cViewPr varScale="1">
        <p:scale>
          <a:sx n="71" d="100"/>
          <a:sy n="71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120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FIL-0013.tjenester.u.dep.no\1000$\Hjem\FKD1246\Data\Grafer%20Fiskeridirektoratet%202009\Produksjon%20og%20f&#248;rsteh&#229;ndsverdi%201999-2009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ser>
          <c:idx val="0"/>
          <c:order val="0"/>
          <c:tx>
            <c:v>Salmon</c:v>
          </c:tx>
          <c:cat>
            <c:strRef>
              <c:f>Slakt_kg!$B$30:$R$30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2010E</c:v>
                </c:pt>
              </c:strCache>
            </c:strRef>
          </c:cat>
          <c:val>
            <c:numRef>
              <c:f>Slakt_kg!$B$32:$R$32</c:f>
              <c:numCache>
                <c:formatCode>#,##0</c:formatCode>
                <c:ptCount val="17"/>
                <c:pt idx="0">
                  <c:v>204686</c:v>
                </c:pt>
                <c:pt idx="1">
                  <c:v>261522</c:v>
                </c:pt>
                <c:pt idx="2">
                  <c:v>297557</c:v>
                </c:pt>
                <c:pt idx="3">
                  <c:v>332581</c:v>
                </c:pt>
                <c:pt idx="4">
                  <c:v>361879</c:v>
                </c:pt>
                <c:pt idx="5">
                  <c:v>425154</c:v>
                </c:pt>
                <c:pt idx="6">
                  <c:v>440061.46046499995</c:v>
                </c:pt>
                <c:pt idx="7">
                  <c:v>435119.06608000002</c:v>
                </c:pt>
                <c:pt idx="8">
                  <c:v>462495</c:v>
                </c:pt>
                <c:pt idx="9">
                  <c:v>509544</c:v>
                </c:pt>
                <c:pt idx="10">
                  <c:v>563915.08148000005</c:v>
                </c:pt>
                <c:pt idx="11">
                  <c:v>586512.23629999999</c:v>
                </c:pt>
                <c:pt idx="12">
                  <c:v>629888</c:v>
                </c:pt>
                <c:pt idx="13">
                  <c:v>744222.08721430006</c:v>
                </c:pt>
                <c:pt idx="14">
                  <c:v>737693.72699920007</c:v>
                </c:pt>
                <c:pt idx="15">
                  <c:v>859055.84599420044</c:v>
                </c:pt>
                <c:pt idx="16" formatCode="0">
                  <c:v>945000</c:v>
                </c:pt>
              </c:numCache>
            </c:numRef>
          </c:val>
        </c:ser>
        <c:ser>
          <c:idx val="1"/>
          <c:order val="1"/>
          <c:tx>
            <c:v>Trout</c:v>
          </c:tx>
          <c:cat>
            <c:strRef>
              <c:f>Slakt_kg!$B$30:$R$30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2010E</c:v>
                </c:pt>
              </c:strCache>
            </c:strRef>
          </c:cat>
          <c:val>
            <c:numRef>
              <c:f>Slakt_kg!$B$33:$R$33</c:f>
              <c:numCache>
                <c:formatCode>#,##0</c:formatCode>
                <c:ptCount val="17"/>
                <c:pt idx="0">
                  <c:v>14571</c:v>
                </c:pt>
                <c:pt idx="1">
                  <c:v>14704</c:v>
                </c:pt>
                <c:pt idx="2">
                  <c:v>22966</c:v>
                </c:pt>
                <c:pt idx="3">
                  <c:v>33295</c:v>
                </c:pt>
                <c:pt idx="4">
                  <c:v>48431</c:v>
                </c:pt>
                <c:pt idx="5">
                  <c:v>48692</c:v>
                </c:pt>
                <c:pt idx="6">
                  <c:v>48778</c:v>
                </c:pt>
                <c:pt idx="7">
                  <c:v>71764</c:v>
                </c:pt>
                <c:pt idx="8">
                  <c:v>83560</c:v>
                </c:pt>
                <c:pt idx="9">
                  <c:v>68931</c:v>
                </c:pt>
                <c:pt idx="10">
                  <c:v>68931</c:v>
                </c:pt>
                <c:pt idx="11">
                  <c:v>58874.5625</c:v>
                </c:pt>
                <c:pt idx="12">
                  <c:v>62702</c:v>
                </c:pt>
                <c:pt idx="13">
                  <c:v>77380.644379699908</c:v>
                </c:pt>
                <c:pt idx="14">
                  <c:v>85176.174033999996</c:v>
                </c:pt>
                <c:pt idx="15">
                  <c:v>76008.25317560001</c:v>
                </c:pt>
                <c:pt idx="16" formatCode="General">
                  <c:v>50000</c:v>
                </c:pt>
              </c:numCache>
            </c:numRef>
          </c:val>
        </c:ser>
        <c:axId val="84816640"/>
        <c:axId val="84818176"/>
      </c:areaChart>
      <c:barChart>
        <c:barDir val="col"/>
        <c:grouping val="clustered"/>
        <c:ser>
          <c:idx val="2"/>
          <c:order val="2"/>
          <c:tx>
            <c:v>First hand value </c:v>
          </c:tx>
          <c:cat>
            <c:numRef>
              <c:f>Slakt_kg!$B$30:$Q$30</c:f>
              <c:numCache>
                <c:formatCode>General</c:formatCode>
                <c:ptCount val="1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</c:numCache>
            </c:numRef>
          </c:cat>
          <c:val>
            <c:numRef>
              <c:f>Slakt_kg!$B$37:$Q$37</c:f>
              <c:numCache>
                <c:formatCode>#,##0</c:formatCode>
                <c:ptCount val="16"/>
                <c:pt idx="0">
                  <c:v>5988349</c:v>
                </c:pt>
                <c:pt idx="1">
                  <c:v>6472174</c:v>
                </c:pt>
                <c:pt idx="2">
                  <c:v>6395607</c:v>
                </c:pt>
                <c:pt idx="3">
                  <c:v>7397794</c:v>
                </c:pt>
                <c:pt idx="4">
                  <c:v>8623465</c:v>
                </c:pt>
                <c:pt idx="5">
                  <c:v>10373828</c:v>
                </c:pt>
                <c:pt idx="6">
                  <c:v>12079077</c:v>
                </c:pt>
                <c:pt idx="7">
                  <c:v>9075189</c:v>
                </c:pt>
                <c:pt idx="8">
                  <c:v>9130981</c:v>
                </c:pt>
                <c:pt idx="9">
                  <c:v>9486886</c:v>
                </c:pt>
                <c:pt idx="10">
                  <c:v>11149181</c:v>
                </c:pt>
                <c:pt idx="11">
                  <c:v>13435197</c:v>
                </c:pt>
                <c:pt idx="12">
                  <c:v>17154365</c:v>
                </c:pt>
                <c:pt idx="13">
                  <c:v>17043992</c:v>
                </c:pt>
                <c:pt idx="14">
                  <c:v>16858028</c:v>
                </c:pt>
                <c:pt idx="15">
                  <c:v>21497942</c:v>
                </c:pt>
              </c:numCache>
            </c:numRef>
          </c:val>
        </c:ser>
        <c:axId val="84850944"/>
        <c:axId val="84849024"/>
      </c:barChart>
      <c:catAx>
        <c:axId val="84816640"/>
        <c:scaling>
          <c:orientation val="minMax"/>
        </c:scaling>
        <c:axPos val="b"/>
        <c:numFmt formatCode="General" sourceLinked="1"/>
        <c:tickLblPos val="nextTo"/>
        <c:crossAx val="84818176"/>
        <c:crosses val="autoZero"/>
        <c:auto val="1"/>
        <c:lblAlgn val="ctr"/>
        <c:lblOffset val="100"/>
      </c:catAx>
      <c:valAx>
        <c:axId val="84818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Tons </a:t>
                </a:r>
              </a:p>
            </c:rich>
          </c:tx>
          <c:layout/>
        </c:title>
        <c:numFmt formatCode="#,##0" sourceLinked="1"/>
        <c:tickLblPos val="nextTo"/>
        <c:crossAx val="84816640"/>
        <c:crosses val="autoZero"/>
        <c:crossBetween val="between"/>
      </c:valAx>
      <c:valAx>
        <c:axId val="8484902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1000 NOK</a:t>
                </a:r>
              </a:p>
            </c:rich>
          </c:tx>
          <c:layout/>
        </c:title>
        <c:numFmt formatCode="#,##0" sourceLinked="1"/>
        <c:tickLblPos val="nextTo"/>
        <c:crossAx val="84850944"/>
        <c:crosses val="max"/>
        <c:crossBetween val="between"/>
      </c:valAx>
      <c:catAx>
        <c:axId val="84850944"/>
        <c:scaling>
          <c:orientation val="minMax"/>
        </c:scaling>
        <c:delete val="1"/>
        <c:axPos val="b"/>
        <c:numFmt formatCode="General" sourceLinked="1"/>
        <c:tickLblPos val="none"/>
        <c:crossAx val="84849024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2713" y="0"/>
            <a:ext cx="29987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2463"/>
            <a:ext cx="29987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2713" y="9542463"/>
            <a:ext cx="29987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A69463-6FFA-45F1-ACB6-58749118B437}" type="slidenum">
              <a:rPr lang="nn-NO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8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2475"/>
            <a:ext cx="5022850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772025"/>
            <a:ext cx="5537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0875"/>
            <a:ext cx="2998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40875"/>
            <a:ext cx="2998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ECB64-14DB-42A0-9685-D74CF5D46A96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CB64-14DB-42A0-9685-D74CF5D46A96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40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759619-40FD-406B-915A-790BA019AAFC}" type="slidenum">
              <a:rPr lang="nn-NO" smtClean="0"/>
              <a:pPr/>
              <a:t>6</a:t>
            </a:fld>
            <a:endParaRPr lang="nn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z="1800" b="1" dirty="0" smtClean="0"/>
          </a:p>
        </p:txBody>
      </p:sp>
      <p:sp>
        <p:nvSpPr>
          <p:cNvPr id="245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242"/>
            <a:fld id="{C77B71D8-4573-4483-9F29-772AC91566EC}" type="slidenum">
              <a:rPr lang="nb-NO" smtClean="0"/>
              <a:pPr defTabSz="913242"/>
              <a:t>7</a:t>
            </a:fld>
            <a:endParaRPr lang="nb-NO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CB64-14DB-42A0-9685-D74CF5D46A96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3033713"/>
            <a:ext cx="9145588" cy="3309937"/>
          </a:xfrm>
          <a:prstGeom prst="rect">
            <a:avLst/>
          </a:prstGeom>
          <a:solidFill>
            <a:srgbClr val="9AD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6343650"/>
            <a:ext cx="9144000" cy="514350"/>
          </a:xfrm>
          <a:prstGeom prst="rect">
            <a:avLst/>
          </a:prstGeom>
          <a:solidFill>
            <a:srgbClr val="2C30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solidFill>
            <a:srgbClr val="2C30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89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08025" y="3040063"/>
            <a:ext cx="539750" cy="84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0" y="30337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13300"/>
            <a:ext cx="6400800" cy="1346200"/>
          </a:xfrm>
        </p:spPr>
        <p:txBody>
          <a:bodyPr anchorCtr="1"/>
          <a:lstStyle>
            <a:lvl1pPr marL="0" indent="0" algn="ctr">
              <a:buFontTx/>
              <a:buNone/>
              <a:defRPr sz="1400" i="1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3502025"/>
            <a:ext cx="6400800" cy="1317625"/>
          </a:xfrm>
        </p:spPr>
        <p:txBody>
          <a:bodyPr anchor="b" anchorCtr="1"/>
          <a:lstStyle>
            <a:lvl1pPr algn="ctr">
              <a:defRPr sz="1800" i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0" y="6353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3000375" y="1785938"/>
          <a:ext cx="2981325" cy="871537"/>
        </p:xfrm>
        <a:graphic>
          <a:graphicData uri="http://schemas.openxmlformats.org/presentationml/2006/ole">
            <p:oleObj spid="_x0000_s4129" name="Photo Editor-foto" r:id="rId3" imgW="18033342" imgH="5266667" progId="">
              <p:embed/>
            </p:oleObj>
          </a:graphicData>
        </a:graphic>
      </p:graphicFrame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2706688" y="2690813"/>
            <a:ext cx="354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200" i="1">
                <a:solidFill>
                  <a:schemeClr val="tx2"/>
                </a:solidFill>
                <a:latin typeface="DepCentury Old Style" pitchFamily="18" charset="0"/>
              </a:rPr>
              <a:t>Norwegian</a:t>
            </a:r>
            <a:r>
              <a:rPr lang="nb-NO" sz="800" i="1">
                <a:solidFill>
                  <a:schemeClr val="tx2"/>
                </a:solidFill>
                <a:latin typeface="DepCentury Old Style" pitchFamily="18" charset="0"/>
              </a:rPr>
              <a:t>  </a:t>
            </a:r>
            <a:r>
              <a:rPr lang="en-GB" sz="1200" i="1">
                <a:latin typeface="DepCentury Old Style" pitchFamily="18" charset="0"/>
                <a:cs typeface="Times New Roman" pitchFamily="18" charset="0"/>
              </a:rPr>
              <a:t>Ministry of Fisheries and Coastal Affairs</a:t>
            </a:r>
            <a:r>
              <a:rPr lang="nb-NO" sz="1400" i="1">
                <a:latin typeface="DepCentury Old Style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5868988" y="1052513"/>
            <a:ext cx="1612900" cy="490061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30288" y="1052513"/>
            <a:ext cx="4686300" cy="490061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30288" y="1838325"/>
            <a:ext cx="3149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32288" y="1838325"/>
            <a:ext cx="3149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704850" cy="488950"/>
          </a:xfrm>
          <a:prstGeom prst="rect">
            <a:avLst/>
          </a:prstGeom>
          <a:solidFill>
            <a:srgbClr val="9AD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88950"/>
            <a:ext cx="704850" cy="6369050"/>
          </a:xfrm>
          <a:prstGeom prst="rect">
            <a:avLst/>
          </a:prstGeom>
          <a:solidFill>
            <a:srgbClr val="2C30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7048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838325"/>
            <a:ext cx="645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09613" y="488950"/>
            <a:ext cx="539750" cy="71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7620000" y="488950"/>
            <a:ext cx="1524000" cy="5854700"/>
          </a:xfrm>
          <a:prstGeom prst="rect">
            <a:avLst/>
          </a:prstGeom>
          <a:solidFill>
            <a:srgbClr val="2C30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4889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0" y="6343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1052513"/>
            <a:ext cx="64357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 i malen</a:t>
            </a: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7620000" y="488950"/>
            <a:ext cx="0" cy="585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1992313" y="6316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b-NO" dirty="0"/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2751138" y="6429375"/>
            <a:ext cx="3535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i="1" dirty="0">
                <a:latin typeface="DepCentury Old Style" pitchFamily="18" charset="0"/>
                <a:cs typeface="Times New Roman" pitchFamily="18" charset="0"/>
              </a:rPr>
              <a:t>Norwegian Ministry of Fisheries and Coastal Affairs</a:t>
            </a:r>
            <a:r>
              <a:rPr lang="nb-NO" sz="1400" i="1" dirty="0">
                <a:latin typeface="DepCentury Old Style" pitchFamily="18" charset="0"/>
              </a:rPr>
              <a:t> </a:t>
            </a:r>
          </a:p>
        </p:txBody>
      </p:sp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3613150" y="38100"/>
          <a:ext cx="1404938" cy="409575"/>
        </p:xfrm>
        <a:graphic>
          <a:graphicData uri="http://schemas.openxmlformats.org/presentationml/2006/ole">
            <p:oleObj spid="_x0000_s1057" name="Photo Editor-foto" r:id="rId14" imgW="18033342" imgH="5266667" progId="">
              <p:embed/>
            </p:oleObj>
          </a:graphicData>
        </a:graphic>
      </p:graphicFrame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611938" y="0"/>
            <a:ext cx="195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nb-NO" sz="1200" dirty="0">
                <a:solidFill>
                  <a:srgbClr val="2C3079"/>
                </a:solidFill>
                <a:latin typeface="Verdana" pitchFamily="34" charset="0"/>
              </a:rPr>
              <a:t>The </a:t>
            </a:r>
            <a:r>
              <a:rPr lang="nb-NO" sz="1200" dirty="0" err="1">
                <a:solidFill>
                  <a:srgbClr val="2C3079"/>
                </a:solidFill>
                <a:latin typeface="Verdana" pitchFamily="34" charset="0"/>
              </a:rPr>
              <a:t>Riches</a:t>
            </a:r>
            <a:r>
              <a:rPr lang="nb-NO" sz="1200" dirty="0">
                <a:solidFill>
                  <a:srgbClr val="2C3079"/>
                </a:solidFill>
                <a:latin typeface="Verdana" pitchFamily="34" charset="0"/>
              </a:rPr>
              <a:t> </a:t>
            </a:r>
            <a:r>
              <a:rPr lang="nb-NO" sz="1200" dirty="0" err="1">
                <a:solidFill>
                  <a:srgbClr val="2C3079"/>
                </a:solidFill>
                <a:latin typeface="Verdana" pitchFamily="34" charset="0"/>
              </a:rPr>
              <a:t>of</a:t>
            </a:r>
            <a:r>
              <a:rPr lang="nb-NO" sz="1200" dirty="0">
                <a:solidFill>
                  <a:srgbClr val="2C3079"/>
                </a:solidFill>
                <a:latin typeface="Verdana" pitchFamily="34" charset="0"/>
              </a:rPr>
              <a:t> </a:t>
            </a:r>
            <a:r>
              <a:rPr lang="nb-NO" sz="1200" dirty="0" err="1">
                <a:solidFill>
                  <a:srgbClr val="2C3079"/>
                </a:solidFill>
                <a:latin typeface="Verdana" pitchFamily="34" charset="0"/>
              </a:rPr>
              <a:t>the</a:t>
            </a:r>
            <a:r>
              <a:rPr lang="nb-NO" sz="1200" dirty="0">
                <a:solidFill>
                  <a:srgbClr val="2C3079"/>
                </a:solidFill>
                <a:latin typeface="Verdana" pitchFamily="34" charset="0"/>
              </a:rPr>
              <a:t> </a:t>
            </a:r>
            <a:r>
              <a:rPr lang="nb-NO" sz="1200" dirty="0" err="1">
                <a:solidFill>
                  <a:srgbClr val="2C3079"/>
                </a:solidFill>
                <a:latin typeface="Verdana" pitchFamily="34" charset="0"/>
              </a:rPr>
              <a:t>Sea</a:t>
            </a:r>
            <a:r>
              <a:rPr lang="nb-NO" sz="1200" dirty="0">
                <a:solidFill>
                  <a:srgbClr val="2C3079"/>
                </a:solidFill>
                <a:latin typeface="Verdana" pitchFamily="34" charset="0"/>
              </a:rPr>
              <a:t> </a:t>
            </a:r>
          </a:p>
          <a:p>
            <a:pPr algn="ctr" eaLnBrk="0" hangingPunct="0"/>
            <a:r>
              <a:rPr lang="nb-NO" sz="1200" dirty="0">
                <a:solidFill>
                  <a:srgbClr val="2C3079"/>
                </a:solidFill>
                <a:latin typeface="Verdana" pitchFamily="34" charset="0"/>
              </a:rPr>
              <a:t>– </a:t>
            </a:r>
            <a:r>
              <a:rPr lang="nb-NO" sz="1200" dirty="0" err="1">
                <a:solidFill>
                  <a:srgbClr val="2C3079"/>
                </a:solidFill>
                <a:latin typeface="Verdana" pitchFamily="34" charset="0"/>
              </a:rPr>
              <a:t>Norway`s</a:t>
            </a:r>
            <a:r>
              <a:rPr lang="nb-NO" sz="1200" dirty="0">
                <a:solidFill>
                  <a:srgbClr val="2C3079"/>
                </a:solidFill>
                <a:latin typeface="Verdana" pitchFamily="34" charset="0"/>
              </a:rPr>
              <a:t> </a:t>
            </a:r>
            <a:r>
              <a:rPr lang="nb-NO" sz="1200" dirty="0" err="1">
                <a:solidFill>
                  <a:srgbClr val="2C3079"/>
                </a:solidFill>
                <a:latin typeface="Verdana" pitchFamily="34" charset="0"/>
              </a:rPr>
              <a:t>Future</a:t>
            </a:r>
            <a:endParaRPr lang="nb-NO" sz="1200" dirty="0">
              <a:solidFill>
                <a:srgbClr val="2C3079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66750" indent="-3333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1038225" indent="-352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24000" indent="-3048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847850" indent="-295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305050" indent="-295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762250" indent="-295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219450" indent="-295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676650" indent="-295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2.jpeg"/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12" Type="http://schemas.openxmlformats.org/officeDocument/2006/relationships/image" Target="../media/image1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e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5" Type="http://schemas.openxmlformats.org/officeDocument/2006/relationships/image" Target="../media/image64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59.jpeg"/><Relationship Id="rId1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oleObject" Target="../embeddings/Microsoft_Office_Excel_97-2003-regneark2.xls"/><Relationship Id="rId4" Type="http://schemas.openxmlformats.org/officeDocument/2006/relationships/image" Target="../media/image15.jpeg"/><Relationship Id="rId9" Type="http://schemas.openxmlformats.org/officeDocument/2006/relationships/oleObject" Target="../embeddings/Microsoft_Office_Excel_97-2003-regneark1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sz="quarter" idx="1"/>
          </p:nvPr>
        </p:nvSpPr>
        <p:spPr>
          <a:xfrm>
            <a:off x="795130" y="4867835"/>
            <a:ext cx="7606748" cy="1438835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endParaRPr lang="nb-NO" sz="1600" b="1" dirty="0" smtClean="0"/>
          </a:p>
          <a:p>
            <a:r>
              <a:rPr lang="nb-NO" sz="2000" b="1" i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Johán H Williams,  </a:t>
            </a:r>
            <a:r>
              <a:rPr lang="nb-NO" sz="2000" b="1" i="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Specialist</a:t>
            </a:r>
            <a:r>
              <a:rPr lang="nb-NO" sz="2000" b="1" i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nb-NO" sz="2000" b="1" i="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Director</a:t>
            </a:r>
            <a:endParaRPr lang="nb-NO" sz="2000" b="1" i="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nb-NO" sz="2000" b="1" i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President North East Atlantic Fisheries Commission (NEAFC)</a:t>
            </a:r>
          </a:p>
          <a:p>
            <a:r>
              <a:rPr lang="nb-NO" sz="2000" b="1" i="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Chair</a:t>
            </a:r>
            <a:r>
              <a:rPr lang="nb-NO" sz="2000" b="1" i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FAO Fisheries Committee (COFI) 2012 - 2014 </a:t>
            </a:r>
            <a:endParaRPr lang="nb-NO" sz="2000" b="1" i="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ctrTitle" sz="quarter"/>
          </p:nvPr>
        </p:nvSpPr>
        <p:spPr>
          <a:xfrm>
            <a:off x="403412" y="3025588"/>
            <a:ext cx="8202705" cy="1882588"/>
          </a:xfrm>
        </p:spPr>
        <p:txBody>
          <a:bodyPr/>
          <a:lstStyle/>
          <a:p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 Regional Seminar </a:t>
            </a:r>
            <a:b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Aquaculture </a:t>
            </a:r>
            <a:b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Embassies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Norad and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fisheries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advisers</a:t>
            </a:r>
            <a:b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Bangkok 16-17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2013 -</a:t>
            </a:r>
            <a:endParaRPr lang="nb-N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2694" y="726141"/>
            <a:ext cx="7079583" cy="874059"/>
          </a:xfrm>
        </p:spPr>
        <p:txBody>
          <a:bodyPr/>
          <a:lstStyle/>
          <a:p>
            <a:r>
              <a:rPr lang="nb-N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Rio+20 ”The </a:t>
            </a:r>
            <a:r>
              <a:rPr lang="nb-NO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nb-N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nb-N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nb-N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nb-NO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</a:t>
            </a:r>
            <a:endParaRPr lang="nb-NO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b="1" dirty="0" smtClean="0">
                <a:latin typeface="Century Gothic" pitchFamily="34" charset="0"/>
              </a:rPr>
              <a:t>1	The </a:t>
            </a:r>
            <a:r>
              <a:rPr lang="nb-NO" b="1" dirty="0" err="1" smtClean="0">
                <a:latin typeface="Century Gothic" pitchFamily="34" charset="0"/>
              </a:rPr>
              <a:t>three</a:t>
            </a:r>
            <a:r>
              <a:rPr lang="nb-NO" b="1" dirty="0" smtClean="0">
                <a:latin typeface="Century Gothic" pitchFamily="34" charset="0"/>
              </a:rPr>
              <a:t> </a:t>
            </a:r>
            <a:r>
              <a:rPr lang="nb-NO" b="1" dirty="0" err="1" smtClean="0">
                <a:latin typeface="Century Gothic" pitchFamily="34" charset="0"/>
              </a:rPr>
              <a:t>dimensions</a:t>
            </a:r>
            <a:r>
              <a:rPr lang="nb-NO" b="1" dirty="0" smtClean="0">
                <a:latin typeface="Century Gothic" pitchFamily="34" charset="0"/>
              </a:rPr>
              <a:t> </a:t>
            </a:r>
            <a:r>
              <a:rPr lang="nb-NO" b="1" dirty="0" err="1" smtClean="0">
                <a:latin typeface="Century Gothic" pitchFamily="34" charset="0"/>
              </a:rPr>
              <a:t>of</a:t>
            </a:r>
            <a:r>
              <a:rPr lang="nb-NO" b="1" dirty="0" smtClean="0">
                <a:latin typeface="Century Gothic" pitchFamily="34" charset="0"/>
              </a:rPr>
              <a:t> </a:t>
            </a:r>
            <a:r>
              <a:rPr lang="nb-NO" b="1" dirty="0" err="1" smtClean="0">
                <a:latin typeface="Century Gothic" pitchFamily="34" charset="0"/>
              </a:rPr>
              <a:t>sustainability</a:t>
            </a:r>
            <a:endParaRPr lang="nb-NO" b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nb-NO" b="1" dirty="0" smtClean="0">
                <a:latin typeface="Century Gothic" pitchFamily="34" charset="0"/>
              </a:rPr>
              <a:t>2	</a:t>
            </a:r>
            <a:r>
              <a:rPr lang="nb-NO" b="1" dirty="0" err="1" smtClean="0">
                <a:latin typeface="Century Gothic" pitchFamily="34" charset="0"/>
              </a:rPr>
              <a:t>Humanity</a:t>
            </a:r>
            <a:r>
              <a:rPr lang="nb-NO" b="1" dirty="0" smtClean="0">
                <a:latin typeface="Century Gothic" pitchFamily="34" charset="0"/>
              </a:rPr>
              <a:t> </a:t>
            </a:r>
            <a:r>
              <a:rPr lang="nb-NO" b="1" dirty="0" err="1" smtClean="0">
                <a:latin typeface="Century Gothic" pitchFamily="34" charset="0"/>
              </a:rPr>
              <a:t>freed</a:t>
            </a:r>
            <a:r>
              <a:rPr lang="nb-NO" b="1" dirty="0" smtClean="0">
                <a:latin typeface="Century Gothic" pitchFamily="34" charset="0"/>
              </a:rPr>
              <a:t> from </a:t>
            </a:r>
            <a:r>
              <a:rPr lang="nb-NO" b="1" dirty="0" err="1" smtClean="0">
                <a:latin typeface="Century Gothic" pitchFamily="34" charset="0"/>
              </a:rPr>
              <a:t>poverty</a:t>
            </a:r>
            <a:r>
              <a:rPr lang="nb-NO" b="1" dirty="0" smtClean="0">
                <a:latin typeface="Century Gothic" pitchFamily="34" charset="0"/>
              </a:rPr>
              <a:t> and hunger </a:t>
            </a:r>
          </a:p>
          <a:p>
            <a:pPr>
              <a:buNone/>
            </a:pPr>
            <a:r>
              <a:rPr lang="nb-NO" b="1" dirty="0" smtClean="0">
                <a:latin typeface="Century Gothic" pitchFamily="34" charset="0"/>
              </a:rPr>
              <a:t>21	9 billion </a:t>
            </a:r>
            <a:r>
              <a:rPr lang="nb-NO" b="1" dirty="0" err="1" smtClean="0">
                <a:latin typeface="Century Gothic" pitchFamily="34" charset="0"/>
              </a:rPr>
              <a:t>people</a:t>
            </a:r>
            <a:r>
              <a:rPr lang="nb-NO" b="1" dirty="0" smtClean="0">
                <a:latin typeface="Century Gothic" pitchFamily="34" charset="0"/>
              </a:rPr>
              <a:t> by 2050</a:t>
            </a:r>
          </a:p>
          <a:p>
            <a:pPr>
              <a:buNone/>
            </a:pPr>
            <a:r>
              <a:rPr lang="nb-NO" b="1" dirty="0" smtClean="0">
                <a:latin typeface="Century Gothic" pitchFamily="34" charset="0"/>
              </a:rPr>
              <a:t>32	</a:t>
            </a:r>
            <a:r>
              <a:rPr lang="nb-NO" b="1" dirty="0" err="1" smtClean="0">
                <a:latin typeface="Century Gothic" pitchFamily="34" charset="0"/>
              </a:rPr>
              <a:t>Country</a:t>
            </a:r>
            <a:r>
              <a:rPr lang="nb-NO" b="1" dirty="0" smtClean="0">
                <a:latin typeface="Century Gothic" pitchFamily="34" charset="0"/>
              </a:rPr>
              <a:t> </a:t>
            </a:r>
            <a:r>
              <a:rPr lang="nb-NO" b="1" dirty="0" err="1" smtClean="0">
                <a:latin typeface="Century Gothic" pitchFamily="34" charset="0"/>
              </a:rPr>
              <a:t>specific</a:t>
            </a:r>
            <a:r>
              <a:rPr lang="nb-NO" b="1" dirty="0" smtClean="0">
                <a:latin typeface="Century Gothic" pitchFamily="34" charset="0"/>
              </a:rPr>
              <a:t> </a:t>
            </a:r>
            <a:r>
              <a:rPr lang="nb-NO" b="1" dirty="0" err="1" smtClean="0">
                <a:latin typeface="Century Gothic" pitchFamily="34" charset="0"/>
              </a:rPr>
              <a:t>challenges</a:t>
            </a:r>
            <a:endParaRPr lang="nb-NO" b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nb-NO" b="1" dirty="0" smtClean="0">
                <a:latin typeface="Century Gothic" pitchFamily="34" charset="0"/>
              </a:rPr>
              <a:t>52	Farmers and </a:t>
            </a:r>
            <a:r>
              <a:rPr lang="nb-NO" b="1" dirty="0" err="1" smtClean="0">
                <a:latin typeface="Century Gothic" pitchFamily="34" charset="0"/>
              </a:rPr>
              <a:t>fishers</a:t>
            </a:r>
            <a:r>
              <a:rPr lang="nb-NO" b="1" dirty="0" smtClean="0">
                <a:latin typeface="Century Gothic" pitchFamily="34" charset="0"/>
              </a:rPr>
              <a:t> </a:t>
            </a:r>
            <a:r>
              <a:rPr lang="nb-NO" b="1" dirty="0" err="1" smtClean="0">
                <a:latin typeface="Century Gothic" pitchFamily="34" charset="0"/>
              </a:rPr>
              <a:t>important</a:t>
            </a:r>
            <a:r>
              <a:rPr lang="nb-NO" b="1" dirty="0" smtClean="0">
                <a:latin typeface="Century Gothic" pitchFamily="34" charset="0"/>
              </a:rPr>
              <a:t> </a:t>
            </a:r>
          </a:p>
          <a:p>
            <a:endParaRPr lang="nb-NO" b="1" dirty="0" smtClean="0"/>
          </a:p>
          <a:p>
            <a:pPr>
              <a:buNone/>
            </a:pPr>
            <a:r>
              <a:rPr lang="nb-NO" b="1" dirty="0" smtClean="0"/>
              <a:t>113	</a:t>
            </a:r>
          </a:p>
          <a:p>
            <a:pPr>
              <a:buNone/>
            </a:pPr>
            <a:r>
              <a:rPr lang="en-US" sz="2000" b="1" dirty="0" smtClean="0"/>
              <a:t>	“We also stress the crucial role of healthy marine ecosystems, sustainable fisheries, and sustainable aquaculture for food security and nutrition, and in providing for the livelihoods of millions of people”</a:t>
            </a:r>
            <a:endParaRPr lang="nb-NO" sz="2000" b="1" dirty="0" smtClean="0"/>
          </a:p>
        </p:txBody>
      </p:sp>
      <p:pic>
        <p:nvPicPr>
          <p:cNvPr id="4" name="Picture 6" descr="C:\Documents and Settings\FKD-BRUKER\Mine dokumenter\Williams\Billedalbum\Utklipp Annnet\Rio20Logo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376" y="510988"/>
            <a:ext cx="1492624" cy="1360710"/>
          </a:xfrm>
          <a:prstGeom prst="rect">
            <a:avLst/>
          </a:prstGeom>
          <a:noFill/>
        </p:spPr>
      </p:pic>
      <p:pic>
        <p:nvPicPr>
          <p:cNvPr id="5122" name="Picture 2" descr="C:\Documents and Settings\FKD-BRUKER\Mine dokumenter\Williams\Billedalbum\Utklipp Annnet\imagesCA7JQ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7929" y="3412193"/>
            <a:ext cx="1506071" cy="1485900"/>
          </a:xfrm>
          <a:prstGeom prst="rect">
            <a:avLst/>
          </a:prstGeom>
          <a:noFill/>
        </p:spPr>
      </p:pic>
      <p:pic>
        <p:nvPicPr>
          <p:cNvPr id="5123" name="Picture 3" descr="C:\Documents and Settings\FKD-BRUKER\Mine dokumenter\Williams\Billedalbum\Utklipp Annnet\imagesCA3QPQ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7928" y="4904534"/>
            <a:ext cx="1506071" cy="1442478"/>
          </a:xfrm>
          <a:prstGeom prst="rect">
            <a:avLst/>
          </a:prstGeom>
          <a:noFill/>
        </p:spPr>
      </p:pic>
      <p:pic>
        <p:nvPicPr>
          <p:cNvPr id="5124" name="Picture 4" descr="C:\Documents and Settings\FKD-BRUKER\Mine dokumenter\Williams\Billedalbum\Utklipp Annnet\imagesCAOJ1DV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7588" y="1869140"/>
            <a:ext cx="1546412" cy="1532965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5513294" y="1"/>
            <a:ext cx="36307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 smtClean="0">
                <a:solidFill>
                  <a:srgbClr val="FF0000"/>
                </a:solidFill>
              </a:rPr>
              <a:t>The </a:t>
            </a:r>
            <a:r>
              <a:rPr lang="nb-NO" sz="2800" b="1" dirty="0" err="1" smtClean="0">
                <a:solidFill>
                  <a:srgbClr val="FF0000"/>
                </a:solidFill>
              </a:rPr>
              <a:t>Fish</a:t>
            </a:r>
            <a:r>
              <a:rPr lang="nb-NO" sz="2800" b="1" dirty="0" smtClean="0">
                <a:solidFill>
                  <a:srgbClr val="FF0000"/>
                </a:solidFill>
              </a:rPr>
              <a:t> as </a:t>
            </a:r>
            <a:r>
              <a:rPr lang="nb-NO" sz="2800" b="1" dirty="0" err="1" smtClean="0">
                <a:solidFill>
                  <a:srgbClr val="FF0000"/>
                </a:solidFill>
              </a:rPr>
              <a:t>Food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</a:rPr>
              <a:t>Decade</a:t>
            </a:r>
            <a:r>
              <a:rPr lang="nb-NO" sz="2800" b="1" dirty="0" smtClean="0">
                <a:solidFill>
                  <a:srgbClr val="FF0000"/>
                </a:solidFill>
              </a:rPr>
              <a:t> ? </a:t>
            </a:r>
            <a:endParaRPr lang="nb-NO" sz="2800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2000" b="1" dirty="0" smtClean="0"/>
              <a:t>2010 – 2020 </a:t>
            </a:r>
            <a:r>
              <a:rPr lang="nb-NO" sz="2000" b="1" dirty="0" err="1" smtClean="0"/>
              <a:t>Challenges</a:t>
            </a:r>
            <a:r>
              <a:rPr lang="nb-NO" dirty="0" smtClean="0"/>
              <a:t>; </a:t>
            </a:r>
          </a:p>
          <a:p>
            <a:r>
              <a:rPr lang="nb-NO" dirty="0" smtClean="0"/>
              <a:t>World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increase</a:t>
            </a:r>
            <a:r>
              <a:rPr lang="nb-NO" dirty="0" smtClean="0"/>
              <a:t>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World’s food production systems are unsustainable</a:t>
            </a:r>
            <a:endParaRPr lang="nb-NO" dirty="0" smtClean="0"/>
          </a:p>
          <a:p>
            <a:r>
              <a:rPr lang="en-US" dirty="0" smtClean="0"/>
              <a:t>Managing the contribution of the food system to the mitigation of climate</a:t>
            </a:r>
            <a:r>
              <a:rPr lang="nb-NO" dirty="0" err="1" smtClean="0"/>
              <a:t>change</a:t>
            </a:r>
            <a:r>
              <a:rPr lang="nb-NO" dirty="0" smtClean="0"/>
              <a:t>;</a:t>
            </a:r>
          </a:p>
          <a:p>
            <a:r>
              <a:rPr lang="en-US" dirty="0" smtClean="0"/>
              <a:t>Maintaining biodiversity and ecosystem services while feeding the world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862149" y="4389120"/>
            <a:ext cx="6100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b-NO" sz="2000" b="1" dirty="0" smtClean="0">
                <a:latin typeface="+mn-lt"/>
              </a:rPr>
              <a:t>The Global Paradox;</a:t>
            </a:r>
          </a:p>
          <a:p>
            <a:pPr lvl="1">
              <a:buFont typeface="Arial" pitchFamily="34" charset="0"/>
              <a:buChar char="•"/>
            </a:pPr>
            <a:r>
              <a:rPr lang="nb-NO" sz="2000" dirty="0" smtClean="0">
                <a:latin typeface="+mn-lt"/>
              </a:rPr>
              <a:t>   1 Billion </a:t>
            </a:r>
            <a:r>
              <a:rPr lang="nb-NO" sz="2000" dirty="0" err="1" smtClean="0">
                <a:latin typeface="+mn-lt"/>
              </a:rPr>
              <a:t>People</a:t>
            </a:r>
            <a:r>
              <a:rPr lang="nb-NO" sz="2000" dirty="0" smtClean="0">
                <a:latin typeface="+mn-lt"/>
              </a:rPr>
              <a:t> Worldwide </a:t>
            </a:r>
            <a:r>
              <a:rPr lang="nb-NO" sz="2000" dirty="0" err="1" smtClean="0">
                <a:latin typeface="+mn-lt"/>
              </a:rPr>
              <a:t>are</a:t>
            </a:r>
            <a:r>
              <a:rPr lang="nb-NO" sz="2000" dirty="0" smtClean="0">
                <a:latin typeface="+mn-lt"/>
              </a:rPr>
              <a:t> starving</a:t>
            </a:r>
          </a:p>
          <a:p>
            <a:pPr lvl="1">
              <a:buFont typeface="Arial" pitchFamily="34" charset="0"/>
              <a:buChar char="•"/>
            </a:pPr>
            <a:r>
              <a:rPr lang="nb-NO" sz="2000" dirty="0" smtClean="0">
                <a:latin typeface="+mn-lt"/>
              </a:rPr>
              <a:t>   1 Billion </a:t>
            </a:r>
            <a:r>
              <a:rPr lang="nb-NO" sz="2000" dirty="0" err="1" smtClean="0">
                <a:latin typeface="+mn-lt"/>
              </a:rPr>
              <a:t>People</a:t>
            </a:r>
            <a:r>
              <a:rPr lang="nb-NO" sz="2000" dirty="0" smtClean="0">
                <a:latin typeface="+mn-lt"/>
              </a:rPr>
              <a:t> Worldwide </a:t>
            </a:r>
            <a:r>
              <a:rPr lang="nb-NO" sz="2000" dirty="0" err="1" smtClean="0">
                <a:latin typeface="+mn-lt"/>
              </a:rPr>
              <a:t>are</a:t>
            </a:r>
            <a:r>
              <a:rPr lang="nb-NO" sz="2000" dirty="0" smtClean="0">
                <a:latin typeface="+mn-lt"/>
              </a:rPr>
              <a:t> </a:t>
            </a:r>
            <a:r>
              <a:rPr lang="nb-NO" sz="2000" dirty="0" err="1" smtClean="0">
                <a:latin typeface="+mn-lt"/>
              </a:rPr>
              <a:t>obese</a:t>
            </a:r>
            <a:r>
              <a:rPr lang="nb-NO" sz="2000" dirty="0" smtClean="0">
                <a:latin typeface="+mn-lt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nb-NO" sz="2000" dirty="0" smtClean="0">
                <a:latin typeface="+mn-lt"/>
              </a:rPr>
              <a:t>   </a:t>
            </a:r>
            <a:r>
              <a:rPr lang="nb-NO" sz="2000" dirty="0" err="1" smtClean="0">
                <a:latin typeface="+mn-lt"/>
              </a:rPr>
              <a:t>Fish/Seafood</a:t>
            </a:r>
            <a:r>
              <a:rPr lang="nb-NO" sz="2000" dirty="0" smtClean="0">
                <a:latin typeface="+mn-lt"/>
              </a:rPr>
              <a:t> is </a:t>
            </a:r>
            <a:r>
              <a:rPr lang="nb-NO" sz="2000" dirty="0" err="1" smtClean="0">
                <a:latin typeface="+mn-lt"/>
              </a:rPr>
              <a:t>the</a:t>
            </a:r>
            <a:r>
              <a:rPr lang="nb-NO" sz="2000" dirty="0" smtClean="0">
                <a:latin typeface="+mn-lt"/>
              </a:rPr>
              <a:t> </a:t>
            </a:r>
            <a:r>
              <a:rPr lang="nb-NO" sz="2000" dirty="0" err="1" smtClean="0">
                <a:latin typeface="+mn-lt"/>
              </a:rPr>
              <a:t>answer</a:t>
            </a:r>
            <a:r>
              <a:rPr lang="nb-NO" sz="2000" dirty="0" smtClean="0">
                <a:latin typeface="+mn-lt"/>
              </a:rPr>
              <a:t> to </a:t>
            </a:r>
            <a:r>
              <a:rPr lang="nb-NO" sz="2000" dirty="0" err="1" smtClean="0">
                <a:latin typeface="+mn-lt"/>
              </a:rPr>
              <a:t>both</a:t>
            </a:r>
            <a:r>
              <a:rPr lang="nb-NO" sz="2000" dirty="0" smtClean="0">
                <a:latin typeface="+mn-lt"/>
              </a:rPr>
              <a:t>              </a:t>
            </a:r>
          </a:p>
          <a:p>
            <a:pPr lvl="1"/>
            <a:r>
              <a:rPr lang="nb-NO" sz="2000" dirty="0" smtClean="0">
                <a:latin typeface="+mn-lt"/>
              </a:rPr>
              <a:t>    </a:t>
            </a:r>
            <a:r>
              <a:rPr lang="nb-NO" sz="2000" dirty="0" err="1" smtClean="0">
                <a:latin typeface="+mn-lt"/>
              </a:rPr>
              <a:t>challenges</a:t>
            </a:r>
            <a:r>
              <a:rPr lang="nb-NO" sz="2000" dirty="0" smtClean="0">
                <a:latin typeface="+mn-lt"/>
              </a:rPr>
              <a:t> due to </a:t>
            </a:r>
            <a:r>
              <a:rPr lang="nb-NO" sz="2000" dirty="0" err="1" smtClean="0">
                <a:latin typeface="+mn-lt"/>
              </a:rPr>
              <a:t>its</a:t>
            </a:r>
            <a:r>
              <a:rPr lang="nb-NO" sz="2000" dirty="0" smtClean="0">
                <a:latin typeface="+mn-lt"/>
              </a:rPr>
              <a:t> </a:t>
            </a:r>
            <a:r>
              <a:rPr lang="nb-NO" sz="2000" dirty="0" err="1" smtClean="0">
                <a:latin typeface="+mn-lt"/>
              </a:rPr>
              <a:t>nutritional</a:t>
            </a:r>
            <a:r>
              <a:rPr lang="nb-NO" sz="2000" dirty="0" smtClean="0">
                <a:latin typeface="+mn-lt"/>
              </a:rPr>
              <a:t> </a:t>
            </a:r>
            <a:r>
              <a:rPr lang="nb-NO" sz="2000" dirty="0" err="1" smtClean="0">
                <a:latin typeface="+mn-lt"/>
              </a:rPr>
              <a:t>values</a:t>
            </a:r>
            <a:endParaRPr lang="nb-NO" sz="2000" dirty="0">
              <a:latin typeface="+mn-lt"/>
            </a:endParaRPr>
          </a:p>
        </p:txBody>
      </p:sp>
      <p:pic>
        <p:nvPicPr>
          <p:cNvPr id="28674" name="Picture 2" descr="http://t0.gstatic.com/images?q=tbn:ANd9GcQ7SENrRIUUIogHsL3Bs49_LhqJrW1agHfZEXeK3nSc4iGeFKeUOopVIt6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5122678"/>
            <a:ext cx="1554480" cy="1228726"/>
          </a:xfrm>
          <a:prstGeom prst="rect">
            <a:avLst/>
          </a:prstGeom>
          <a:noFill/>
        </p:spPr>
      </p:pic>
      <p:pic>
        <p:nvPicPr>
          <p:cNvPr id="28679" name="Picture 7" descr="C:\Documents and Settings\FKD-BRUKER\Mine dokumenter\Williams\Billedalbum\Utklipp Annnet\hung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646" y="3683726"/>
            <a:ext cx="1528354" cy="1436915"/>
          </a:xfrm>
          <a:prstGeom prst="rect">
            <a:avLst/>
          </a:prstGeom>
          <a:noFill/>
        </p:spPr>
      </p:pic>
      <p:pic>
        <p:nvPicPr>
          <p:cNvPr id="9" name="Picture 6" descr="C:\Documents and Settings\FKD-BRUKER\Mine dokumenter\Williams\Billedalbum\Utklipp Annnet\Rio20Logo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372" y="510988"/>
            <a:ext cx="1492627" cy="1465730"/>
          </a:xfrm>
          <a:prstGeom prst="rect">
            <a:avLst/>
          </a:prstGeom>
          <a:noFill/>
        </p:spPr>
      </p:pic>
      <p:pic>
        <p:nvPicPr>
          <p:cNvPr id="28680" name="Picture 8" descr="C:\Documents and Settings\FKD-BRUKER\Mine dokumenter\Williams\Billedalbum\Utklipp Annnet\the-world-s-challenge.-feeding-9-billion-people_lightbox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8709" y="1956206"/>
            <a:ext cx="1515291" cy="1721469"/>
          </a:xfrm>
          <a:prstGeom prst="rect">
            <a:avLst/>
          </a:prstGeom>
          <a:noFill/>
        </p:spPr>
      </p:pic>
      <p:sp>
        <p:nvSpPr>
          <p:cNvPr id="13" name="Rektangel 12"/>
          <p:cNvSpPr/>
          <p:nvPr/>
        </p:nvSpPr>
        <p:spPr>
          <a:xfrm>
            <a:off x="5513294" y="1"/>
            <a:ext cx="36307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2694" y="998725"/>
            <a:ext cx="8431306" cy="547687"/>
          </a:xfrm>
        </p:spPr>
        <p:txBody>
          <a:bodyPr/>
          <a:lstStyle/>
          <a:p>
            <a:r>
              <a:rPr lang="nb-NO" sz="2800" b="1" dirty="0" smtClean="0">
                <a:solidFill>
                  <a:srgbClr val="FF0000"/>
                </a:solidFill>
              </a:rPr>
              <a:t>Aquaculture </a:t>
            </a:r>
            <a:r>
              <a:rPr lang="nb-NO" sz="2800" b="1" dirty="0" err="1" smtClean="0">
                <a:solidFill>
                  <a:srgbClr val="FF0000"/>
                </a:solidFill>
              </a:rPr>
              <a:t>Development</a:t>
            </a:r>
            <a:r>
              <a:rPr lang="nb-NO" sz="2800" b="1" dirty="0" smtClean="0">
                <a:solidFill>
                  <a:srgbClr val="FF0000"/>
                </a:solidFill>
              </a:rPr>
              <a:t> in Asia – </a:t>
            </a:r>
            <a:br>
              <a:rPr lang="nb-NO" sz="2800" b="1" dirty="0" smtClean="0">
                <a:solidFill>
                  <a:srgbClr val="FF0000"/>
                </a:solidFill>
              </a:rPr>
            </a:br>
            <a:r>
              <a:rPr lang="nb-NO" sz="2800" b="1" dirty="0" err="1" smtClean="0">
                <a:solidFill>
                  <a:srgbClr val="FF0000"/>
                </a:solidFill>
              </a:rPr>
              <a:t>any</a:t>
            </a:r>
            <a:r>
              <a:rPr lang="nb-NO" sz="2800" b="1" dirty="0" smtClean="0">
                <a:solidFill>
                  <a:srgbClr val="FF0000"/>
                </a:solidFill>
              </a:rPr>
              <a:t> relevant </a:t>
            </a:r>
            <a:r>
              <a:rPr lang="nb-NO" sz="2800" b="1" dirty="0" err="1" smtClean="0">
                <a:solidFill>
                  <a:srgbClr val="FF0000"/>
                </a:solidFill>
              </a:rPr>
              <a:t>Norwegian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</a:rPr>
              <a:t>Contribution</a:t>
            </a:r>
            <a:r>
              <a:rPr lang="nb-NO" sz="2800" b="1" dirty="0" smtClean="0">
                <a:solidFill>
                  <a:srgbClr val="FF0000"/>
                </a:solidFill>
              </a:rPr>
              <a:t> ?</a:t>
            </a:r>
            <a:endParaRPr lang="nb-NO" sz="2800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012" y="2124635"/>
            <a:ext cx="7247963" cy="3213847"/>
          </a:xfrm>
        </p:spPr>
        <p:txBody>
          <a:bodyPr/>
          <a:lstStyle/>
          <a:p>
            <a:r>
              <a:rPr lang="nb-NO" b="1" dirty="0" smtClean="0"/>
              <a:t>NOK </a:t>
            </a:r>
            <a:r>
              <a:rPr lang="nb-NO" b="1" dirty="0" err="1" smtClean="0"/>
              <a:t>NOK</a:t>
            </a:r>
            <a:r>
              <a:rPr lang="nb-NO" b="1" dirty="0" smtClean="0"/>
              <a:t> </a:t>
            </a:r>
            <a:r>
              <a:rPr lang="nb-NO" b="1" dirty="0" err="1" smtClean="0"/>
              <a:t>NOK</a:t>
            </a:r>
            <a:r>
              <a:rPr lang="nb-NO" b="1" dirty="0" smtClean="0"/>
              <a:t> </a:t>
            </a:r>
            <a:r>
              <a:rPr lang="nb-NO" b="1" dirty="0" err="1" smtClean="0"/>
              <a:t>NOK</a:t>
            </a:r>
            <a:endParaRPr lang="nb-NO" b="1" dirty="0" smtClean="0"/>
          </a:p>
          <a:p>
            <a:endParaRPr lang="nb-NO" b="1" dirty="0" smtClean="0"/>
          </a:p>
          <a:p>
            <a:pPr>
              <a:buNone/>
            </a:pPr>
            <a:r>
              <a:rPr lang="nb-NO" b="1" dirty="0" smtClean="0"/>
              <a:t>and ………………………………………….. </a:t>
            </a:r>
          </a:p>
          <a:p>
            <a:endParaRPr lang="nb-NO" b="1" dirty="0" smtClean="0"/>
          </a:p>
          <a:p>
            <a:r>
              <a:rPr lang="nb-NO" b="1" dirty="0" err="1" smtClean="0"/>
              <a:t>Legislation</a:t>
            </a:r>
            <a:endParaRPr lang="nb-NO" b="1" dirty="0" smtClean="0"/>
          </a:p>
          <a:p>
            <a:r>
              <a:rPr lang="nb-NO" b="1" dirty="0" smtClean="0"/>
              <a:t>Organization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Authorities</a:t>
            </a:r>
            <a:endParaRPr lang="nb-NO" b="1" dirty="0" smtClean="0"/>
          </a:p>
          <a:p>
            <a:r>
              <a:rPr lang="nb-NO" b="1" dirty="0" err="1" smtClean="0"/>
              <a:t>Inatitutional</a:t>
            </a:r>
            <a:r>
              <a:rPr lang="nb-NO" b="1" dirty="0" smtClean="0"/>
              <a:t> Support / </a:t>
            </a:r>
            <a:r>
              <a:rPr lang="nb-NO" b="1" dirty="0" err="1" smtClean="0"/>
              <a:t>Training</a:t>
            </a:r>
            <a:endParaRPr lang="nb-NO" b="1" dirty="0" smtClean="0"/>
          </a:p>
          <a:p>
            <a:r>
              <a:rPr lang="nb-NO" b="1" dirty="0" err="1" smtClean="0"/>
              <a:t>Managing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Production</a:t>
            </a:r>
            <a:r>
              <a:rPr lang="nb-NO" b="1" dirty="0" smtClean="0"/>
              <a:t> Systems /HACCP</a:t>
            </a:r>
          </a:p>
          <a:p>
            <a:r>
              <a:rPr lang="nb-NO" b="1" dirty="0" err="1" smtClean="0"/>
              <a:t>Value</a:t>
            </a:r>
            <a:r>
              <a:rPr lang="nb-NO" b="1" dirty="0" smtClean="0"/>
              <a:t> </a:t>
            </a:r>
            <a:r>
              <a:rPr lang="nb-NO" b="1" dirty="0" err="1" smtClean="0"/>
              <a:t>Chain</a:t>
            </a:r>
            <a:r>
              <a:rPr lang="nb-NO" b="1" dirty="0" smtClean="0"/>
              <a:t> </a:t>
            </a:r>
            <a:r>
              <a:rPr lang="nb-NO" b="1" dirty="0" err="1" smtClean="0"/>
              <a:t>organization</a:t>
            </a:r>
            <a:r>
              <a:rPr lang="nb-NO" b="1" dirty="0" smtClean="0"/>
              <a:t> – </a:t>
            </a:r>
            <a:r>
              <a:rPr lang="nb-NO" b="1" dirty="0" err="1" smtClean="0"/>
              <a:t>Quality</a:t>
            </a:r>
            <a:r>
              <a:rPr lang="nb-NO" b="1" dirty="0" smtClean="0"/>
              <a:t> </a:t>
            </a:r>
            <a:r>
              <a:rPr lang="nb-NO" b="1" dirty="0" err="1" smtClean="0"/>
              <a:t>assurance</a:t>
            </a:r>
            <a:endParaRPr lang="nb-NO" b="1" dirty="0" smtClean="0"/>
          </a:p>
          <a:p>
            <a:endParaRPr lang="nb-NO" b="1" dirty="0" smtClean="0"/>
          </a:p>
          <a:p>
            <a:pPr>
              <a:buNone/>
            </a:pPr>
            <a:r>
              <a:rPr lang="nb-NO" b="1" dirty="0" err="1" smtClean="0"/>
              <a:t>How</a:t>
            </a:r>
            <a:r>
              <a:rPr lang="nb-NO" b="1" dirty="0" smtClean="0"/>
              <a:t> to </a:t>
            </a:r>
            <a:r>
              <a:rPr lang="nb-NO" b="1" dirty="0" err="1" smtClean="0"/>
              <a:t>mobilize</a:t>
            </a:r>
            <a:r>
              <a:rPr lang="nb-NO" b="1" dirty="0" smtClean="0"/>
              <a:t> all relevant ”</a:t>
            </a:r>
            <a:r>
              <a:rPr lang="nb-NO" b="1" dirty="0" err="1" smtClean="0"/>
              <a:t>knowledge-full</a:t>
            </a:r>
            <a:r>
              <a:rPr lang="nb-NO" b="1" dirty="0" smtClean="0"/>
              <a:t>” </a:t>
            </a:r>
            <a:r>
              <a:rPr lang="nb-NO" b="1" dirty="0" err="1" smtClean="0"/>
              <a:t>bodies</a:t>
            </a:r>
            <a:endParaRPr lang="nb-NO" b="1" dirty="0" smtClean="0"/>
          </a:p>
          <a:p>
            <a:pPr>
              <a:buNone/>
            </a:pPr>
            <a:r>
              <a:rPr lang="nb-NO" b="1" dirty="0" smtClean="0"/>
              <a:t>to </a:t>
            </a:r>
            <a:r>
              <a:rPr lang="nb-NO" b="1" dirty="0" err="1" smtClean="0"/>
              <a:t>join</a:t>
            </a:r>
            <a:r>
              <a:rPr lang="nb-NO" b="1" dirty="0" smtClean="0"/>
              <a:t> </a:t>
            </a:r>
            <a:r>
              <a:rPr lang="nb-NO" b="1" dirty="0" err="1" smtClean="0"/>
              <a:t>forces</a:t>
            </a:r>
            <a:r>
              <a:rPr lang="nb-NO" b="1" dirty="0" smtClean="0"/>
              <a:t> to </a:t>
            </a:r>
            <a:r>
              <a:rPr lang="nb-NO" b="1" dirty="0" err="1" smtClean="0"/>
              <a:t>contribute</a:t>
            </a:r>
            <a:r>
              <a:rPr lang="nb-NO" b="1" dirty="0" smtClean="0"/>
              <a:t> to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common</a:t>
            </a:r>
            <a:r>
              <a:rPr lang="nb-NO" b="1" dirty="0" smtClean="0"/>
              <a:t> </a:t>
            </a:r>
            <a:r>
              <a:rPr lang="nb-NO" b="1" dirty="0" err="1" smtClean="0"/>
              <a:t>good</a:t>
            </a:r>
            <a:r>
              <a:rPr lang="nb-NO" b="1" dirty="0" smtClean="0"/>
              <a:t> ? </a:t>
            </a:r>
          </a:p>
          <a:p>
            <a:pPr>
              <a:buNone/>
            </a:pPr>
            <a:endParaRPr lang="nb-NO" b="1" dirty="0" smtClean="0"/>
          </a:p>
          <a:p>
            <a:pPr>
              <a:buNone/>
            </a:pPr>
            <a:endParaRPr lang="nb-NO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1734671"/>
            <a:ext cx="1511300" cy="4588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4" descr="C:\Documents and Settings\FKD-BRUKER\Mine dokumenter\Williams\Billedalbum\Utklipp Annnet\TSBG007A3-500x5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035" y="4800599"/>
            <a:ext cx="1532965" cy="1532965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063" y="1744663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ktangel 6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3463" y="1052513"/>
            <a:ext cx="6456549" cy="910758"/>
          </a:xfrm>
        </p:spPr>
        <p:txBody>
          <a:bodyPr/>
          <a:lstStyle/>
          <a:p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Norwegian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Cooperation Policy </a:t>
            </a:r>
            <a:b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</a:t>
            </a:r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Areas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0288" y="2326341"/>
            <a:ext cx="6451600" cy="3626784"/>
          </a:xfrm>
        </p:spPr>
        <p:txBody>
          <a:bodyPr/>
          <a:lstStyle/>
          <a:p>
            <a:r>
              <a:rPr lang="nb-NO" sz="2000" b="1" dirty="0" err="1" smtClean="0"/>
              <a:t>Cabinet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Decision</a:t>
            </a:r>
            <a:r>
              <a:rPr lang="nb-NO" sz="2000" b="1" dirty="0" smtClean="0"/>
              <a:t> 22. August 2012</a:t>
            </a:r>
          </a:p>
          <a:p>
            <a:endParaRPr lang="nb-NO" sz="2000" b="1" dirty="0" smtClean="0"/>
          </a:p>
          <a:p>
            <a:r>
              <a:rPr lang="nb-NO" sz="2000" b="1" dirty="0" smtClean="0"/>
              <a:t>2013 </a:t>
            </a:r>
            <a:r>
              <a:rPr lang="nb-NO" sz="2000" b="1" dirty="0" err="1" smtClean="0"/>
              <a:t>Budget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Tematic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Profile</a:t>
            </a:r>
            <a:r>
              <a:rPr lang="nb-NO" sz="2000" b="1" dirty="0" smtClean="0"/>
              <a:t> :</a:t>
            </a:r>
          </a:p>
          <a:p>
            <a:endParaRPr lang="nb-NO" sz="2000" b="1" dirty="0" smtClean="0"/>
          </a:p>
          <a:p>
            <a:pPr lvl="1"/>
            <a:r>
              <a:rPr lang="nb-NO" sz="2000" b="1" dirty="0" smtClean="0"/>
              <a:t>1	</a:t>
            </a:r>
            <a:r>
              <a:rPr lang="nb-NO" sz="2000" b="1" dirty="0" err="1" smtClean="0"/>
              <a:t>Climate/Forest</a:t>
            </a:r>
            <a:endParaRPr lang="nb-NO" sz="2000" b="1" dirty="0" smtClean="0"/>
          </a:p>
          <a:p>
            <a:pPr lvl="1"/>
            <a:r>
              <a:rPr lang="nb-NO" sz="2000" b="1" dirty="0" smtClean="0"/>
              <a:t>2	</a:t>
            </a:r>
            <a:r>
              <a:rPr lang="nb-NO" sz="2000" b="1" dirty="0" err="1" smtClean="0"/>
              <a:t>Renewable</a:t>
            </a:r>
            <a:r>
              <a:rPr lang="nb-NO" sz="2000" b="1" dirty="0" smtClean="0"/>
              <a:t> Energy</a:t>
            </a:r>
          </a:p>
          <a:p>
            <a:pPr lvl="1"/>
            <a:r>
              <a:rPr lang="nb-NO" sz="2000" b="1" dirty="0" smtClean="0"/>
              <a:t>3 Fair </a:t>
            </a:r>
          </a:p>
          <a:p>
            <a:pPr lvl="1"/>
            <a:r>
              <a:rPr lang="nb-NO" sz="2000" b="1" dirty="0" smtClean="0"/>
              <a:t>4	Health</a:t>
            </a:r>
          </a:p>
          <a:p>
            <a:pPr lvl="1"/>
            <a:r>
              <a:rPr lang="nb-NO" sz="2000" b="1" dirty="0" smtClean="0"/>
              <a:t>5	Education</a:t>
            </a:r>
          </a:p>
          <a:p>
            <a:pPr lvl="1"/>
            <a:r>
              <a:rPr lang="nb-NO" sz="2000" b="1" dirty="0" err="1" smtClean="0"/>
              <a:t>Food</a:t>
            </a:r>
            <a:r>
              <a:rPr lang="nb-NO" sz="2000" b="1" dirty="0" smtClean="0"/>
              <a:t> Security; </a:t>
            </a:r>
            <a:r>
              <a:rPr lang="nb-NO" sz="2000" b="1" dirty="0" err="1" smtClean="0"/>
              <a:t>including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Agriculture</a:t>
            </a:r>
            <a:r>
              <a:rPr lang="nb-NO" sz="2000" b="1" dirty="0" smtClean="0"/>
              <a:t>, Fisheries and </a:t>
            </a:r>
            <a:r>
              <a:rPr lang="nb-NO" sz="2000" b="1" dirty="0" smtClean="0">
                <a:solidFill>
                  <a:srgbClr val="FF0000"/>
                </a:solidFill>
              </a:rPr>
              <a:t>Aquaculture</a:t>
            </a:r>
            <a:r>
              <a:rPr lang="nb-NO" sz="2000" b="1" dirty="0" smtClean="0"/>
              <a:t> (</a:t>
            </a:r>
            <a:r>
              <a:rPr lang="nb-NO" sz="2000" b="1" dirty="0" err="1" smtClean="0"/>
              <a:t>explicitly</a:t>
            </a:r>
            <a:r>
              <a:rPr lang="nb-NO" sz="2000" b="1" dirty="0" smtClean="0"/>
              <a:t>)</a:t>
            </a:r>
            <a:endParaRPr lang="nb-NO" sz="20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1366838"/>
            <a:ext cx="1511300" cy="495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42203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C:\Documents and Settings\FKD-BRUKER\Mine dokumenter\Williams\Billedalbum\Utklipp Annnet\file.imag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36810" y="496702"/>
            <a:ext cx="1507190" cy="135899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0187" y="4945062"/>
            <a:ext cx="1493813" cy="138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ktangel 7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9588" y="658906"/>
            <a:ext cx="7490012" cy="1264023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</a:t>
            </a:r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 for </a:t>
            </a:r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Cooperation </a:t>
            </a:r>
            <a:b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 for Fisheries and </a:t>
            </a:r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nb-NO" dirty="0" smtClean="0"/>
              <a:t>-  I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9589" y="2259106"/>
            <a:ext cx="6938682" cy="4020669"/>
          </a:xfrm>
        </p:spPr>
        <p:txBody>
          <a:bodyPr/>
          <a:lstStyle/>
          <a:p>
            <a:r>
              <a:rPr lang="nb-NO" b="1" dirty="0" smtClean="0"/>
              <a:t>White Paper to be </a:t>
            </a:r>
            <a:r>
              <a:rPr lang="nb-NO" b="1" dirty="0" err="1" smtClean="0"/>
              <a:t>presented</a:t>
            </a:r>
            <a:r>
              <a:rPr lang="nb-NO" b="1" dirty="0" smtClean="0"/>
              <a:t> to </a:t>
            </a:r>
            <a:r>
              <a:rPr lang="nb-NO" b="1" dirty="0" err="1" smtClean="0"/>
              <a:t>Parliament</a:t>
            </a:r>
            <a:r>
              <a:rPr lang="nb-NO" b="1" dirty="0" smtClean="0"/>
              <a:t> Spring 2013 – ”</a:t>
            </a:r>
            <a:r>
              <a:rPr lang="nb-NO" b="1" dirty="0" err="1" smtClean="0"/>
              <a:t>Norway</a:t>
            </a:r>
            <a:r>
              <a:rPr lang="nb-NO" b="1" dirty="0" smtClean="0"/>
              <a:t> The World </a:t>
            </a:r>
            <a:r>
              <a:rPr lang="nb-NO" b="1" dirty="0" err="1" smtClean="0"/>
              <a:t>number</a:t>
            </a:r>
            <a:r>
              <a:rPr lang="nb-NO" b="1" dirty="0" smtClean="0"/>
              <a:t> One </a:t>
            </a:r>
            <a:r>
              <a:rPr lang="nb-NO" b="1" dirty="0" err="1" smtClean="0"/>
              <a:t>Seafood</a:t>
            </a:r>
            <a:r>
              <a:rPr lang="nb-NO" b="1" dirty="0" smtClean="0"/>
              <a:t> </a:t>
            </a:r>
            <a:r>
              <a:rPr lang="nb-NO" b="1" dirty="0" err="1" smtClean="0"/>
              <a:t>Nation</a:t>
            </a:r>
            <a:r>
              <a:rPr lang="nb-NO" b="1" dirty="0" smtClean="0"/>
              <a:t>” – </a:t>
            </a:r>
            <a:r>
              <a:rPr lang="nb-NO" b="1" dirty="0" err="1" smtClean="0"/>
              <a:t>Chapter</a:t>
            </a:r>
            <a:r>
              <a:rPr lang="nb-NO" b="1" dirty="0" smtClean="0"/>
              <a:t> 9 ”</a:t>
            </a:r>
            <a:r>
              <a:rPr lang="nb-NO" b="1" dirty="0" err="1" smtClean="0"/>
              <a:t>Development</a:t>
            </a:r>
            <a:r>
              <a:rPr lang="nb-NO" b="1" dirty="0" smtClean="0"/>
              <a:t> Cooperation”</a:t>
            </a:r>
          </a:p>
          <a:p>
            <a:pPr lvl="1">
              <a:buFont typeface="Wingdings" pitchFamily="2" charset="2"/>
              <a:buChar char="Ø"/>
            </a:pPr>
            <a:r>
              <a:rPr lang="nb-NO" b="1" dirty="0" err="1" smtClean="0"/>
              <a:t>Ministry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Foreign </a:t>
            </a:r>
            <a:r>
              <a:rPr lang="nb-NO" b="1" dirty="0" err="1" smtClean="0"/>
              <a:t>Affairs</a:t>
            </a:r>
            <a:r>
              <a:rPr lang="nb-NO" b="1" dirty="0" smtClean="0"/>
              <a:t> is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Responsible</a:t>
            </a:r>
            <a:r>
              <a:rPr lang="nb-NO" b="1" dirty="0" smtClean="0"/>
              <a:t> </a:t>
            </a:r>
            <a:r>
              <a:rPr lang="nb-NO" b="1" dirty="0" err="1" smtClean="0"/>
              <a:t>Ministry</a:t>
            </a:r>
            <a:endParaRPr lang="nb-NO" b="1" dirty="0" smtClean="0"/>
          </a:p>
          <a:p>
            <a:pPr lvl="1">
              <a:buFont typeface="Wingdings" pitchFamily="2" charset="2"/>
              <a:buChar char="Ø"/>
            </a:pPr>
            <a:r>
              <a:rPr lang="nb-NO" b="1" dirty="0" smtClean="0"/>
              <a:t>Stresses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importance</a:t>
            </a:r>
            <a:r>
              <a:rPr lang="nb-NO" b="1" dirty="0" smtClean="0"/>
              <a:t> </a:t>
            </a:r>
            <a:r>
              <a:rPr lang="nb-NO" b="1" dirty="0" err="1" smtClean="0"/>
              <a:t>that</a:t>
            </a:r>
            <a:r>
              <a:rPr lang="nb-NO" b="1" dirty="0" smtClean="0"/>
              <a:t> </a:t>
            </a:r>
            <a:r>
              <a:rPr lang="nb-NO" b="1" dirty="0" err="1" smtClean="0"/>
              <a:t>Ministry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Fisheries and </a:t>
            </a:r>
            <a:r>
              <a:rPr lang="nb-NO" b="1" dirty="0" err="1" smtClean="0"/>
              <a:t>its</a:t>
            </a:r>
            <a:r>
              <a:rPr lang="nb-NO" b="1" dirty="0" smtClean="0"/>
              <a:t> </a:t>
            </a:r>
            <a:r>
              <a:rPr lang="nb-NO" b="1" dirty="0" err="1" smtClean="0"/>
              <a:t>subordinate</a:t>
            </a:r>
            <a:r>
              <a:rPr lang="nb-NO" b="1" dirty="0" smtClean="0"/>
              <a:t> </a:t>
            </a:r>
            <a:r>
              <a:rPr lang="nb-NO" b="1" dirty="0" err="1" smtClean="0"/>
              <a:t>bodies</a:t>
            </a:r>
            <a:r>
              <a:rPr lang="nb-NO" b="1" dirty="0" smtClean="0"/>
              <a:t> to a </a:t>
            </a:r>
            <a:r>
              <a:rPr lang="nb-NO" b="1" dirty="0" err="1" smtClean="0"/>
              <a:t>larger</a:t>
            </a:r>
            <a:r>
              <a:rPr lang="nb-NO" b="1" dirty="0" smtClean="0"/>
              <a:t> </a:t>
            </a:r>
            <a:r>
              <a:rPr lang="nb-NO" b="1" dirty="0" err="1" smtClean="0"/>
              <a:t>extent</a:t>
            </a:r>
            <a:r>
              <a:rPr lang="nb-NO" b="1" dirty="0" smtClean="0"/>
              <a:t> </a:t>
            </a:r>
            <a:r>
              <a:rPr lang="nb-NO" b="1" dirty="0" err="1" smtClean="0"/>
              <a:t>are</a:t>
            </a:r>
            <a:r>
              <a:rPr lang="nb-NO" b="1" dirty="0" smtClean="0"/>
              <a:t> </a:t>
            </a:r>
            <a:r>
              <a:rPr lang="nb-NO" b="1" dirty="0" err="1" smtClean="0"/>
              <a:t>engaged</a:t>
            </a:r>
            <a:r>
              <a:rPr lang="nb-NO" b="1" dirty="0" smtClean="0"/>
              <a:t> in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implementation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development</a:t>
            </a:r>
            <a:r>
              <a:rPr lang="nb-NO" b="1" dirty="0" smtClean="0"/>
              <a:t> policy</a:t>
            </a:r>
          </a:p>
          <a:p>
            <a:pPr lvl="1">
              <a:buFont typeface="Wingdings" pitchFamily="2" charset="2"/>
              <a:buChar char="Ø"/>
            </a:pPr>
            <a:r>
              <a:rPr lang="nb-NO" b="1" dirty="0" smtClean="0"/>
              <a:t>The </a:t>
            </a:r>
            <a:r>
              <a:rPr lang="nb-NO" b="1" dirty="0" err="1" smtClean="0"/>
              <a:t>reason</a:t>
            </a:r>
            <a:r>
              <a:rPr lang="nb-NO" b="1" dirty="0" smtClean="0"/>
              <a:t>;  </a:t>
            </a:r>
            <a:r>
              <a:rPr lang="nb-NO" b="1" dirty="0" err="1" smtClean="0"/>
              <a:t>Norway</a:t>
            </a:r>
            <a:r>
              <a:rPr lang="nb-NO" b="1" dirty="0" smtClean="0"/>
              <a:t> have </a:t>
            </a:r>
            <a:r>
              <a:rPr lang="nb-NO" b="1" dirty="0" err="1" smtClean="0"/>
              <a:t>outstanding</a:t>
            </a:r>
            <a:r>
              <a:rPr lang="nb-NO" b="1" dirty="0" smtClean="0"/>
              <a:t> (</a:t>
            </a:r>
            <a:r>
              <a:rPr lang="nb-NO" b="1" dirty="0" err="1" smtClean="0"/>
              <a:t>very</a:t>
            </a:r>
            <a:r>
              <a:rPr lang="nb-NO" b="1" dirty="0" smtClean="0"/>
              <a:t> </a:t>
            </a:r>
            <a:r>
              <a:rPr lang="nb-NO" b="1" dirty="0" err="1" smtClean="0"/>
              <a:t>good</a:t>
            </a:r>
            <a:r>
              <a:rPr lang="nb-NO" b="1" dirty="0" smtClean="0"/>
              <a:t>) (</a:t>
            </a:r>
            <a:r>
              <a:rPr lang="nb-NO" b="1" dirty="0" err="1" smtClean="0"/>
              <a:t>special</a:t>
            </a:r>
            <a:r>
              <a:rPr lang="nb-NO" b="1" dirty="0" smtClean="0"/>
              <a:t>) </a:t>
            </a:r>
            <a:r>
              <a:rPr lang="nb-NO" b="1" dirty="0" err="1" smtClean="0"/>
              <a:t>knowledge</a:t>
            </a:r>
            <a:r>
              <a:rPr lang="nb-NO" b="1" dirty="0" smtClean="0"/>
              <a:t> in </a:t>
            </a:r>
            <a:r>
              <a:rPr lang="nb-NO" b="1" dirty="0" err="1" smtClean="0"/>
              <a:t>fisheries</a:t>
            </a:r>
            <a:r>
              <a:rPr lang="nb-NO" b="1" dirty="0" smtClean="0"/>
              <a:t>, in </a:t>
            </a:r>
            <a:r>
              <a:rPr lang="nb-NO" b="1" dirty="0" err="1" smtClean="0"/>
              <a:t>aquaculture</a:t>
            </a:r>
            <a:r>
              <a:rPr lang="nb-NO" b="1" dirty="0" smtClean="0"/>
              <a:t> and in general in marine </a:t>
            </a:r>
            <a:r>
              <a:rPr lang="nb-NO" b="1" dirty="0" err="1" smtClean="0"/>
              <a:t>resource</a:t>
            </a:r>
            <a:r>
              <a:rPr lang="nb-NO" b="1" dirty="0" smtClean="0"/>
              <a:t> </a:t>
            </a:r>
            <a:r>
              <a:rPr lang="nb-NO" b="1" dirty="0" err="1" smtClean="0"/>
              <a:t>management</a:t>
            </a:r>
            <a:endParaRPr lang="nb-NO" b="1" dirty="0" smtClean="0"/>
          </a:p>
          <a:p>
            <a:endParaRPr lang="nb-NO" dirty="0"/>
          </a:p>
        </p:txBody>
      </p:sp>
      <p:pic>
        <p:nvPicPr>
          <p:cNvPr id="13314" name="Picture 2" descr="C:\Documents and Settings\FKD-BRUKER\Mine dokumenter\Williams\Billedalbum\Utklipp Annnet\file.im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738" y="5135937"/>
            <a:ext cx="1489261" cy="1184181"/>
          </a:xfrm>
          <a:prstGeom prst="rect">
            <a:avLst/>
          </a:prstGeom>
          <a:noFill/>
        </p:spPr>
      </p:pic>
      <p:pic>
        <p:nvPicPr>
          <p:cNvPr id="13315" name="Picture 3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516029"/>
            <a:ext cx="1500576" cy="801783"/>
          </a:xfrm>
          <a:prstGeom prst="rect">
            <a:avLst/>
          </a:prstGeom>
          <a:noFill/>
        </p:spPr>
      </p:pic>
      <p:pic>
        <p:nvPicPr>
          <p:cNvPr id="13316" name="Picture 4" descr="C:\Documents and Settings\FKD-BRUKER\Mine dokumenter\Williams\Billedalbum\Utklipp Annnet\logo_norge_UD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376" y="2622176"/>
            <a:ext cx="1492624" cy="840505"/>
          </a:xfrm>
          <a:prstGeom prst="rect">
            <a:avLst/>
          </a:prstGeom>
          <a:noFill/>
        </p:spPr>
      </p:pic>
      <p:pic>
        <p:nvPicPr>
          <p:cNvPr id="26626" name="Picture 2" descr="C:\Documents and Settings\FKD-BRUKER\Mine dokumenter\Williams\Billedalbum\Utklipp Annnet\riksvåpe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8826" y="3487271"/>
            <a:ext cx="1505174" cy="1636059"/>
          </a:xfrm>
          <a:prstGeom prst="rect">
            <a:avLst/>
          </a:prstGeom>
          <a:noFill/>
        </p:spPr>
      </p:pic>
      <p:pic>
        <p:nvPicPr>
          <p:cNvPr id="26627" name="Picture 3" descr="C:\Documents and Settings\FKD-BRUKER\Mine dokumenter\Williams\Billedalbum\Utklipp Annnet\1256031497638_56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781" y="1317812"/>
            <a:ext cx="1484219" cy="1280952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3463" y="645459"/>
            <a:ext cx="6435725" cy="941294"/>
          </a:xfrm>
        </p:spPr>
        <p:txBody>
          <a:bodyPr/>
          <a:lstStyle/>
          <a:p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II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0288" y="1223682"/>
            <a:ext cx="6451600" cy="47294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b-NO" b="1" dirty="0" smtClean="0"/>
              <a:t>It is </a:t>
            </a:r>
            <a:r>
              <a:rPr lang="nb-NO" b="1" dirty="0" err="1" smtClean="0"/>
              <a:t>found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importance</a:t>
            </a:r>
            <a:r>
              <a:rPr lang="nb-NO" b="1" dirty="0" smtClean="0"/>
              <a:t> </a:t>
            </a:r>
            <a:r>
              <a:rPr lang="nb-NO" b="1" dirty="0" err="1" smtClean="0"/>
              <a:t>that</a:t>
            </a:r>
            <a:r>
              <a:rPr lang="nb-NO" b="1" dirty="0" smtClean="0"/>
              <a:t> </a:t>
            </a:r>
            <a:r>
              <a:rPr lang="nb-NO" b="1" dirty="0" err="1" smtClean="0"/>
              <a:t>this</a:t>
            </a:r>
            <a:r>
              <a:rPr lang="nb-NO" b="1" dirty="0" smtClean="0"/>
              <a:t> </a:t>
            </a:r>
            <a:r>
              <a:rPr lang="nb-NO" b="1" dirty="0" err="1" smtClean="0"/>
              <a:t>knowledge</a:t>
            </a:r>
            <a:r>
              <a:rPr lang="nb-NO" b="1" dirty="0" smtClean="0"/>
              <a:t>, in a more  </a:t>
            </a:r>
            <a:r>
              <a:rPr lang="nb-NO" b="1" dirty="0" err="1" smtClean="0"/>
              <a:t>structured</a:t>
            </a:r>
            <a:r>
              <a:rPr lang="nb-NO" b="1" dirty="0" smtClean="0"/>
              <a:t> </a:t>
            </a:r>
            <a:r>
              <a:rPr lang="nb-NO" b="1" dirty="0" err="1" smtClean="0"/>
              <a:t>way</a:t>
            </a:r>
            <a:r>
              <a:rPr lang="nb-NO" b="1" dirty="0" smtClean="0"/>
              <a:t> </a:t>
            </a:r>
            <a:r>
              <a:rPr lang="nb-NO" b="1" dirty="0" err="1" smtClean="0"/>
              <a:t>than</a:t>
            </a:r>
            <a:r>
              <a:rPr lang="nb-NO" b="1" dirty="0" smtClean="0"/>
              <a:t> so far, is used to </a:t>
            </a:r>
            <a:r>
              <a:rPr lang="nb-NO" b="1" dirty="0" err="1" smtClean="0"/>
              <a:t>secure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best </a:t>
            </a:r>
            <a:r>
              <a:rPr lang="nb-NO" b="1" dirty="0" err="1" smtClean="0"/>
              <a:t>quality</a:t>
            </a:r>
            <a:r>
              <a:rPr lang="nb-NO" b="1" dirty="0" smtClean="0"/>
              <a:t> </a:t>
            </a:r>
            <a:r>
              <a:rPr lang="nb-NO" b="1" dirty="0" err="1" smtClean="0"/>
              <a:t>possible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</a:t>
            </a:r>
            <a:r>
              <a:rPr lang="nb-NO" b="1" dirty="0" err="1" smtClean="0"/>
              <a:t>Norwegian</a:t>
            </a:r>
            <a:r>
              <a:rPr lang="nb-NO" b="1" dirty="0" smtClean="0"/>
              <a:t> </a:t>
            </a:r>
            <a:r>
              <a:rPr lang="nb-NO" b="1" dirty="0" err="1" smtClean="0"/>
              <a:t>development</a:t>
            </a:r>
            <a:r>
              <a:rPr lang="nb-NO" b="1" dirty="0" smtClean="0"/>
              <a:t> </a:t>
            </a:r>
            <a:r>
              <a:rPr lang="nb-NO" b="1" dirty="0" err="1" smtClean="0"/>
              <a:t>activities</a:t>
            </a:r>
            <a:r>
              <a:rPr lang="nb-NO" b="1" dirty="0" smtClean="0"/>
              <a:t> in </a:t>
            </a:r>
            <a:r>
              <a:rPr lang="nb-NO" b="1" dirty="0" err="1" smtClean="0"/>
              <a:t>these</a:t>
            </a:r>
            <a:r>
              <a:rPr lang="nb-NO" b="1" dirty="0" smtClean="0"/>
              <a:t> areas  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err="1" smtClean="0"/>
              <a:t>Therefore</a:t>
            </a:r>
            <a:r>
              <a:rPr lang="nb-NO" b="1" dirty="0" smtClean="0"/>
              <a:t> :</a:t>
            </a:r>
          </a:p>
          <a:p>
            <a:pPr>
              <a:buNone/>
            </a:pPr>
            <a:r>
              <a:rPr lang="nb-NO" b="1" dirty="0" smtClean="0"/>
              <a:t>	The </a:t>
            </a:r>
            <a:r>
              <a:rPr lang="nb-NO" b="1" dirty="0" err="1" smtClean="0"/>
              <a:t>Ministry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Foreign </a:t>
            </a:r>
            <a:r>
              <a:rPr lang="nb-NO" b="1" dirty="0" err="1" smtClean="0"/>
              <a:t>Affairs</a:t>
            </a:r>
            <a:r>
              <a:rPr lang="nb-NO" b="1" dirty="0" smtClean="0"/>
              <a:t> and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Ministry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Fisheries and </a:t>
            </a:r>
            <a:r>
              <a:rPr lang="nb-NO" b="1" dirty="0" err="1" smtClean="0"/>
              <a:t>Coastal</a:t>
            </a:r>
            <a:r>
              <a:rPr lang="nb-NO" b="1" dirty="0" smtClean="0"/>
              <a:t> </a:t>
            </a:r>
            <a:r>
              <a:rPr lang="nb-NO" b="1" dirty="0" err="1" smtClean="0"/>
              <a:t>Affairs</a:t>
            </a:r>
            <a:r>
              <a:rPr lang="nb-NO" b="1" dirty="0" smtClean="0"/>
              <a:t> </a:t>
            </a:r>
            <a:r>
              <a:rPr lang="nb-NO" b="1" dirty="0" err="1" smtClean="0"/>
              <a:t>will</a:t>
            </a:r>
            <a:r>
              <a:rPr lang="nb-NO" b="1" dirty="0" smtClean="0"/>
              <a:t> </a:t>
            </a:r>
            <a:r>
              <a:rPr lang="nb-NO" b="1" dirty="0" err="1" smtClean="0"/>
              <a:t>establish</a:t>
            </a:r>
            <a:r>
              <a:rPr lang="nb-NO" b="1" dirty="0" smtClean="0"/>
              <a:t> an </a:t>
            </a:r>
            <a:r>
              <a:rPr lang="nb-NO" b="1" dirty="0" err="1" smtClean="0"/>
              <a:t>Advisory</a:t>
            </a:r>
            <a:r>
              <a:rPr lang="nb-NO" b="1" dirty="0" smtClean="0"/>
              <a:t> Group </a:t>
            </a:r>
            <a:r>
              <a:rPr lang="nb-NO" b="1" dirty="0" err="1" smtClean="0"/>
              <a:t>that</a:t>
            </a:r>
            <a:r>
              <a:rPr lang="nb-NO" b="1" dirty="0" smtClean="0"/>
              <a:t> </a:t>
            </a:r>
            <a:r>
              <a:rPr lang="nb-NO" b="1" dirty="0" err="1" smtClean="0"/>
              <a:t>shall</a:t>
            </a:r>
            <a:r>
              <a:rPr lang="nb-NO" b="1" dirty="0" smtClean="0"/>
              <a:t>;</a:t>
            </a:r>
          </a:p>
          <a:p>
            <a:endParaRPr lang="nb-NO" b="1" dirty="0" smtClean="0"/>
          </a:p>
          <a:p>
            <a:pPr lvl="1"/>
            <a:r>
              <a:rPr lang="nb-NO" b="1" dirty="0" err="1" smtClean="0"/>
              <a:t>advice</a:t>
            </a:r>
            <a:r>
              <a:rPr lang="nb-NO" b="1" dirty="0" smtClean="0"/>
              <a:t> in general </a:t>
            </a:r>
            <a:r>
              <a:rPr lang="nb-NO" b="1" dirty="0" err="1" smtClean="0"/>
              <a:t>on</a:t>
            </a:r>
            <a:endParaRPr lang="nb-NO" b="1" dirty="0" smtClean="0"/>
          </a:p>
          <a:p>
            <a:pPr lvl="1"/>
            <a:r>
              <a:rPr lang="nb-NO" b="1" dirty="0" err="1" smtClean="0"/>
              <a:t>undertake</a:t>
            </a:r>
            <a:r>
              <a:rPr lang="nb-NO" b="1" dirty="0" smtClean="0"/>
              <a:t> </a:t>
            </a:r>
            <a:r>
              <a:rPr lang="nb-NO" b="1" dirty="0" err="1" smtClean="0"/>
              <a:t>Quality</a:t>
            </a:r>
            <a:r>
              <a:rPr lang="nb-NO" b="1" dirty="0" smtClean="0"/>
              <a:t> </a:t>
            </a:r>
            <a:r>
              <a:rPr lang="nb-NO" b="1" dirty="0" err="1" smtClean="0"/>
              <a:t>assessment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endParaRPr lang="nb-NO" b="1" dirty="0" smtClean="0"/>
          </a:p>
          <a:p>
            <a:pPr lvl="1"/>
            <a:endParaRPr lang="nb-NO" b="1" dirty="0" smtClean="0"/>
          </a:p>
          <a:p>
            <a:pPr>
              <a:buNone/>
            </a:pPr>
            <a:r>
              <a:rPr lang="nb-NO" b="1" dirty="0" smtClean="0"/>
              <a:t>	</a:t>
            </a:r>
            <a:r>
              <a:rPr lang="nb-NO" b="1" dirty="0" err="1" smtClean="0"/>
              <a:t>future</a:t>
            </a:r>
            <a:r>
              <a:rPr lang="nb-NO" b="1" dirty="0" smtClean="0"/>
              <a:t> </a:t>
            </a:r>
            <a:r>
              <a:rPr lang="nb-NO" b="1" dirty="0" err="1" smtClean="0"/>
              <a:t>activities</a:t>
            </a:r>
            <a:r>
              <a:rPr lang="nb-NO" b="1" dirty="0" smtClean="0"/>
              <a:t> in </a:t>
            </a:r>
            <a:r>
              <a:rPr lang="nb-NO" b="1" dirty="0" err="1" smtClean="0"/>
              <a:t>fisheries</a:t>
            </a:r>
            <a:r>
              <a:rPr lang="nb-NO" b="1" dirty="0" smtClean="0"/>
              <a:t>, marine </a:t>
            </a:r>
            <a:r>
              <a:rPr lang="nb-NO" b="1" dirty="0" err="1" smtClean="0"/>
              <a:t>resources</a:t>
            </a:r>
            <a:r>
              <a:rPr lang="nb-NO" b="1" dirty="0" smtClean="0"/>
              <a:t> and </a:t>
            </a:r>
            <a:r>
              <a:rPr lang="nb-NO" b="1" dirty="0" err="1" smtClean="0"/>
              <a:t>aquaculture</a:t>
            </a:r>
            <a:r>
              <a:rPr lang="nb-NO" b="1" dirty="0" smtClean="0"/>
              <a:t> </a:t>
            </a:r>
            <a:r>
              <a:rPr lang="nb-NO" b="1" dirty="0" err="1" smtClean="0"/>
              <a:t>supported</a:t>
            </a:r>
            <a:r>
              <a:rPr lang="nb-NO" b="1" dirty="0" smtClean="0"/>
              <a:t> by </a:t>
            </a:r>
            <a:r>
              <a:rPr lang="nb-NO" b="1" dirty="0" err="1" smtClean="0"/>
              <a:t>Norwegian</a:t>
            </a:r>
            <a:r>
              <a:rPr lang="nb-NO" b="1" dirty="0" smtClean="0"/>
              <a:t> </a:t>
            </a:r>
            <a:r>
              <a:rPr lang="nb-NO" b="1" dirty="0" err="1" smtClean="0"/>
              <a:t>development</a:t>
            </a:r>
            <a:r>
              <a:rPr lang="nb-NO" b="1" dirty="0" smtClean="0"/>
              <a:t> </a:t>
            </a:r>
            <a:r>
              <a:rPr lang="nb-NO" b="1" dirty="0" err="1" smtClean="0"/>
              <a:t>cooperation</a:t>
            </a:r>
            <a:r>
              <a:rPr lang="nb-NO" b="1" dirty="0" smtClean="0"/>
              <a:t> funds </a:t>
            </a:r>
            <a:endParaRPr lang="nb-NO" b="1" dirty="0"/>
          </a:p>
        </p:txBody>
      </p:sp>
      <p:pic>
        <p:nvPicPr>
          <p:cNvPr id="4" name="Picture 4" descr="C:\Documents and Settings\FKD-BRUKER\Mine dokumenter\Williams\Billedalbum\Utklipp Annnet\logo_norge_U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5" y="510988"/>
            <a:ext cx="1492623" cy="732927"/>
          </a:xfrm>
          <a:prstGeom prst="rect">
            <a:avLst/>
          </a:prstGeom>
          <a:noFill/>
        </p:spPr>
      </p:pic>
      <p:pic>
        <p:nvPicPr>
          <p:cNvPr id="5" name="Picture 3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1282512"/>
            <a:ext cx="1500576" cy="828676"/>
          </a:xfrm>
          <a:prstGeom prst="rect">
            <a:avLst/>
          </a:prstGeom>
          <a:noFill/>
        </p:spPr>
      </p:pic>
      <p:pic>
        <p:nvPicPr>
          <p:cNvPr id="6" name="Picture 3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3052483"/>
            <a:ext cx="1500576" cy="838200"/>
          </a:xfrm>
          <a:prstGeom prst="rect">
            <a:avLst/>
          </a:prstGeom>
          <a:noFill/>
        </p:spPr>
      </p:pic>
      <p:pic>
        <p:nvPicPr>
          <p:cNvPr id="7" name="Picture 4" descr="C:\Documents and Settings\FKD-BRUKER\Mine dokumenter\Williams\Billedalbum\Utklipp Annnet\logo_norge_U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7" y="2138082"/>
            <a:ext cx="1492623" cy="898775"/>
          </a:xfrm>
          <a:prstGeom prst="rect">
            <a:avLst/>
          </a:prstGeom>
          <a:noFill/>
        </p:spPr>
      </p:pic>
      <p:pic>
        <p:nvPicPr>
          <p:cNvPr id="8" name="Picture 4" descr="C:\Documents and Settings\FKD-BRUKER\Mine dokumenter\Williams\Billedalbum\Utklipp Annnet\logo_norge_U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7" y="3904129"/>
            <a:ext cx="1492623" cy="732927"/>
          </a:xfrm>
          <a:prstGeom prst="rect">
            <a:avLst/>
          </a:prstGeom>
          <a:noFill/>
        </p:spPr>
      </p:pic>
      <p:pic>
        <p:nvPicPr>
          <p:cNvPr id="9" name="Picture 3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4671172"/>
            <a:ext cx="1500576" cy="828675"/>
          </a:xfrm>
          <a:prstGeom prst="rect">
            <a:avLst/>
          </a:prstGeom>
          <a:noFill/>
        </p:spPr>
      </p:pic>
      <p:pic>
        <p:nvPicPr>
          <p:cNvPr id="10" name="Picture 4" descr="C:\Documents and Settings\FKD-BRUKER\Mine dokumenter\Williams\Billedalbum\Utklipp Annnet\logo_norge_U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7" y="5513293"/>
            <a:ext cx="1492623" cy="820271"/>
          </a:xfrm>
          <a:prstGeom prst="rect">
            <a:avLst/>
          </a:prstGeom>
          <a:noFill/>
        </p:spPr>
      </p:pic>
      <p:sp>
        <p:nvSpPr>
          <p:cNvPr id="11" name="Rektangel 10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9929" y="1052513"/>
            <a:ext cx="8135471" cy="547687"/>
          </a:xfrm>
        </p:spPr>
        <p:txBody>
          <a:bodyPr/>
          <a:lstStyle/>
          <a:p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Fisheries (and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aquaculture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Affairs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respons ;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0288" y="1815353"/>
            <a:ext cx="6451600" cy="4137771"/>
          </a:xfrm>
        </p:spPr>
        <p:txBody>
          <a:bodyPr/>
          <a:lstStyle/>
          <a:p>
            <a:r>
              <a:rPr lang="nb-NO" sz="2000" b="1" dirty="0" err="1" smtClean="0"/>
              <a:t>Defining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Development</a:t>
            </a:r>
            <a:r>
              <a:rPr lang="nb-NO" sz="2000" b="1" dirty="0" smtClean="0"/>
              <a:t> Cooperation as a </a:t>
            </a:r>
            <a:r>
              <a:rPr lang="nb-NO" sz="2000" b="1" dirty="0" err="1" smtClean="0"/>
              <a:t>Core</a:t>
            </a:r>
            <a:r>
              <a:rPr lang="nb-NO" sz="2000" b="1" dirty="0" smtClean="0"/>
              <a:t> Task</a:t>
            </a:r>
          </a:p>
          <a:p>
            <a:endParaRPr lang="nb-NO" sz="2000" b="1" dirty="0" smtClean="0"/>
          </a:p>
          <a:p>
            <a:r>
              <a:rPr lang="nb-NO" sz="2000" b="1" dirty="0" err="1" smtClean="0"/>
              <a:t>Reorganize</a:t>
            </a:r>
            <a:r>
              <a:rPr lang="nb-NO" sz="2000" b="1" dirty="0" smtClean="0"/>
              <a:t> (Department for Fisheries and Aquaculture Management)</a:t>
            </a:r>
          </a:p>
          <a:p>
            <a:endParaRPr lang="nb-NO" sz="2000" b="1" dirty="0" smtClean="0"/>
          </a:p>
          <a:p>
            <a:r>
              <a:rPr lang="nb-NO" sz="2000" b="1" dirty="0" err="1" smtClean="0"/>
              <a:t>Establish</a:t>
            </a:r>
            <a:r>
              <a:rPr lang="nb-NO" sz="2000" b="1" dirty="0" smtClean="0"/>
              <a:t> a </a:t>
            </a:r>
            <a:r>
              <a:rPr lang="nb-NO" sz="2000" b="1" dirty="0" err="1" smtClean="0"/>
              <a:t>Unit</a:t>
            </a:r>
            <a:r>
              <a:rPr lang="nb-NO" sz="2000" b="1" dirty="0" smtClean="0"/>
              <a:t> for </a:t>
            </a:r>
            <a:r>
              <a:rPr lang="nb-NO" sz="2000" b="1" dirty="0" err="1" smtClean="0"/>
              <a:t>Development</a:t>
            </a:r>
            <a:r>
              <a:rPr lang="nb-NO" sz="2000" b="1" dirty="0" smtClean="0"/>
              <a:t> Cooperation (</a:t>
            </a:r>
            <a:r>
              <a:rPr lang="nb-NO" sz="2000" b="1" dirty="0" err="1" smtClean="0"/>
              <a:t>small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but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very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effective</a:t>
            </a:r>
            <a:r>
              <a:rPr lang="nb-NO" sz="2000" b="1" dirty="0" smtClean="0"/>
              <a:t> :-)</a:t>
            </a:r>
          </a:p>
          <a:p>
            <a:endParaRPr lang="nb-NO" sz="2000" b="1" dirty="0" smtClean="0"/>
          </a:p>
          <a:p>
            <a:r>
              <a:rPr lang="nb-NO" sz="2000" b="1" dirty="0" err="1" smtClean="0"/>
              <a:t>Annual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Budget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Allocation</a:t>
            </a:r>
            <a:r>
              <a:rPr lang="nb-NO" sz="2000" b="1" dirty="0" smtClean="0"/>
              <a:t> Letter to </a:t>
            </a:r>
            <a:r>
              <a:rPr lang="nb-NO" sz="2000" b="1" dirty="0" err="1" smtClean="0"/>
              <a:t>Sub-Ordinate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Institutions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will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include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Development</a:t>
            </a:r>
            <a:r>
              <a:rPr lang="nb-NO" sz="2000" b="1" dirty="0" smtClean="0"/>
              <a:t> Cooperation at same </a:t>
            </a:r>
            <a:r>
              <a:rPr lang="nb-NO" sz="2000" b="1" dirty="0" err="1" smtClean="0"/>
              <a:t>Priority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Level</a:t>
            </a:r>
            <a:r>
              <a:rPr lang="nb-NO" sz="2000" b="1" dirty="0" smtClean="0"/>
              <a:t> as National </a:t>
            </a:r>
            <a:r>
              <a:rPr lang="nb-NO" sz="2000" b="1" dirty="0" err="1" smtClean="0"/>
              <a:t>Obligations</a:t>
            </a:r>
            <a:r>
              <a:rPr lang="nb-NO" sz="2000" b="1" dirty="0" smtClean="0"/>
              <a:t>  </a:t>
            </a:r>
            <a:endParaRPr lang="nb-NO" sz="2000" b="1" dirty="0"/>
          </a:p>
        </p:txBody>
      </p:sp>
      <p:pic>
        <p:nvPicPr>
          <p:cNvPr id="4" name="Picture 4" descr="C:\Documents and Settings\FKD-BRUKER\Mine dokumenter\Williams\Billedalbum\Utklipp Annnet\logo_norge_U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7" y="1264023"/>
            <a:ext cx="1492623" cy="766483"/>
          </a:xfrm>
          <a:prstGeom prst="rect">
            <a:avLst/>
          </a:prstGeom>
          <a:noFill/>
        </p:spPr>
      </p:pic>
      <p:pic>
        <p:nvPicPr>
          <p:cNvPr id="5" name="Picture 3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2075889"/>
            <a:ext cx="1500576" cy="869017"/>
          </a:xfrm>
          <a:prstGeom prst="rect">
            <a:avLst/>
          </a:prstGeom>
          <a:noFill/>
        </p:spPr>
      </p:pic>
      <p:pic>
        <p:nvPicPr>
          <p:cNvPr id="6" name="Picture 4" descr="C:\Documents and Settings\FKD-BRUKER\Mine dokumenter\Williams\Billedalbum\Utklipp Annnet\logo_norge_U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7" y="2985247"/>
            <a:ext cx="1492623" cy="793377"/>
          </a:xfrm>
          <a:prstGeom prst="rect">
            <a:avLst/>
          </a:prstGeom>
          <a:noFill/>
        </p:spPr>
      </p:pic>
      <p:pic>
        <p:nvPicPr>
          <p:cNvPr id="7" name="Picture 4" descr="C:\Documents and Settings\FKD-BRUKER\Mine dokumenter\Williams\Billedalbum\Utklipp Annnet\logo_norge_U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7" y="4679576"/>
            <a:ext cx="1492623" cy="806824"/>
          </a:xfrm>
          <a:prstGeom prst="rect">
            <a:avLst/>
          </a:prstGeom>
          <a:noFill/>
        </p:spPr>
      </p:pic>
      <p:pic>
        <p:nvPicPr>
          <p:cNvPr id="8" name="Picture 3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3818966"/>
            <a:ext cx="1500576" cy="824754"/>
          </a:xfrm>
          <a:prstGeom prst="rect">
            <a:avLst/>
          </a:prstGeom>
          <a:noFill/>
        </p:spPr>
      </p:pic>
      <p:pic>
        <p:nvPicPr>
          <p:cNvPr id="9" name="Picture 3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5513295"/>
            <a:ext cx="1500576" cy="838202"/>
          </a:xfrm>
          <a:prstGeom prst="rect">
            <a:avLst/>
          </a:prstGeom>
          <a:noFill/>
        </p:spPr>
      </p:pic>
      <p:sp>
        <p:nvSpPr>
          <p:cNvPr id="10" name="Rektangel 9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728663" y="1611313"/>
            <a:ext cx="8220075" cy="4467225"/>
            <a:chOff x="457" y="1021"/>
            <a:chExt cx="5171" cy="2814"/>
          </a:xfrm>
        </p:grpSpPr>
        <p:cxnSp>
          <p:nvCxnSpPr>
            <p:cNvPr id="9220" name="_s302149"/>
            <p:cNvCxnSpPr>
              <a:cxnSpLocks noChangeShapeType="1"/>
              <a:stCxn id="9255" idx="0"/>
              <a:endCxn id="9249" idx="2"/>
            </p:cNvCxnSpPr>
            <p:nvPr/>
          </p:nvCxnSpPr>
          <p:spPr bwMode="auto">
            <a:xfrm rot="-5400000">
              <a:off x="5263" y="3214"/>
              <a:ext cx="49" cy="1"/>
            </a:xfrm>
            <a:prstGeom prst="bentConnector3">
              <a:avLst>
                <a:gd name="adj1" fmla="val 51019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9221" name="_s302147"/>
            <p:cNvCxnSpPr>
              <a:cxnSpLocks noChangeShapeType="1"/>
              <a:stCxn id="9253" idx="0"/>
              <a:endCxn id="9252" idx="2"/>
            </p:cNvCxnSpPr>
            <p:nvPr/>
          </p:nvCxnSpPr>
          <p:spPr bwMode="auto">
            <a:xfrm rot="16200000" flipV="1">
              <a:off x="3972" y="2643"/>
              <a:ext cx="35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22" name="_s302145"/>
            <p:cNvCxnSpPr>
              <a:cxnSpLocks noChangeShapeType="1"/>
              <a:stCxn id="9252" idx="0"/>
              <a:endCxn id="9242" idx="2"/>
            </p:cNvCxnSpPr>
            <p:nvPr/>
          </p:nvCxnSpPr>
          <p:spPr bwMode="auto">
            <a:xfrm rot="16200000" flipV="1">
              <a:off x="3958" y="2338"/>
              <a:ext cx="58" cy="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23" name="_s302142"/>
            <p:cNvCxnSpPr>
              <a:cxnSpLocks noChangeShapeType="1"/>
            </p:cNvCxnSpPr>
            <p:nvPr/>
          </p:nvCxnSpPr>
          <p:spPr bwMode="auto">
            <a:xfrm rot="-5400000">
              <a:off x="1948" y="578"/>
              <a:ext cx="97" cy="22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224" name="_s302125"/>
            <p:cNvCxnSpPr>
              <a:cxnSpLocks noChangeShapeType="1"/>
              <a:stCxn id="9250" idx="0"/>
              <a:endCxn id="9238" idx="2"/>
            </p:cNvCxnSpPr>
            <p:nvPr/>
          </p:nvCxnSpPr>
          <p:spPr bwMode="auto">
            <a:xfrm rot="16200000" flipV="1">
              <a:off x="2598" y="2295"/>
              <a:ext cx="100" cy="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225" name="_s302121"/>
            <p:cNvCxnSpPr>
              <a:cxnSpLocks noChangeShapeType="1"/>
              <a:stCxn id="9249" idx="0"/>
              <a:endCxn id="9248" idx="2"/>
            </p:cNvCxnSpPr>
            <p:nvPr/>
          </p:nvCxnSpPr>
          <p:spPr bwMode="auto">
            <a:xfrm rot="-5400000">
              <a:off x="5263" y="2907"/>
              <a:ext cx="53" cy="3"/>
            </a:xfrm>
            <a:prstGeom prst="bentConnector3">
              <a:avLst>
                <a:gd name="adj1" fmla="val 49056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9226" name="_s302119"/>
            <p:cNvCxnSpPr>
              <a:cxnSpLocks noChangeShapeType="1"/>
              <a:stCxn id="9248" idx="0"/>
              <a:endCxn id="9247" idx="2"/>
            </p:cNvCxnSpPr>
            <p:nvPr/>
          </p:nvCxnSpPr>
          <p:spPr bwMode="auto">
            <a:xfrm rot="-5400000">
              <a:off x="5260" y="2640"/>
              <a:ext cx="63" cy="2"/>
            </a:xfrm>
            <a:prstGeom prst="bentConnector3">
              <a:avLst>
                <a:gd name="adj1" fmla="val 49208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9227" name="_s302117"/>
            <p:cNvCxnSpPr>
              <a:cxnSpLocks noChangeShapeType="1"/>
              <a:stCxn id="9247" idx="0"/>
              <a:endCxn id="9246" idx="2"/>
            </p:cNvCxnSpPr>
            <p:nvPr/>
          </p:nvCxnSpPr>
          <p:spPr bwMode="auto">
            <a:xfrm rot="-5400000">
              <a:off x="5272" y="2360"/>
              <a:ext cx="44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9228" name="_s302115"/>
            <p:cNvCxnSpPr>
              <a:cxnSpLocks noChangeShapeType="1"/>
              <a:endCxn id="9243" idx="2"/>
            </p:cNvCxnSpPr>
            <p:nvPr/>
          </p:nvCxnSpPr>
          <p:spPr bwMode="auto">
            <a:xfrm rot="-5400000">
              <a:off x="5270" y="2037"/>
              <a:ext cx="52" cy="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9229" name="_s302111"/>
            <p:cNvCxnSpPr>
              <a:cxnSpLocks noChangeShapeType="1"/>
            </p:cNvCxnSpPr>
            <p:nvPr/>
          </p:nvCxnSpPr>
          <p:spPr bwMode="auto">
            <a:xfrm rot="5400000" flipH="1">
              <a:off x="3658" y="1094"/>
              <a:ext cx="372" cy="14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9230" name="_s302102"/>
            <p:cNvCxnSpPr>
              <a:cxnSpLocks noChangeShapeType="1"/>
              <a:stCxn id="9244" idx="0"/>
              <a:endCxn id="9239" idx="2"/>
            </p:cNvCxnSpPr>
            <p:nvPr/>
          </p:nvCxnSpPr>
          <p:spPr bwMode="auto">
            <a:xfrm rot="16200000" flipV="1">
              <a:off x="3233" y="2254"/>
              <a:ext cx="212" cy="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1" name="_s302098"/>
            <p:cNvCxnSpPr>
              <a:cxnSpLocks noChangeShapeType="1"/>
            </p:cNvCxnSpPr>
            <p:nvPr/>
          </p:nvCxnSpPr>
          <p:spPr bwMode="auto">
            <a:xfrm rot="5400000" flipH="1">
              <a:off x="4388" y="779"/>
              <a:ext cx="81" cy="179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9232" name="_s302096"/>
            <p:cNvCxnSpPr>
              <a:cxnSpLocks noChangeShapeType="1"/>
            </p:cNvCxnSpPr>
            <p:nvPr/>
          </p:nvCxnSpPr>
          <p:spPr bwMode="auto">
            <a:xfrm rot="5400000" flipH="1">
              <a:off x="3459" y="1312"/>
              <a:ext cx="111" cy="75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9233" name="_s302094"/>
            <p:cNvCxnSpPr>
              <a:cxnSpLocks noChangeShapeType="1"/>
            </p:cNvCxnSpPr>
            <p:nvPr/>
          </p:nvCxnSpPr>
          <p:spPr bwMode="auto">
            <a:xfrm rot="-5400000">
              <a:off x="2145" y="1027"/>
              <a:ext cx="352" cy="158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234" name="_s302092"/>
            <p:cNvCxnSpPr>
              <a:cxnSpLocks noChangeShapeType="1"/>
            </p:cNvCxnSpPr>
            <p:nvPr/>
          </p:nvCxnSpPr>
          <p:spPr bwMode="auto">
            <a:xfrm rot="-5400000">
              <a:off x="2446" y="1026"/>
              <a:ext cx="354" cy="1022"/>
            </a:xfrm>
            <a:prstGeom prst="bentConnector3">
              <a:avLst>
                <a:gd name="adj1" fmla="val 2033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235" name="_s302091"/>
            <p:cNvCxnSpPr>
              <a:cxnSpLocks noChangeShapeType="1"/>
            </p:cNvCxnSpPr>
            <p:nvPr/>
          </p:nvCxnSpPr>
          <p:spPr bwMode="auto">
            <a:xfrm rot="5400000" flipH="1">
              <a:off x="3019" y="1487"/>
              <a:ext cx="375" cy="145"/>
            </a:xfrm>
            <a:prstGeom prst="bentConnector3">
              <a:avLst>
                <a:gd name="adj1" fmla="val 2906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236" name="_s302090"/>
            <p:cNvCxnSpPr>
              <a:cxnSpLocks noChangeShapeType="1"/>
            </p:cNvCxnSpPr>
            <p:nvPr/>
          </p:nvCxnSpPr>
          <p:spPr bwMode="auto">
            <a:xfrm rot="-5400000">
              <a:off x="2931" y="1425"/>
              <a:ext cx="115" cy="53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9237" name="_s302086"/>
            <p:cNvSpPr>
              <a:spLocks noChangeArrowheads="1"/>
            </p:cNvSpPr>
            <p:nvPr/>
          </p:nvSpPr>
          <p:spPr bwMode="auto">
            <a:xfrm>
              <a:off x="2354" y="1021"/>
              <a:ext cx="1560" cy="351"/>
            </a:xfrm>
            <a:prstGeom prst="roundRect">
              <a:avLst>
                <a:gd name="adj" fmla="val 16667"/>
              </a:avLst>
            </a:prstGeom>
            <a:solidFill>
              <a:srgbClr val="9AD9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000">
                  <a:latin typeface="Verdana" pitchFamily="34" charset="0"/>
                </a:rPr>
                <a:t>Ministry of Fisheries </a:t>
              </a:r>
            </a:p>
            <a:p>
              <a:pPr algn="ctr"/>
              <a:r>
                <a:rPr lang="nb-NO" sz="1000">
                  <a:latin typeface="Verdana" pitchFamily="34" charset="0"/>
                </a:rPr>
                <a:t>and Coastal Affairs</a:t>
              </a:r>
              <a:r>
                <a:rPr lang="nb-NO" sz="1000"/>
                <a:t> </a:t>
              </a:r>
            </a:p>
          </p:txBody>
        </p:sp>
        <p:sp>
          <p:nvSpPr>
            <p:cNvPr id="9238" name="_s302087"/>
            <p:cNvSpPr>
              <a:spLocks noChangeArrowheads="1"/>
            </p:cNvSpPr>
            <p:nvPr/>
          </p:nvSpPr>
          <p:spPr bwMode="auto">
            <a:xfrm>
              <a:off x="2280" y="1728"/>
              <a:ext cx="735" cy="517"/>
            </a:xfrm>
            <a:prstGeom prst="roundRect">
              <a:avLst>
                <a:gd name="adj" fmla="val 16667"/>
              </a:avLst>
            </a:prstGeom>
            <a:solidFill>
              <a:srgbClr val="9AD9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National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Coastal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 Administration</a:t>
              </a:r>
              <a:r>
                <a:rPr lang="nb-NO" sz="1000"/>
                <a:t> </a:t>
              </a:r>
            </a:p>
          </p:txBody>
        </p:sp>
        <p:sp>
          <p:nvSpPr>
            <p:cNvPr id="9239" name="_s302088"/>
            <p:cNvSpPr>
              <a:spLocks noChangeArrowheads="1"/>
            </p:cNvSpPr>
            <p:nvPr/>
          </p:nvSpPr>
          <p:spPr bwMode="auto">
            <a:xfrm>
              <a:off x="3045" y="1729"/>
              <a:ext cx="582" cy="422"/>
            </a:xfrm>
            <a:prstGeom prst="roundRect">
              <a:avLst>
                <a:gd name="adj" fmla="val 16667"/>
              </a:avLst>
            </a:prstGeom>
            <a:solidFill>
              <a:srgbClr val="9AD9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Directorate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of Fisheries</a:t>
              </a:r>
              <a:r>
                <a:rPr lang="nb-NO" sz="1200"/>
                <a:t> </a:t>
              </a:r>
            </a:p>
          </p:txBody>
        </p:sp>
        <p:sp>
          <p:nvSpPr>
            <p:cNvPr id="9240" name="_s302089"/>
            <p:cNvSpPr>
              <a:spLocks noChangeArrowheads="1"/>
            </p:cNvSpPr>
            <p:nvPr/>
          </p:nvSpPr>
          <p:spPr bwMode="auto">
            <a:xfrm>
              <a:off x="1752" y="1726"/>
              <a:ext cx="493" cy="495"/>
            </a:xfrm>
            <a:prstGeom prst="roundRect">
              <a:avLst>
                <a:gd name="adj" fmla="val 16667"/>
              </a:avLst>
            </a:prstGeom>
            <a:solidFill>
              <a:srgbClr val="9AD9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Institute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of Marine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Research</a:t>
              </a:r>
              <a:r>
                <a:rPr lang="nb-NO" sz="1200"/>
                <a:t> </a:t>
              </a:r>
            </a:p>
          </p:txBody>
        </p:sp>
        <p:sp>
          <p:nvSpPr>
            <p:cNvPr id="9241" name="_s302093"/>
            <p:cNvSpPr>
              <a:spLocks noChangeArrowheads="1"/>
            </p:cNvSpPr>
            <p:nvPr/>
          </p:nvSpPr>
          <p:spPr bwMode="auto">
            <a:xfrm>
              <a:off x="1327" y="1724"/>
              <a:ext cx="407" cy="288"/>
            </a:xfrm>
            <a:prstGeom prst="roundRect">
              <a:avLst>
                <a:gd name="adj" fmla="val 16667"/>
              </a:avLst>
            </a:prstGeom>
            <a:solidFill>
              <a:srgbClr val="9AD9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NIFES</a:t>
              </a:r>
              <a:r>
                <a:rPr lang="nb-NO" sz="1200" b="1" baseline="50000">
                  <a:latin typeface="Verdana" pitchFamily="34" charset="0"/>
                </a:rPr>
                <a:t>1</a:t>
              </a:r>
            </a:p>
          </p:txBody>
        </p:sp>
        <p:sp>
          <p:nvSpPr>
            <p:cNvPr id="9242" name="_s302095"/>
            <p:cNvSpPr>
              <a:spLocks noChangeArrowheads="1"/>
            </p:cNvSpPr>
            <p:nvPr/>
          </p:nvSpPr>
          <p:spPr bwMode="auto">
            <a:xfrm>
              <a:off x="3662" y="1729"/>
              <a:ext cx="647" cy="581"/>
            </a:xfrm>
            <a:prstGeom prst="roundRect">
              <a:avLst>
                <a:gd name="adj" fmla="val 16667"/>
              </a:avLst>
            </a:prstGeom>
            <a:solidFill>
              <a:srgbClr val="9AD9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Norwegian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  Food Safety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Authority</a:t>
              </a:r>
              <a:r>
                <a:rPr lang="nb-NO" sz="1200" b="1" baseline="50000">
                  <a:latin typeface="Verdana" pitchFamily="34" charset="0"/>
                </a:rPr>
                <a:t>2</a:t>
              </a:r>
            </a:p>
          </p:txBody>
        </p:sp>
        <p:sp>
          <p:nvSpPr>
            <p:cNvPr id="9243" name="_s302097"/>
            <p:cNvSpPr>
              <a:spLocks noChangeArrowheads="1"/>
            </p:cNvSpPr>
            <p:nvPr/>
          </p:nvSpPr>
          <p:spPr bwMode="auto">
            <a:xfrm>
              <a:off x="4965" y="1729"/>
              <a:ext cx="663" cy="284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The Guarantee </a:t>
              </a:r>
            </a:p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Fund for </a:t>
              </a:r>
            </a:p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Fishermen</a:t>
              </a:r>
              <a:r>
                <a:rPr lang="nb-NO" sz="10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244" name="_s302101"/>
            <p:cNvSpPr>
              <a:spLocks noChangeArrowheads="1"/>
            </p:cNvSpPr>
            <p:nvPr/>
          </p:nvSpPr>
          <p:spPr bwMode="auto">
            <a:xfrm>
              <a:off x="3062" y="2362"/>
              <a:ext cx="558" cy="353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7 regional</a:t>
              </a:r>
              <a:br>
                <a:rPr lang="nb-NO" sz="1200">
                  <a:latin typeface="Verdana" pitchFamily="34" charset="0"/>
                </a:rPr>
              </a:br>
              <a:r>
                <a:rPr lang="nb-NO" sz="1200">
                  <a:latin typeface="Verdana" pitchFamily="34" charset="0"/>
                </a:rPr>
                <a:t> offices</a:t>
              </a:r>
            </a:p>
          </p:txBody>
        </p:sp>
        <p:sp>
          <p:nvSpPr>
            <p:cNvPr id="9245" name="_s302110"/>
            <p:cNvSpPr>
              <a:spLocks noChangeArrowheads="1"/>
            </p:cNvSpPr>
            <p:nvPr/>
          </p:nvSpPr>
          <p:spPr bwMode="auto">
            <a:xfrm>
              <a:off x="4344" y="1726"/>
              <a:ext cx="591" cy="531"/>
            </a:xfrm>
            <a:prstGeom prst="roundRect">
              <a:avLst>
                <a:gd name="adj" fmla="val 16667"/>
              </a:avLst>
            </a:prstGeom>
            <a:solidFill>
              <a:srgbClr val="9AD9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National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 Veterinary </a:t>
              </a:r>
            </a:p>
            <a:p>
              <a:pPr algn="ctr"/>
              <a:r>
                <a:rPr lang="nb-NO" sz="1200">
                  <a:latin typeface="Verdana" pitchFamily="34" charset="0"/>
                </a:rPr>
                <a:t>Institute</a:t>
              </a:r>
              <a:r>
                <a:rPr lang="nb-NO" sz="1200" b="1" baseline="50000">
                  <a:latin typeface="Verdana" pitchFamily="34" charset="0"/>
                </a:rPr>
                <a:t>3</a:t>
              </a:r>
            </a:p>
          </p:txBody>
        </p:sp>
        <p:sp>
          <p:nvSpPr>
            <p:cNvPr id="9246" name="_s302114"/>
            <p:cNvSpPr>
              <a:spLocks noChangeArrowheads="1"/>
            </p:cNvSpPr>
            <p:nvPr/>
          </p:nvSpPr>
          <p:spPr bwMode="auto">
            <a:xfrm>
              <a:off x="4959" y="2087"/>
              <a:ext cx="669" cy="252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Innovation </a:t>
              </a:r>
            </a:p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Norway</a:t>
              </a:r>
              <a:r>
                <a:rPr lang="nb-NO" sz="10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247" name="_s302116"/>
            <p:cNvSpPr>
              <a:spLocks noChangeArrowheads="1"/>
            </p:cNvSpPr>
            <p:nvPr/>
          </p:nvSpPr>
          <p:spPr bwMode="auto">
            <a:xfrm>
              <a:off x="4958" y="2383"/>
              <a:ext cx="670" cy="226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The Research </a:t>
              </a:r>
            </a:p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Council of Norway</a:t>
              </a:r>
              <a:r>
                <a:rPr lang="nb-NO" sz="10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248" name="_s302118"/>
            <p:cNvSpPr>
              <a:spLocks noChangeArrowheads="1"/>
            </p:cNvSpPr>
            <p:nvPr/>
          </p:nvSpPr>
          <p:spPr bwMode="auto">
            <a:xfrm>
              <a:off x="4960" y="2672"/>
              <a:ext cx="661" cy="210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 b="1">
                  <a:solidFill>
                    <a:schemeClr val="bg1"/>
                  </a:solidFill>
                  <a:latin typeface="Verdana" pitchFamily="34" charset="0"/>
                </a:rPr>
                <a:t>Nofima</a:t>
              </a:r>
              <a:endParaRPr lang="nb-NO" sz="1200" b="1">
                <a:solidFill>
                  <a:schemeClr val="bg1"/>
                </a:solidFill>
              </a:endParaRPr>
            </a:p>
          </p:txBody>
        </p:sp>
        <p:sp>
          <p:nvSpPr>
            <p:cNvPr id="9249" name="_s302120"/>
            <p:cNvSpPr>
              <a:spLocks noChangeArrowheads="1"/>
            </p:cNvSpPr>
            <p:nvPr/>
          </p:nvSpPr>
          <p:spPr bwMode="auto">
            <a:xfrm>
              <a:off x="4959" y="2935"/>
              <a:ext cx="658" cy="255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The Norwegian </a:t>
              </a:r>
            </a:p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Seafood Export </a:t>
              </a:r>
            </a:p>
            <a:p>
              <a:pPr algn="ctr"/>
              <a:r>
                <a:rPr lang="nb-NO" sz="900" b="1">
                  <a:solidFill>
                    <a:schemeClr val="bg1"/>
                  </a:solidFill>
                  <a:latin typeface="Verdana" pitchFamily="34" charset="0"/>
                </a:rPr>
                <a:t>Council</a:t>
              </a:r>
              <a:r>
                <a:rPr lang="nb-NO" sz="900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9250" name="_s302124"/>
            <p:cNvSpPr>
              <a:spLocks noChangeArrowheads="1"/>
            </p:cNvSpPr>
            <p:nvPr/>
          </p:nvSpPr>
          <p:spPr bwMode="auto">
            <a:xfrm>
              <a:off x="2375" y="2345"/>
              <a:ext cx="547" cy="399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5 district</a:t>
              </a:r>
              <a:br>
                <a:rPr lang="nb-NO" sz="1200">
                  <a:latin typeface="Verdana" pitchFamily="34" charset="0"/>
                </a:rPr>
              </a:br>
              <a:r>
                <a:rPr lang="nb-NO" sz="1200">
                  <a:latin typeface="Verdana" pitchFamily="34" charset="0"/>
                </a:rPr>
                <a:t>offices</a:t>
              </a:r>
            </a:p>
          </p:txBody>
        </p:sp>
        <p:sp>
          <p:nvSpPr>
            <p:cNvPr id="9251" name="_s302141"/>
            <p:cNvSpPr>
              <a:spLocks noChangeArrowheads="1"/>
            </p:cNvSpPr>
            <p:nvPr/>
          </p:nvSpPr>
          <p:spPr bwMode="auto">
            <a:xfrm>
              <a:off x="457" y="1728"/>
              <a:ext cx="842" cy="823"/>
            </a:xfrm>
            <a:prstGeom prst="roundRect">
              <a:avLst>
                <a:gd name="adj" fmla="val 16667"/>
              </a:avLst>
            </a:prstGeom>
            <a:solidFill>
              <a:srgbClr val="9AD9E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 dirty="0">
                  <a:latin typeface="Verdana" pitchFamily="34" charset="0"/>
                </a:rPr>
                <a:t>The </a:t>
              </a:r>
              <a:r>
                <a:rPr lang="nb-NO" sz="1200" dirty="0" err="1">
                  <a:latin typeface="Verdana" pitchFamily="34" charset="0"/>
                </a:rPr>
                <a:t>Fishery</a:t>
              </a:r>
              <a:r>
                <a:rPr lang="nb-NO" sz="1200" dirty="0">
                  <a:latin typeface="Verdana" pitchFamily="34" charset="0"/>
                </a:rPr>
                <a:t> </a:t>
              </a:r>
            </a:p>
            <a:p>
              <a:pPr algn="ctr"/>
              <a:r>
                <a:rPr lang="nb-NO" sz="1200" dirty="0">
                  <a:latin typeface="Verdana" pitchFamily="34" charset="0"/>
                </a:rPr>
                <a:t>and </a:t>
              </a:r>
            </a:p>
            <a:p>
              <a:pPr algn="ctr"/>
              <a:r>
                <a:rPr lang="nb-NO" sz="1200" dirty="0">
                  <a:latin typeface="Verdana" pitchFamily="34" charset="0"/>
                </a:rPr>
                <a:t>Aquaculture </a:t>
              </a:r>
            </a:p>
            <a:p>
              <a:pPr algn="ctr"/>
              <a:r>
                <a:rPr lang="nb-NO" sz="1200" dirty="0">
                  <a:latin typeface="Verdana" pitchFamily="34" charset="0"/>
                </a:rPr>
                <a:t>Industry </a:t>
              </a:r>
            </a:p>
            <a:p>
              <a:pPr algn="ctr"/>
              <a:r>
                <a:rPr lang="nb-NO" sz="1200" dirty="0">
                  <a:latin typeface="Verdana" pitchFamily="34" charset="0"/>
                </a:rPr>
                <a:t>Research </a:t>
              </a:r>
            </a:p>
            <a:p>
              <a:pPr algn="ctr"/>
              <a:r>
                <a:rPr lang="nb-NO" sz="1200" dirty="0">
                  <a:latin typeface="Verdana" pitchFamily="34" charset="0"/>
                </a:rPr>
                <a:t>Fund  </a:t>
              </a:r>
            </a:p>
          </p:txBody>
        </p:sp>
        <p:sp>
          <p:nvSpPr>
            <p:cNvPr id="9252" name="_s302144"/>
            <p:cNvSpPr>
              <a:spLocks noChangeArrowheads="1"/>
            </p:cNvSpPr>
            <p:nvPr/>
          </p:nvSpPr>
          <p:spPr bwMode="auto">
            <a:xfrm>
              <a:off x="3709" y="2368"/>
              <a:ext cx="558" cy="259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8 regional </a:t>
              </a:r>
              <a:br>
                <a:rPr lang="nb-NO" sz="1200">
                  <a:latin typeface="Verdana" pitchFamily="34" charset="0"/>
                </a:rPr>
              </a:br>
              <a:r>
                <a:rPr lang="nb-NO" sz="1200">
                  <a:latin typeface="Verdana" pitchFamily="34" charset="0"/>
                </a:rPr>
                <a:t> offices</a:t>
              </a:r>
            </a:p>
          </p:txBody>
        </p:sp>
        <p:sp>
          <p:nvSpPr>
            <p:cNvPr id="9253" name="_s302146"/>
            <p:cNvSpPr>
              <a:spLocks noChangeArrowheads="1"/>
            </p:cNvSpPr>
            <p:nvPr/>
          </p:nvSpPr>
          <p:spPr bwMode="auto">
            <a:xfrm>
              <a:off x="3720" y="2662"/>
              <a:ext cx="541" cy="300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200">
                  <a:latin typeface="Verdana" pitchFamily="34" charset="0"/>
                </a:rPr>
                <a:t>63 district </a:t>
              </a:r>
              <a:br>
                <a:rPr lang="nb-NO" sz="1200">
                  <a:latin typeface="Verdana" pitchFamily="34" charset="0"/>
                </a:rPr>
              </a:br>
              <a:r>
                <a:rPr lang="nb-NO" sz="1200">
                  <a:latin typeface="Verdana" pitchFamily="34" charset="0"/>
                </a:rPr>
                <a:t> offices</a:t>
              </a:r>
            </a:p>
          </p:txBody>
        </p:sp>
        <p:sp>
          <p:nvSpPr>
            <p:cNvPr id="9254" name="Text Box 60"/>
            <p:cNvSpPr txBox="1">
              <a:spLocks noChangeArrowheads="1"/>
            </p:cNvSpPr>
            <p:nvPr/>
          </p:nvSpPr>
          <p:spPr bwMode="auto">
            <a:xfrm>
              <a:off x="553" y="3034"/>
              <a:ext cx="4022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nb-NO" sz="1400" b="1" i="1" baseline="50000">
                <a:latin typeface="Verdana" pitchFamily="34" charset="0"/>
              </a:endParaRPr>
            </a:p>
            <a:p>
              <a:endParaRPr lang="nb-NO" sz="1400" b="1" i="1" baseline="50000">
                <a:latin typeface="Verdana" pitchFamily="34" charset="0"/>
              </a:endParaRPr>
            </a:p>
            <a:p>
              <a:endParaRPr lang="nb-NO" sz="1200" b="1" i="1" baseline="50000">
                <a:latin typeface="Verdana" pitchFamily="34" charset="0"/>
              </a:endParaRPr>
            </a:p>
            <a:p>
              <a:r>
                <a:rPr lang="nb-NO" sz="1200" b="1" i="1" baseline="50000">
                  <a:latin typeface="Verdana" pitchFamily="34" charset="0"/>
                </a:rPr>
                <a:t>1 </a:t>
              </a:r>
              <a:r>
                <a:rPr lang="nb-NO" sz="1200" b="1" i="1">
                  <a:latin typeface="Verdana" pitchFamily="34" charset="0"/>
                </a:rPr>
                <a:t>The National Institute of Nutrition and Seafood Research</a:t>
              </a:r>
              <a:r>
                <a:rPr lang="nb-NO" sz="1200" b="1">
                  <a:latin typeface="Verdana" pitchFamily="34" charset="0"/>
                </a:rPr>
                <a:t> </a:t>
              </a:r>
              <a:endParaRPr lang="nb-NO" sz="1200" b="1" i="1">
                <a:latin typeface="Verdana" pitchFamily="34" charset="0"/>
              </a:endParaRPr>
            </a:p>
            <a:p>
              <a:r>
                <a:rPr lang="nb-NO" sz="1200" b="1" i="1" baseline="50000">
                  <a:latin typeface="Verdana" pitchFamily="34" charset="0"/>
                </a:rPr>
                <a:t>2</a:t>
              </a:r>
              <a:r>
                <a:rPr lang="nb-NO" sz="1200" b="1" i="1">
                  <a:latin typeface="Verdana" pitchFamily="34" charset="0"/>
                </a:rPr>
                <a:t> Affiliated institution</a:t>
              </a:r>
            </a:p>
            <a:p>
              <a:r>
                <a:rPr lang="nb-NO" sz="1200" b="1" i="1" baseline="50000">
                  <a:latin typeface="Verdana" pitchFamily="34" charset="0"/>
                </a:rPr>
                <a:t>3 </a:t>
              </a:r>
              <a:r>
                <a:rPr lang="nb-NO" sz="1200" b="1" i="1">
                  <a:latin typeface="Verdana" pitchFamily="34" charset="0"/>
                </a:rPr>
                <a:t>Affiliated institution</a:t>
              </a:r>
            </a:p>
            <a:p>
              <a:endParaRPr lang="nb-NO" sz="1400" b="1" i="1">
                <a:latin typeface="Verdana" pitchFamily="34" charset="0"/>
              </a:endParaRPr>
            </a:p>
          </p:txBody>
        </p:sp>
        <p:sp>
          <p:nvSpPr>
            <p:cNvPr id="9255" name="_s302148"/>
            <p:cNvSpPr>
              <a:spLocks noChangeArrowheads="1"/>
            </p:cNvSpPr>
            <p:nvPr/>
          </p:nvSpPr>
          <p:spPr bwMode="auto">
            <a:xfrm>
              <a:off x="4958" y="3239"/>
              <a:ext cx="658" cy="243"/>
            </a:xfrm>
            <a:prstGeom prst="roundRect">
              <a:avLst>
                <a:gd name="adj" fmla="val 16667"/>
              </a:avLst>
            </a:prstGeom>
            <a:solidFill>
              <a:srgbClr val="9AD9E9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nb-NO" sz="1000" b="1">
                  <a:solidFill>
                    <a:schemeClr val="bg1"/>
                  </a:solidFill>
                  <a:latin typeface="Verdana" pitchFamily="34" charset="0"/>
                </a:rPr>
                <a:t>SECORA AS</a:t>
              </a:r>
            </a:p>
          </p:txBody>
        </p:sp>
      </p:grpSp>
      <p:sp>
        <p:nvSpPr>
          <p:cNvPr id="9219" name="Text Box 59"/>
          <p:cNvSpPr txBox="1">
            <a:spLocks noChangeArrowheads="1"/>
          </p:cNvSpPr>
          <p:nvPr/>
        </p:nvSpPr>
        <p:spPr bwMode="auto">
          <a:xfrm>
            <a:off x="758825" y="709613"/>
            <a:ext cx="78338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Ministry</a:t>
            </a:r>
            <a:r>
              <a:rPr lang="nb-N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nb-NO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nb-N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Fisheries and </a:t>
            </a:r>
            <a:r>
              <a:rPr lang="nb-NO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Coastal</a:t>
            </a:r>
            <a:r>
              <a:rPr lang="nb-N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Affairs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- </a:t>
            </a:r>
            <a:endParaRPr lang="nb-N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r>
              <a:rPr lang="nb-N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Subordinate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nb-NO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agencies</a:t>
            </a:r>
            <a:r>
              <a:rPr lang="nb-N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</a:t>
            </a:r>
            <a:r>
              <a:rPr lang="nb-NO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institutions</a:t>
            </a:r>
            <a:endParaRPr lang="nb-N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5472954" y="1"/>
            <a:ext cx="367104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FKD-BRUKER\Mine dokumenter\Williams\Billedalbum\Utklipp Annnet\arenamare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76" y="2488826"/>
            <a:ext cx="3695700" cy="723900"/>
          </a:xfrm>
          <a:prstGeom prst="rect">
            <a:avLst/>
          </a:prstGeom>
          <a:noFill/>
        </p:spPr>
      </p:pic>
      <p:pic>
        <p:nvPicPr>
          <p:cNvPr id="28675" name="Picture 3" descr="C:\Documents and Settings\FKD-BRUKER\Mine dokumenter\Williams\Billedalbum\Utklipp Annnet\havforskningsinstituttet-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694" y="534924"/>
            <a:ext cx="1749799" cy="1504827"/>
          </a:xfrm>
          <a:prstGeom prst="rect">
            <a:avLst/>
          </a:prstGeom>
          <a:noFill/>
        </p:spPr>
      </p:pic>
      <p:pic>
        <p:nvPicPr>
          <p:cNvPr id="28676" name="Picture 4" descr="C:\Documents and Settings\FKD-BRUKER\Mine dokumenter\Williams\Billedalbum\Utklipp Annnet\litebanner_oljevern_sloga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77" y="2480980"/>
            <a:ext cx="2214282" cy="1107141"/>
          </a:xfrm>
          <a:prstGeom prst="rect">
            <a:avLst/>
          </a:prstGeom>
          <a:noFill/>
        </p:spPr>
      </p:pic>
      <p:pic>
        <p:nvPicPr>
          <p:cNvPr id="28677" name="Picture 5" descr="C:\Documents and Settings\FKD-BRUKER\Mine dokumenter\Williams\Billedalbum\Utklipp Annnet\204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708" y="4269441"/>
            <a:ext cx="1634192" cy="1176618"/>
          </a:xfrm>
          <a:prstGeom prst="rect">
            <a:avLst/>
          </a:prstGeom>
          <a:noFill/>
        </p:spPr>
      </p:pic>
      <p:pic>
        <p:nvPicPr>
          <p:cNvPr id="28678" name="Picture 6" descr="C:\Documents and Settings\FKD-BRUKER\Mine dokumenter\Williams\Billedalbum\Utklipp Annnet\a_Kystvakten-logo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877" y="3178828"/>
            <a:ext cx="764334" cy="1352602"/>
          </a:xfrm>
          <a:prstGeom prst="rect">
            <a:avLst/>
          </a:prstGeom>
          <a:noFill/>
        </p:spPr>
      </p:pic>
      <p:pic>
        <p:nvPicPr>
          <p:cNvPr id="28679" name="Picture 7" descr="C:\Documents and Settings\FKD-BRUKER\Mine dokumenter\Williams\Billedalbum\Utklipp Annnet\imagesCABQVHP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9706" y="484094"/>
            <a:ext cx="1801906" cy="1570870"/>
          </a:xfrm>
          <a:prstGeom prst="rect">
            <a:avLst/>
          </a:prstGeom>
          <a:noFill/>
        </p:spPr>
      </p:pic>
      <p:pic>
        <p:nvPicPr>
          <p:cNvPr id="28680" name="Picture 8" descr="C:\Documents and Settings\FKD-BRUKER\Mine dokumenter\Williams\Billedalbum\Utklipp Annnet\imagesCA8ZW0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0453" y="3692058"/>
            <a:ext cx="2257425" cy="2028825"/>
          </a:xfrm>
          <a:prstGeom prst="rect">
            <a:avLst/>
          </a:prstGeom>
          <a:noFill/>
        </p:spPr>
      </p:pic>
      <p:pic>
        <p:nvPicPr>
          <p:cNvPr id="28681" name="Picture 9" descr="C:\Documents and Settings\FKD-BRUKER\Mine dokumenter\Williams\Billedalbum\Utklipp Annnet\nifes_logo_ny1_6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283" y="4527365"/>
            <a:ext cx="2420471" cy="1682284"/>
          </a:xfrm>
          <a:prstGeom prst="rect">
            <a:avLst/>
          </a:prstGeom>
          <a:noFill/>
        </p:spPr>
      </p:pic>
      <p:pic>
        <p:nvPicPr>
          <p:cNvPr id="28682" name="Picture 10" descr="C:\Documents and Settings\FKD-BRUKER\Mine dokumenter\Williams\Billedalbum\Utklipp Annnet\VIlogo_rgb_stor2_None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54113" y="5540189"/>
            <a:ext cx="3800475" cy="758732"/>
          </a:xfrm>
          <a:prstGeom prst="rect">
            <a:avLst/>
          </a:prstGeom>
          <a:noFill/>
        </p:spPr>
      </p:pic>
      <p:pic>
        <p:nvPicPr>
          <p:cNvPr id="28683" name="Picture 11" descr="C:\Documents and Settings\FKD-BRUKER\Mine dokumenter\Williams\Billedalbum\Utklipp Annnet\7b1568b414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5540" y="2042832"/>
            <a:ext cx="1952625" cy="1562100"/>
          </a:xfrm>
          <a:prstGeom prst="rect">
            <a:avLst/>
          </a:prstGeom>
          <a:noFill/>
        </p:spPr>
      </p:pic>
      <p:pic>
        <p:nvPicPr>
          <p:cNvPr id="28684" name="Picture 12" descr="C:\Documents and Settings\FKD-BRUKER\Mine dokumenter\Williams\Billedalbum\Utklipp Annnet\Mattilsynet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0132" y="3613336"/>
            <a:ext cx="2195632" cy="2720230"/>
          </a:xfrm>
          <a:prstGeom prst="rect">
            <a:avLst/>
          </a:prstGeom>
          <a:noFill/>
        </p:spPr>
      </p:pic>
      <p:pic>
        <p:nvPicPr>
          <p:cNvPr id="28686" name="Picture 14" descr="C:\Documents and Settings\FKD-BRUKER\Mine dokumenter\Williams\Billedalbum\Utklipp Annnet\imagesCAS719D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10540" y="3114676"/>
            <a:ext cx="2181225" cy="1085850"/>
          </a:xfrm>
          <a:prstGeom prst="rect">
            <a:avLst/>
          </a:prstGeom>
          <a:noFill/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2722" y="497541"/>
            <a:ext cx="1556023" cy="20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8" name="Picture 16" descr="C:\Documents and Settings\FKD-BRUKER\Mine dokumenter\Williams\Billedalbum\Utklipp Annnet\imagesCATYK2D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88752" y="647980"/>
            <a:ext cx="2838450" cy="828675"/>
          </a:xfrm>
          <a:prstGeom prst="rect">
            <a:avLst/>
          </a:prstGeom>
          <a:noFill/>
        </p:spPr>
      </p:pic>
      <p:sp>
        <p:nvSpPr>
          <p:cNvPr id="20" name="Rektangel 19"/>
          <p:cNvSpPr/>
          <p:nvPr/>
        </p:nvSpPr>
        <p:spPr>
          <a:xfrm>
            <a:off x="5472954" y="1"/>
            <a:ext cx="367104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56100" y="1549400"/>
            <a:ext cx="2235200" cy="45767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42" name="Picture 2" descr="C:\Documents and Settings\FKD-BRUKER\Mine dokumenter\Williams\Billedalbum\Utklipp Annnet\imagesCARI4A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01463"/>
            <a:ext cx="3276600" cy="139065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710" y="2040498"/>
            <a:ext cx="3200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C:\Documents and Settings\FKD-BRUKER\Mine dokumenter\Williams\Billedalbum\Utklipp Annnet\fre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93426"/>
            <a:ext cx="8072718" cy="5207374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sz="quarter" idx="1"/>
          </p:nvPr>
        </p:nvSpPr>
        <p:spPr>
          <a:xfrm>
            <a:off x="795130" y="4760259"/>
            <a:ext cx="7606748" cy="1399241"/>
          </a:xfrm>
          <a:ln>
            <a:noFill/>
          </a:ln>
        </p:spPr>
        <p:txBody>
          <a:bodyPr/>
          <a:lstStyle/>
          <a:p>
            <a:endParaRPr lang="nb-NO" sz="2000" b="1" dirty="0" smtClean="0"/>
          </a:p>
          <a:p>
            <a:r>
              <a:rPr lang="nb-NO" sz="2000" b="1" i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Johán H Williams,  </a:t>
            </a:r>
            <a:r>
              <a:rPr lang="nb-NO" sz="2000" b="1" i="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Specialist</a:t>
            </a:r>
            <a:r>
              <a:rPr lang="nb-NO" sz="2000" b="1" i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nb-NO" sz="2000" b="1" i="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Director</a:t>
            </a:r>
            <a:endParaRPr lang="nb-NO" sz="2000" b="1" i="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nb-NO" sz="2000" b="1" i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President North East Atlantic Fisheries Commission (NEAFC)</a:t>
            </a:r>
          </a:p>
          <a:p>
            <a:r>
              <a:rPr lang="nb-NO" sz="2000" b="1" i="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Chair</a:t>
            </a:r>
            <a:r>
              <a:rPr lang="nb-NO" sz="2000" b="1" i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FAO Fisheries Committee (COFI) 2012 - 2014 </a:t>
            </a:r>
            <a:endParaRPr lang="nb-NO" sz="2000" b="1" i="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ctrTitle" sz="quarter"/>
          </p:nvPr>
        </p:nvSpPr>
        <p:spPr>
          <a:xfrm>
            <a:off x="645459" y="3502025"/>
            <a:ext cx="7947212" cy="1433046"/>
          </a:xfrm>
        </p:spPr>
        <p:txBody>
          <a:bodyPr/>
          <a:lstStyle/>
          <a:p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Norwegian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Aquaculture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Management,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Institutions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Cooperation</a:t>
            </a:r>
            <a:b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nb-NO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highlites</a:t>
            </a:r>
            <a:r>
              <a:rPr lang="nb-NO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endParaRPr lang="nb-NO" sz="24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2694" y="605119"/>
            <a:ext cx="7019365" cy="766482"/>
          </a:xfrm>
        </p:spPr>
        <p:txBody>
          <a:bodyPr/>
          <a:lstStyle/>
          <a:p>
            <a:r>
              <a:rPr lang="nb-NO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FAO, </a:t>
            </a:r>
            <a:r>
              <a:rPr lang="nb-NO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</a:t>
            </a:r>
            <a:r>
              <a:rPr lang="nb-NO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Aquaculture - I</a:t>
            </a:r>
            <a:endParaRPr lang="nb-NO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357" y="1586754"/>
            <a:ext cx="6809102" cy="4731960"/>
          </a:xfrm>
        </p:spPr>
        <p:txBody>
          <a:bodyPr/>
          <a:lstStyle/>
          <a:p>
            <a:pPr lvl="1"/>
            <a:r>
              <a:rPr lang="en-GB" b="1" dirty="0" smtClean="0"/>
              <a:t>Norwegian initiative to establish the Sub-Com</a:t>
            </a:r>
          </a:p>
          <a:p>
            <a:pPr lvl="1"/>
            <a:r>
              <a:rPr lang="en-GB" b="1" dirty="0" smtClean="0"/>
              <a:t>Until recently Norway has not been very active</a:t>
            </a:r>
          </a:p>
          <a:p>
            <a:pPr lvl="1">
              <a:buNone/>
            </a:pPr>
            <a:r>
              <a:rPr lang="en-GB" b="1" i="1" dirty="0" smtClean="0"/>
              <a:t>Change;</a:t>
            </a:r>
          </a:p>
          <a:p>
            <a:pPr lvl="1"/>
            <a:r>
              <a:rPr lang="en-GB" b="1" dirty="0" smtClean="0"/>
              <a:t>Norway recognize FAOs role as the normative global organization on aquaculture (as well)</a:t>
            </a:r>
          </a:p>
          <a:p>
            <a:pPr lvl="1"/>
            <a:r>
              <a:rPr lang="en-GB" b="1" dirty="0" smtClean="0"/>
              <a:t>Norway has therefore participated very active in FAOs work on Aquaculture Certification</a:t>
            </a:r>
          </a:p>
          <a:p>
            <a:pPr lvl="1">
              <a:buNone/>
            </a:pPr>
            <a:r>
              <a:rPr lang="en-GB" b="1" i="1" dirty="0" smtClean="0"/>
              <a:t>Norway’s positions have been;</a:t>
            </a:r>
          </a:p>
          <a:p>
            <a:pPr lvl="1"/>
            <a:r>
              <a:rPr lang="en-GB" b="1" dirty="0" smtClean="0"/>
              <a:t>Guidelines will fast influence trade, and therefore terminology has to be consistent with WTO, CODEX, OIE, ISO</a:t>
            </a:r>
          </a:p>
          <a:p>
            <a:pPr lvl="1"/>
            <a:r>
              <a:rPr lang="en-GB" b="1" dirty="0" smtClean="0"/>
              <a:t>Consistency, as far as applicable, with Guidelines for marine capture fisheries</a:t>
            </a:r>
          </a:p>
          <a:p>
            <a:pPr lvl="1">
              <a:buNone/>
            </a:pPr>
            <a:r>
              <a:rPr lang="en-GB" b="1" dirty="0" smtClean="0"/>
              <a:t>   </a:t>
            </a:r>
            <a:endParaRPr lang="en-GB" b="1" dirty="0"/>
          </a:p>
        </p:txBody>
      </p:sp>
      <p:pic>
        <p:nvPicPr>
          <p:cNvPr id="6" name="Picture 2" descr="C:\Documents and Settings\FKD-BRUKER\Mine dokumenter\Williams\Billedalbum\Utklipp Annnet\220px-FAO_logo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6" y="512109"/>
            <a:ext cx="1492624" cy="1492624"/>
          </a:xfrm>
          <a:prstGeom prst="rect">
            <a:avLst/>
          </a:prstGeom>
          <a:noFill/>
        </p:spPr>
      </p:pic>
      <p:pic>
        <p:nvPicPr>
          <p:cNvPr id="6146" name="Picture 2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2022101"/>
            <a:ext cx="1500575" cy="774887"/>
          </a:xfrm>
          <a:prstGeom prst="rect">
            <a:avLst/>
          </a:prstGeom>
          <a:noFill/>
        </p:spPr>
      </p:pic>
      <p:pic>
        <p:nvPicPr>
          <p:cNvPr id="6147" name="Picture 3" descr="C:\Documents and Settings\FKD-BRUKER\Mine dokumenter\Williams\Billedalbum\Utklipp Annnet\IMG_6016_l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7929" y="2835088"/>
            <a:ext cx="1506072" cy="12612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1377" y="4101354"/>
            <a:ext cx="1492624" cy="22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376" y="4346388"/>
            <a:ext cx="1492624" cy="77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C:\Documents and Settings\FKD-BRUKER\Mine dokumenter\Williams\Billedalbum\Utklipp Annnet\world-fish-production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7929" y="5123330"/>
            <a:ext cx="1506071" cy="1223682"/>
          </a:xfrm>
          <a:prstGeom prst="rect">
            <a:avLst/>
          </a:prstGeom>
          <a:noFill/>
        </p:spPr>
      </p:pic>
      <p:sp>
        <p:nvSpPr>
          <p:cNvPr id="10" name="Rektangel 9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9247" y="349624"/>
            <a:ext cx="6769941" cy="1250577"/>
          </a:xfrm>
        </p:spPr>
        <p:txBody>
          <a:bodyPr/>
          <a:lstStyle/>
          <a:p>
            <a:r>
              <a:rPr lang="nb-NO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FAO, </a:t>
            </a:r>
            <a:r>
              <a:rPr lang="nb-NO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</a:t>
            </a:r>
            <a:r>
              <a:rPr lang="nb-NO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Aquaculture - II</a:t>
            </a:r>
            <a:endParaRPr lang="nb-N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6141" y="1250576"/>
            <a:ext cx="6965577" cy="4702549"/>
          </a:xfrm>
        </p:spPr>
        <p:txBody>
          <a:bodyPr/>
          <a:lstStyle/>
          <a:p>
            <a:r>
              <a:rPr lang="nb-NO" b="1" dirty="0" smtClean="0"/>
              <a:t>The </a:t>
            </a:r>
            <a:r>
              <a:rPr lang="nb-NO" b="1" dirty="0" err="1" smtClean="0"/>
              <a:t>scope</a:t>
            </a:r>
            <a:r>
              <a:rPr lang="nb-NO" b="1" dirty="0" smtClean="0"/>
              <a:t> </a:t>
            </a:r>
            <a:r>
              <a:rPr lang="nb-NO" b="1" dirty="0" err="1" smtClean="0"/>
              <a:t>might</a:t>
            </a:r>
            <a:r>
              <a:rPr lang="nb-NO" b="1" dirty="0" smtClean="0"/>
              <a:t> </a:t>
            </a:r>
            <a:r>
              <a:rPr lang="nb-NO" b="1" smtClean="0"/>
              <a:t>be </a:t>
            </a:r>
            <a:r>
              <a:rPr lang="nb-NO" b="1" smtClean="0"/>
              <a:t>to </a:t>
            </a:r>
            <a:r>
              <a:rPr lang="nb-NO" b="1" dirty="0" err="1" smtClean="0"/>
              <a:t>broad</a:t>
            </a:r>
            <a:r>
              <a:rPr lang="nb-NO" b="1" dirty="0" smtClean="0"/>
              <a:t> – </a:t>
            </a:r>
            <a:r>
              <a:rPr lang="nb-NO" b="1" dirty="0" err="1" smtClean="0"/>
              <a:t>if</a:t>
            </a:r>
            <a:r>
              <a:rPr lang="nb-NO" b="1" dirty="0" smtClean="0"/>
              <a:t> </a:t>
            </a:r>
            <a:r>
              <a:rPr lang="nb-NO" b="1" dirty="0" err="1" smtClean="0"/>
              <a:t>encompassing</a:t>
            </a:r>
            <a:r>
              <a:rPr lang="nb-NO" b="1" dirty="0" smtClean="0"/>
              <a:t> animal </a:t>
            </a:r>
            <a:r>
              <a:rPr lang="nb-NO" b="1" dirty="0" err="1" smtClean="0"/>
              <a:t>welfare</a:t>
            </a:r>
            <a:r>
              <a:rPr lang="nb-NO" b="1" dirty="0" smtClean="0"/>
              <a:t>, </a:t>
            </a:r>
            <a:r>
              <a:rPr lang="nb-NO" b="1" dirty="0" err="1" smtClean="0"/>
              <a:t>social</a:t>
            </a:r>
            <a:r>
              <a:rPr lang="nb-NO" b="1" dirty="0" smtClean="0"/>
              <a:t> </a:t>
            </a:r>
            <a:r>
              <a:rPr lang="nb-NO" b="1" dirty="0" err="1" smtClean="0"/>
              <a:t>responsibility</a:t>
            </a:r>
            <a:r>
              <a:rPr lang="nb-NO" b="1" dirty="0" smtClean="0"/>
              <a:t>, </a:t>
            </a:r>
            <a:r>
              <a:rPr lang="nb-NO" b="1" dirty="0" err="1" smtClean="0"/>
              <a:t>food</a:t>
            </a:r>
            <a:r>
              <a:rPr lang="nb-NO" b="1" dirty="0" smtClean="0"/>
              <a:t> </a:t>
            </a:r>
            <a:r>
              <a:rPr lang="nb-NO" b="1" dirty="0" err="1" smtClean="0"/>
              <a:t>safety</a:t>
            </a:r>
            <a:r>
              <a:rPr lang="nb-NO" b="1" dirty="0" smtClean="0"/>
              <a:t>, </a:t>
            </a:r>
            <a:r>
              <a:rPr lang="nb-NO" b="1" dirty="0" err="1" smtClean="0"/>
              <a:t>product</a:t>
            </a:r>
            <a:r>
              <a:rPr lang="nb-NO" b="1" dirty="0" smtClean="0"/>
              <a:t> </a:t>
            </a:r>
            <a:r>
              <a:rPr lang="nb-NO" b="1" dirty="0" err="1" smtClean="0"/>
              <a:t>quality</a:t>
            </a:r>
            <a:r>
              <a:rPr lang="nb-NO" b="1" dirty="0" smtClean="0"/>
              <a:t> in </a:t>
            </a:r>
            <a:r>
              <a:rPr lang="nb-NO" b="1" dirty="0" err="1" smtClean="0"/>
              <a:t>addition</a:t>
            </a:r>
            <a:r>
              <a:rPr lang="nb-NO" b="1" dirty="0" smtClean="0"/>
              <a:t> to </a:t>
            </a:r>
            <a:r>
              <a:rPr lang="nb-NO" b="1" dirty="0" err="1" smtClean="0"/>
              <a:t>environmental</a:t>
            </a:r>
            <a:endParaRPr lang="nb-NO" b="1" dirty="0" smtClean="0"/>
          </a:p>
          <a:p>
            <a:r>
              <a:rPr lang="nb-NO" b="1" dirty="0" err="1" smtClean="0"/>
              <a:t>Norway</a:t>
            </a:r>
            <a:r>
              <a:rPr lang="nb-NO" b="1" dirty="0" smtClean="0"/>
              <a:t> have </a:t>
            </a:r>
            <a:r>
              <a:rPr lang="nb-NO" b="1" dirty="0" err="1" smtClean="0"/>
              <a:t>taken</a:t>
            </a:r>
            <a:r>
              <a:rPr lang="nb-NO" b="1" dirty="0" smtClean="0"/>
              <a:t> a </a:t>
            </a:r>
            <a:r>
              <a:rPr lang="nb-NO" b="1" dirty="0" err="1" smtClean="0"/>
              <a:t>middle</a:t>
            </a:r>
            <a:r>
              <a:rPr lang="nb-NO" b="1" dirty="0" smtClean="0"/>
              <a:t> </a:t>
            </a:r>
            <a:r>
              <a:rPr lang="nb-NO" b="1" dirty="0" err="1" smtClean="0"/>
              <a:t>position</a:t>
            </a:r>
            <a:r>
              <a:rPr lang="nb-NO" b="1" dirty="0" smtClean="0"/>
              <a:t> – </a:t>
            </a:r>
            <a:r>
              <a:rPr lang="nb-NO" b="1" dirty="0" err="1" smtClean="0"/>
              <a:t>leave</a:t>
            </a:r>
            <a:r>
              <a:rPr lang="nb-NO" b="1" dirty="0" smtClean="0"/>
              <a:t> animal </a:t>
            </a:r>
            <a:r>
              <a:rPr lang="nb-NO" b="1" dirty="0" err="1" smtClean="0"/>
              <a:t>welfare</a:t>
            </a:r>
            <a:r>
              <a:rPr lang="nb-NO" b="1" dirty="0" smtClean="0"/>
              <a:t> and </a:t>
            </a:r>
            <a:r>
              <a:rPr lang="nb-NO" b="1" dirty="0" err="1" smtClean="0"/>
              <a:t>social</a:t>
            </a:r>
            <a:r>
              <a:rPr lang="nb-NO" b="1" dirty="0" smtClean="0"/>
              <a:t> </a:t>
            </a:r>
            <a:r>
              <a:rPr lang="nb-NO" b="1" dirty="0" err="1" smtClean="0"/>
              <a:t>responsibility</a:t>
            </a:r>
            <a:r>
              <a:rPr lang="nb-NO" b="1" dirty="0" smtClean="0"/>
              <a:t> </a:t>
            </a:r>
            <a:r>
              <a:rPr lang="nb-NO" b="1" dirty="0" err="1" smtClean="0"/>
              <a:t>out</a:t>
            </a:r>
            <a:r>
              <a:rPr lang="nb-NO" b="1" dirty="0" smtClean="0"/>
              <a:t> in Guidelines ”</a:t>
            </a:r>
            <a:r>
              <a:rPr lang="nb-NO" b="1" dirty="0" err="1" smtClean="0"/>
              <a:t>generation</a:t>
            </a:r>
            <a:r>
              <a:rPr lang="nb-NO" b="1" dirty="0" smtClean="0"/>
              <a:t> 1” – </a:t>
            </a:r>
            <a:r>
              <a:rPr lang="nb-NO" b="1" dirty="0" err="1" smtClean="0"/>
              <a:t>but</a:t>
            </a:r>
            <a:r>
              <a:rPr lang="nb-NO" b="1" dirty="0" smtClean="0"/>
              <a:t> </a:t>
            </a:r>
            <a:r>
              <a:rPr lang="nb-NO" b="1" dirty="0" err="1" smtClean="0"/>
              <a:t>protocol</a:t>
            </a:r>
            <a:r>
              <a:rPr lang="nb-NO" b="1" dirty="0" smtClean="0"/>
              <a:t> </a:t>
            </a:r>
            <a:r>
              <a:rPr lang="nb-NO" b="1" dirty="0" err="1" smtClean="0"/>
              <a:t>that</a:t>
            </a:r>
            <a:r>
              <a:rPr lang="nb-NO" b="1" dirty="0" smtClean="0"/>
              <a:t> </a:t>
            </a:r>
            <a:r>
              <a:rPr lang="nb-NO" b="1" dirty="0" err="1" smtClean="0"/>
              <a:t>this</a:t>
            </a:r>
            <a:r>
              <a:rPr lang="nb-NO" b="1" dirty="0" smtClean="0"/>
              <a:t> </a:t>
            </a:r>
            <a:r>
              <a:rPr lang="nb-NO" b="1" dirty="0" err="1" smtClean="0"/>
              <a:t>will</a:t>
            </a:r>
            <a:r>
              <a:rPr lang="nb-NO" b="1" dirty="0" smtClean="0"/>
              <a:t> be </a:t>
            </a:r>
            <a:r>
              <a:rPr lang="nb-NO" b="1" dirty="0" err="1" smtClean="0"/>
              <a:t>included</a:t>
            </a:r>
            <a:r>
              <a:rPr lang="nb-NO" b="1" dirty="0" smtClean="0"/>
              <a:t> in </a:t>
            </a:r>
            <a:r>
              <a:rPr lang="nb-NO" b="1" dirty="0" err="1" smtClean="0"/>
              <a:t>future</a:t>
            </a:r>
            <a:r>
              <a:rPr lang="nb-NO" b="1" dirty="0" smtClean="0"/>
              <a:t> – ”</a:t>
            </a:r>
            <a:r>
              <a:rPr lang="nb-NO" b="1" dirty="0" err="1" smtClean="0"/>
              <a:t>generation</a:t>
            </a:r>
            <a:r>
              <a:rPr lang="nb-NO" b="1" dirty="0" smtClean="0"/>
              <a:t> 2”</a:t>
            </a:r>
          </a:p>
          <a:p>
            <a:r>
              <a:rPr lang="nb-NO" b="1" dirty="0" err="1" smtClean="0"/>
              <a:t>Danger</a:t>
            </a:r>
            <a:r>
              <a:rPr lang="nb-NO" b="1" dirty="0" smtClean="0"/>
              <a:t> </a:t>
            </a:r>
            <a:r>
              <a:rPr lang="nb-NO" b="1" dirty="0" err="1" smtClean="0"/>
              <a:t>with</a:t>
            </a:r>
            <a:r>
              <a:rPr lang="nb-NO" b="1" dirty="0" smtClean="0"/>
              <a:t> to </a:t>
            </a:r>
            <a:r>
              <a:rPr lang="nb-NO" b="1" dirty="0" err="1" smtClean="0"/>
              <a:t>many</a:t>
            </a:r>
            <a:r>
              <a:rPr lang="nb-NO" b="1" dirty="0" smtClean="0"/>
              <a:t> </a:t>
            </a:r>
            <a:r>
              <a:rPr lang="nb-NO" b="1" dirty="0" err="1" smtClean="0"/>
              <a:t>aspects</a:t>
            </a:r>
            <a:r>
              <a:rPr lang="nb-NO" b="1" dirty="0" smtClean="0"/>
              <a:t> </a:t>
            </a:r>
            <a:r>
              <a:rPr lang="nb-NO" b="1" dirty="0" err="1" smtClean="0"/>
              <a:t>included</a:t>
            </a:r>
            <a:r>
              <a:rPr lang="nb-NO" b="1" dirty="0" smtClean="0"/>
              <a:t> in Guidelines </a:t>
            </a:r>
            <a:r>
              <a:rPr lang="nb-NO" b="1" dirty="0" err="1" smtClean="0"/>
              <a:t>that</a:t>
            </a:r>
            <a:r>
              <a:rPr lang="nb-NO" b="1" dirty="0" smtClean="0"/>
              <a:t> it </a:t>
            </a:r>
            <a:r>
              <a:rPr lang="nb-NO" b="1" dirty="0" err="1" smtClean="0"/>
              <a:t>becomes</a:t>
            </a:r>
            <a:r>
              <a:rPr lang="nb-NO" b="1" dirty="0" smtClean="0"/>
              <a:t> a ”</a:t>
            </a:r>
            <a:r>
              <a:rPr lang="nb-NO" b="1" dirty="0" err="1" smtClean="0"/>
              <a:t>pick-and-choose-menu</a:t>
            </a:r>
            <a:r>
              <a:rPr lang="nb-NO" b="1" dirty="0" smtClean="0"/>
              <a:t>”- </a:t>
            </a:r>
            <a:r>
              <a:rPr lang="nb-NO" b="1" dirty="0" err="1" smtClean="0"/>
              <a:t>Norway</a:t>
            </a:r>
            <a:r>
              <a:rPr lang="nb-NO" b="1" dirty="0" smtClean="0"/>
              <a:t> </a:t>
            </a:r>
            <a:r>
              <a:rPr lang="nb-NO" b="1" dirty="0" err="1" smtClean="0"/>
              <a:t>supported</a:t>
            </a:r>
            <a:r>
              <a:rPr lang="nb-NO" b="1" dirty="0" smtClean="0"/>
              <a:t> </a:t>
            </a:r>
            <a:r>
              <a:rPr lang="nb-NO" b="1" dirty="0" err="1" smtClean="0"/>
              <a:t>that</a:t>
            </a:r>
            <a:r>
              <a:rPr lang="nb-NO" b="1" dirty="0" smtClean="0"/>
              <a:t> minimum </a:t>
            </a:r>
            <a:r>
              <a:rPr lang="nb-NO" b="1" dirty="0" err="1" smtClean="0"/>
              <a:t>requeirments</a:t>
            </a:r>
            <a:r>
              <a:rPr lang="nb-NO" b="1" dirty="0" smtClean="0"/>
              <a:t> </a:t>
            </a:r>
            <a:r>
              <a:rPr lang="nb-NO" b="1" dirty="0" err="1" smtClean="0"/>
              <a:t>need</a:t>
            </a:r>
            <a:r>
              <a:rPr lang="nb-NO" b="1" dirty="0" smtClean="0"/>
              <a:t> to be </a:t>
            </a:r>
            <a:r>
              <a:rPr lang="nb-NO" b="1" dirty="0" err="1" smtClean="0"/>
              <a:t>fullfilled</a:t>
            </a:r>
            <a:r>
              <a:rPr lang="nb-NO" b="1" dirty="0" smtClean="0"/>
              <a:t> at all areas </a:t>
            </a:r>
            <a:r>
              <a:rPr lang="nb-NO" b="1" dirty="0" err="1" smtClean="0"/>
              <a:t>included</a:t>
            </a:r>
            <a:r>
              <a:rPr lang="nb-NO" b="1" dirty="0" smtClean="0"/>
              <a:t> in </a:t>
            </a:r>
            <a:r>
              <a:rPr lang="nb-NO" b="1" dirty="0" err="1" smtClean="0"/>
              <a:t>the</a:t>
            </a:r>
            <a:r>
              <a:rPr lang="nb-NO" b="1" dirty="0" smtClean="0"/>
              <a:t> Guidelines </a:t>
            </a:r>
          </a:p>
          <a:p>
            <a:r>
              <a:rPr lang="nb-NO" b="1" dirty="0" smtClean="0"/>
              <a:t>Special </a:t>
            </a:r>
            <a:r>
              <a:rPr lang="nb-NO" b="1" dirty="0" err="1" smtClean="0"/>
              <a:t>softer</a:t>
            </a:r>
            <a:r>
              <a:rPr lang="nb-NO" b="1" dirty="0" smtClean="0"/>
              <a:t> </a:t>
            </a:r>
            <a:r>
              <a:rPr lang="nb-NO" b="1" dirty="0" err="1" smtClean="0"/>
              <a:t>requierments</a:t>
            </a:r>
            <a:r>
              <a:rPr lang="nb-NO" b="1" dirty="0" smtClean="0"/>
              <a:t> for </a:t>
            </a:r>
            <a:r>
              <a:rPr lang="nb-NO" b="1" dirty="0" err="1" smtClean="0"/>
              <a:t>Small</a:t>
            </a:r>
            <a:r>
              <a:rPr lang="nb-NO" b="1" dirty="0" smtClean="0"/>
              <a:t> </a:t>
            </a:r>
            <a:r>
              <a:rPr lang="nb-NO" b="1" dirty="0" err="1" smtClean="0"/>
              <a:t>Scale</a:t>
            </a:r>
            <a:r>
              <a:rPr lang="nb-NO" b="1" dirty="0" smtClean="0"/>
              <a:t> Farmers </a:t>
            </a:r>
            <a:r>
              <a:rPr lang="nb-NO" b="1" dirty="0" err="1" smtClean="0"/>
              <a:t>shall</a:t>
            </a:r>
            <a:r>
              <a:rPr lang="nb-NO" b="1" dirty="0" smtClean="0"/>
              <a:t> not </a:t>
            </a:r>
            <a:r>
              <a:rPr lang="nb-NO" b="1" dirty="0" err="1" smtClean="0"/>
              <a:t>include</a:t>
            </a:r>
            <a:r>
              <a:rPr lang="nb-NO" b="1" dirty="0" smtClean="0"/>
              <a:t> less </a:t>
            </a:r>
            <a:r>
              <a:rPr lang="nb-NO" b="1" dirty="0" err="1" smtClean="0"/>
              <a:t>on</a:t>
            </a:r>
            <a:r>
              <a:rPr lang="nb-NO" b="1" dirty="0" smtClean="0"/>
              <a:t> </a:t>
            </a:r>
            <a:r>
              <a:rPr lang="nb-NO" b="1" dirty="0" err="1" smtClean="0"/>
              <a:t>food</a:t>
            </a:r>
            <a:r>
              <a:rPr lang="nb-NO" b="1" dirty="0" smtClean="0"/>
              <a:t> </a:t>
            </a:r>
            <a:r>
              <a:rPr lang="nb-NO" b="1" dirty="0" err="1" smtClean="0"/>
              <a:t>safety</a:t>
            </a:r>
            <a:r>
              <a:rPr lang="nb-NO" b="1" dirty="0" smtClean="0"/>
              <a:t> and animal </a:t>
            </a:r>
            <a:r>
              <a:rPr lang="nb-NO" b="1" dirty="0" err="1" smtClean="0"/>
              <a:t>welfare</a:t>
            </a:r>
            <a:r>
              <a:rPr lang="nb-NO" b="1" dirty="0" smtClean="0"/>
              <a:t> </a:t>
            </a:r>
          </a:p>
          <a:p>
            <a:r>
              <a:rPr lang="nb-NO" b="1" dirty="0" smtClean="0"/>
              <a:t>FAO </a:t>
            </a:r>
            <a:r>
              <a:rPr lang="nb-NO" b="1" dirty="0" err="1" smtClean="0"/>
              <a:t>shall</a:t>
            </a:r>
            <a:r>
              <a:rPr lang="nb-NO" b="1" dirty="0" smtClean="0"/>
              <a:t> not </a:t>
            </a:r>
            <a:r>
              <a:rPr lang="nb-NO" b="1" dirty="0" err="1" smtClean="0"/>
              <a:t>certify</a:t>
            </a:r>
            <a:endParaRPr lang="nb-NO" b="1" dirty="0" smtClean="0"/>
          </a:p>
          <a:p>
            <a:r>
              <a:rPr lang="nb-NO" b="1" dirty="0" smtClean="0"/>
              <a:t>FAO </a:t>
            </a:r>
            <a:r>
              <a:rPr lang="nb-NO" b="1" dirty="0" err="1" smtClean="0"/>
              <a:t>shall</a:t>
            </a:r>
            <a:r>
              <a:rPr lang="nb-NO" b="1" dirty="0" smtClean="0"/>
              <a:t> not </a:t>
            </a:r>
            <a:r>
              <a:rPr lang="nb-NO" b="1" dirty="0" err="1" smtClean="0"/>
              <a:t>benchmark</a:t>
            </a:r>
            <a:endParaRPr lang="nb-NO" b="1" dirty="0"/>
          </a:p>
        </p:txBody>
      </p:sp>
      <p:pic>
        <p:nvPicPr>
          <p:cNvPr id="5122" name="Picture 2" descr="C:\Documents and Settings\FKD-BRUKER\Mine dokumenter\Williams\Billedalbum\Utklipp Annnet\220px-FAO_logo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6" y="512110"/>
            <a:ext cx="1492624" cy="1492624"/>
          </a:xfrm>
          <a:prstGeom prst="rect">
            <a:avLst/>
          </a:prstGeom>
          <a:noFill/>
        </p:spPr>
      </p:pic>
      <p:pic>
        <p:nvPicPr>
          <p:cNvPr id="5123" name="Picture 3" descr="C:\Documents and Settings\FKD-BRUKER\Mine dokumenter\Williams\Billedalbum\Utklipp Annnet\ministry-of-fisheri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424" y="2022101"/>
            <a:ext cx="1500575" cy="774887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5568" y="2796989"/>
            <a:ext cx="1518431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7929" y="3045421"/>
            <a:ext cx="1506072" cy="10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3259" y="4165135"/>
            <a:ext cx="1520741" cy="101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7929" y="5191558"/>
            <a:ext cx="1506071" cy="116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success-factors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Norwegian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Aquaculture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nb-NO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0288" y="2124635"/>
            <a:ext cx="6451600" cy="3828490"/>
          </a:xfrm>
        </p:spPr>
        <p:txBody>
          <a:bodyPr/>
          <a:lstStyle/>
          <a:p>
            <a:r>
              <a:rPr lang="nb-NO" b="1" dirty="0" err="1" smtClean="0"/>
              <a:t>Conserted</a:t>
            </a:r>
            <a:r>
              <a:rPr lang="nb-NO" b="1" dirty="0" smtClean="0"/>
              <a:t> action I/R/A</a:t>
            </a:r>
          </a:p>
          <a:p>
            <a:endParaRPr lang="nb-NO" b="1" dirty="0" smtClean="0"/>
          </a:p>
          <a:p>
            <a:r>
              <a:rPr lang="nb-NO" b="1" dirty="0" err="1" smtClean="0"/>
              <a:t>Tradition</a:t>
            </a:r>
            <a:r>
              <a:rPr lang="nb-NO" b="1" dirty="0" smtClean="0"/>
              <a:t> for </a:t>
            </a:r>
            <a:r>
              <a:rPr lang="nb-NO" b="1" dirty="0" err="1" smtClean="0"/>
              <a:t>regulations</a:t>
            </a:r>
            <a:endParaRPr lang="nb-NO" b="1" dirty="0" smtClean="0"/>
          </a:p>
          <a:p>
            <a:r>
              <a:rPr lang="nb-NO" b="1" dirty="0" err="1" smtClean="0"/>
              <a:t>Controlled</a:t>
            </a:r>
            <a:r>
              <a:rPr lang="nb-NO" b="1" dirty="0" smtClean="0"/>
              <a:t> </a:t>
            </a:r>
            <a:r>
              <a:rPr lang="nb-NO" b="1" dirty="0" err="1" smtClean="0"/>
              <a:t>growth</a:t>
            </a:r>
            <a:endParaRPr lang="nb-NO" b="1" dirty="0" smtClean="0"/>
          </a:p>
          <a:p>
            <a:r>
              <a:rPr lang="nb-NO" b="1" dirty="0" err="1" smtClean="0"/>
              <a:t>Strong</a:t>
            </a:r>
            <a:r>
              <a:rPr lang="nb-NO" b="1" dirty="0" smtClean="0"/>
              <a:t> ’</a:t>
            </a:r>
            <a:r>
              <a:rPr lang="nb-NO" b="1" dirty="0" err="1" smtClean="0"/>
              <a:t>public</a:t>
            </a:r>
            <a:r>
              <a:rPr lang="nb-NO" b="1" dirty="0" smtClean="0"/>
              <a:t> </a:t>
            </a:r>
            <a:r>
              <a:rPr lang="nb-NO" b="1" dirty="0" err="1" smtClean="0"/>
              <a:t>eye</a:t>
            </a:r>
            <a:r>
              <a:rPr lang="nb-NO" b="1" dirty="0" smtClean="0"/>
              <a:t>’</a:t>
            </a:r>
          </a:p>
          <a:p>
            <a:endParaRPr lang="nb-NO" b="1" dirty="0" smtClean="0"/>
          </a:p>
          <a:p>
            <a:r>
              <a:rPr lang="nb-NO" b="1" dirty="0" err="1" smtClean="0"/>
              <a:t>Managed</a:t>
            </a:r>
            <a:r>
              <a:rPr lang="nb-NO" b="1" dirty="0" smtClean="0"/>
              <a:t> / </a:t>
            </a:r>
            <a:r>
              <a:rPr lang="nb-NO" b="1" dirty="0" err="1" smtClean="0"/>
              <a:t>Controlled</a:t>
            </a:r>
            <a:r>
              <a:rPr lang="nb-NO" b="1" dirty="0" smtClean="0"/>
              <a:t> by </a:t>
            </a:r>
            <a:r>
              <a:rPr lang="nb-NO" b="1" dirty="0" err="1" smtClean="0"/>
              <a:t>several</a:t>
            </a:r>
            <a:r>
              <a:rPr lang="nb-NO" b="1" dirty="0" smtClean="0"/>
              <a:t> independent </a:t>
            </a:r>
            <a:r>
              <a:rPr lang="nb-NO" b="1" dirty="0" err="1" smtClean="0"/>
              <a:t>authorities</a:t>
            </a:r>
            <a:r>
              <a:rPr lang="nb-NO" b="1" dirty="0" smtClean="0"/>
              <a:t> under </a:t>
            </a:r>
            <a:r>
              <a:rPr lang="nb-NO" b="1" dirty="0" err="1" smtClean="0"/>
              <a:t>several</a:t>
            </a:r>
            <a:r>
              <a:rPr lang="nb-NO" b="1" dirty="0" smtClean="0"/>
              <a:t> </a:t>
            </a:r>
            <a:r>
              <a:rPr lang="nb-NO" b="1" dirty="0" err="1" smtClean="0"/>
              <a:t>laws</a:t>
            </a:r>
            <a:endParaRPr lang="nb-NO" b="1" dirty="0" smtClean="0"/>
          </a:p>
          <a:p>
            <a:endParaRPr lang="nb-NO" b="1" dirty="0" smtClean="0"/>
          </a:p>
          <a:p>
            <a:r>
              <a:rPr lang="nb-NO" b="1" dirty="0" err="1" smtClean="0"/>
              <a:t>Focus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One </a:t>
            </a:r>
            <a:r>
              <a:rPr lang="nb-NO" b="1" dirty="0" err="1" smtClean="0"/>
              <a:t>Sustainable</a:t>
            </a:r>
            <a:r>
              <a:rPr lang="nb-NO" b="1" dirty="0" smtClean="0"/>
              <a:t> </a:t>
            </a:r>
            <a:r>
              <a:rPr lang="nb-NO" b="1" dirty="0" err="1" smtClean="0"/>
              <a:t>Pillar</a:t>
            </a:r>
            <a:endParaRPr lang="nb-NO" b="1" dirty="0" smtClean="0"/>
          </a:p>
          <a:p>
            <a:r>
              <a:rPr lang="nb-NO" b="1" dirty="0" smtClean="0"/>
              <a:t>Spatial Planning / </a:t>
            </a:r>
            <a:r>
              <a:rPr lang="nb-NO" b="1" dirty="0" err="1" smtClean="0"/>
              <a:t>Carrying</a:t>
            </a:r>
            <a:r>
              <a:rPr lang="nb-NO" b="1" dirty="0" smtClean="0"/>
              <a:t> </a:t>
            </a:r>
            <a:r>
              <a:rPr lang="nb-NO" b="1" dirty="0" err="1" smtClean="0"/>
              <a:t>Capacity</a:t>
            </a:r>
            <a:endParaRPr lang="nb-NO" b="1" dirty="0" smtClean="0"/>
          </a:p>
          <a:p>
            <a:r>
              <a:rPr lang="nb-NO" b="1" dirty="0" smtClean="0"/>
              <a:t>Still </a:t>
            </a:r>
            <a:r>
              <a:rPr lang="nb-NO" b="1" dirty="0" err="1" smtClean="0"/>
              <a:t>much</a:t>
            </a:r>
            <a:r>
              <a:rPr lang="nb-NO" b="1" dirty="0" smtClean="0"/>
              <a:t> </a:t>
            </a:r>
            <a:r>
              <a:rPr lang="nb-NO" b="1" dirty="0" err="1" smtClean="0"/>
              <a:t>unsolved</a:t>
            </a:r>
            <a:endParaRPr lang="nb-NO" b="1" dirty="0" smtClean="0"/>
          </a:p>
          <a:p>
            <a:r>
              <a:rPr lang="nb-NO" b="1" dirty="0" smtClean="0"/>
              <a:t>Green </a:t>
            </a:r>
            <a:r>
              <a:rPr lang="nb-NO" b="1" dirty="0" err="1" smtClean="0"/>
              <a:t>Growth</a:t>
            </a:r>
            <a:endParaRPr lang="nb-NO" b="1" i="1" dirty="0" smtClean="0"/>
          </a:p>
          <a:p>
            <a:endParaRPr lang="nb-NO" dirty="0"/>
          </a:p>
        </p:txBody>
      </p:sp>
      <p:pic>
        <p:nvPicPr>
          <p:cNvPr id="7170" name="Picture 2" descr="C:\Documents and Settings\FKD-BRUKER\Mine dokumenter\Williams\Billedalbum\Utklipp Annnet\havforskningsinstituttet-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44" y="3540779"/>
            <a:ext cx="792556" cy="681598"/>
          </a:xfrm>
          <a:prstGeom prst="rect">
            <a:avLst/>
          </a:prstGeom>
          <a:noFill/>
        </p:spPr>
      </p:pic>
      <p:pic>
        <p:nvPicPr>
          <p:cNvPr id="7171" name="Picture 3" descr="C:\Documents and Settings\FKD-BRUKER\Mine dokumenter\Williams\Billedalbum\Utklipp Annnet\VIlogo_rgb_stor2_N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4824" y="2078598"/>
            <a:ext cx="1479176" cy="315923"/>
          </a:xfrm>
          <a:prstGeom prst="rect">
            <a:avLst/>
          </a:prstGeom>
          <a:noFill/>
        </p:spPr>
      </p:pic>
      <p:pic>
        <p:nvPicPr>
          <p:cNvPr id="7173" name="Picture 5" descr="C:\Documents and Settings\FKD-BRUKER\Mine dokumenter\Williams\Billedalbum\Utklipp Annnet\Mattilsyne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4824" y="2456890"/>
            <a:ext cx="1479176" cy="1085109"/>
          </a:xfrm>
          <a:prstGeom prst="rect">
            <a:avLst/>
          </a:prstGeom>
          <a:noFill/>
        </p:spPr>
      </p:pic>
      <p:pic>
        <p:nvPicPr>
          <p:cNvPr id="7174" name="Picture 6" descr="C:\Documents and Settings\FKD-BRUKER\Mine dokumenter\Williams\Billedalbum\Utklipp Annnet\strategy%20for%20an%20sustainable%20aquacultur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0624" y="4214936"/>
            <a:ext cx="793376" cy="1096651"/>
          </a:xfrm>
          <a:prstGeom prst="rect">
            <a:avLst/>
          </a:prstGeom>
          <a:noFill/>
        </p:spPr>
      </p:pic>
      <p:pic>
        <p:nvPicPr>
          <p:cNvPr id="7175" name="Picture 7" descr="C:\Documents and Settings\FKD-BRUKER\Mine dokumenter\Williams\Billedalbum\Utklipp Annnet\255324-the_aquaculture_actodin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2606" y="1210235"/>
            <a:ext cx="531394" cy="860613"/>
          </a:xfrm>
          <a:prstGeom prst="rect">
            <a:avLst/>
          </a:prstGeom>
          <a:noFill/>
        </p:spPr>
      </p:pic>
      <p:pic>
        <p:nvPicPr>
          <p:cNvPr id="7176" name="Picture 8" descr="C:\Documents and Settings\FKD-BRUKER\Mine dokumenter\Williams\Billedalbum\Utklipp Annnet\29416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4482" y="484094"/>
            <a:ext cx="662788" cy="672353"/>
          </a:xfrm>
          <a:prstGeom prst="rect">
            <a:avLst/>
          </a:prstGeom>
          <a:noFill/>
        </p:spPr>
      </p:pic>
      <p:graphicFrame>
        <p:nvGraphicFramePr>
          <p:cNvPr id="7177" name="Object 115"/>
          <p:cNvGraphicFramePr>
            <a:graphicFrameLocks noChangeAspect="1"/>
          </p:cNvGraphicFramePr>
          <p:nvPr/>
        </p:nvGraphicFramePr>
        <p:xfrm>
          <a:off x="7641325" y="1156447"/>
          <a:ext cx="964793" cy="964922"/>
        </p:xfrm>
        <a:graphic>
          <a:graphicData uri="http://schemas.openxmlformats.org/presentationml/2006/ole">
            <p:oleObj spid="_x0000_s7177" name="Worksheet" r:id="rId9" imgW="3429000" imgH="3190875" progId="Excel.Sheet.8">
              <p:embed/>
            </p:oleObj>
          </a:graphicData>
        </a:graphic>
      </p:graphicFrame>
      <p:graphicFrame>
        <p:nvGraphicFramePr>
          <p:cNvPr id="7178" name="Object 2"/>
          <p:cNvGraphicFramePr>
            <a:graphicFrameLocks noChangeAspect="1"/>
          </p:cNvGraphicFramePr>
          <p:nvPr/>
        </p:nvGraphicFramePr>
        <p:xfrm>
          <a:off x="8301834" y="510988"/>
          <a:ext cx="842165" cy="690559"/>
        </p:xfrm>
        <a:graphic>
          <a:graphicData uri="http://schemas.openxmlformats.org/presentationml/2006/ole">
            <p:oleObj spid="_x0000_s7178" name="Worksheet" r:id="rId10" imgW="3438525" imgH="2790825" progId="Excel.Sheet.8">
              <p:embed/>
            </p:oleObj>
          </a:graphicData>
        </a:graphic>
      </p:graphicFrame>
      <p:pic>
        <p:nvPicPr>
          <p:cNvPr id="7179" name="Picture 11" descr="C:\Documents and Settings\FKD-BRUKER\Mine dokumenter\Williams\Billedalbum\Utklipp Annnet\imagesCABQVHP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11035" y="3561229"/>
            <a:ext cx="767043" cy="634253"/>
          </a:xfrm>
          <a:prstGeom prst="rect">
            <a:avLst/>
          </a:prstGeom>
          <a:noFill/>
        </p:spPr>
      </p:pic>
      <p:pic>
        <p:nvPicPr>
          <p:cNvPr id="7180" name="Picture 12" descr="C:\Documents and Settings\FKD-BRUKER\Mine dokumenter\Williams\Billedalbum\Utklipp Annnet\norges_lover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51376" y="5319357"/>
            <a:ext cx="1492624" cy="1014208"/>
          </a:xfrm>
          <a:prstGeom prst="rect">
            <a:avLst/>
          </a:prstGeom>
          <a:noFill/>
        </p:spPr>
      </p:pic>
      <p:pic>
        <p:nvPicPr>
          <p:cNvPr id="18" name="Picture 2" descr="http://webhotel2.gisline.no/gltmp/bodo/z5cohnybfbxerwuhtd00u2mae8bd38f0-ac41-445c-aae0-872109f72953_cop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651374" y="4235824"/>
            <a:ext cx="685799" cy="107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14"/>
          <p:cNvSpPr/>
          <p:nvPr/>
        </p:nvSpPr>
        <p:spPr>
          <a:xfrm>
            <a:off x="5647764" y="13447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ktangel 60"/>
          <p:cNvSpPr>
            <a:spLocks noChangeArrowheads="1"/>
          </p:cNvSpPr>
          <p:nvPr/>
        </p:nvSpPr>
        <p:spPr bwMode="auto">
          <a:xfrm>
            <a:off x="0" y="564775"/>
            <a:ext cx="9144000" cy="6007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n-NO"/>
          </a:p>
        </p:txBody>
      </p:sp>
      <p:grpSp>
        <p:nvGrpSpPr>
          <p:cNvPr id="2" name="Gruppe 34"/>
          <p:cNvGrpSpPr/>
          <p:nvPr/>
        </p:nvGrpSpPr>
        <p:grpSpPr>
          <a:xfrm rot="20049475">
            <a:off x="2704525" y="3358035"/>
            <a:ext cx="1163637" cy="1128713"/>
            <a:chOff x="1852613" y="2708275"/>
            <a:chExt cx="1163637" cy="1128713"/>
          </a:xfrm>
          <a:noFill/>
        </p:grpSpPr>
        <p:pic>
          <p:nvPicPr>
            <p:cNvPr id="16794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9763" y="2708275"/>
              <a:ext cx="952500" cy="714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7947" name="Text Box 11"/>
            <p:cNvSpPr txBox="1">
              <a:spLocks noChangeArrowheads="1"/>
            </p:cNvSpPr>
            <p:nvPr/>
          </p:nvSpPr>
          <p:spPr bwMode="auto">
            <a:xfrm>
              <a:off x="1852613" y="3379788"/>
              <a:ext cx="1163637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nb-NO" sz="1200" dirty="0" err="1"/>
                <a:t>Norwegian</a:t>
              </a:r>
              <a:r>
                <a:rPr lang="nb-NO" sz="1200" dirty="0"/>
                <a:t> </a:t>
              </a:r>
              <a:r>
                <a:rPr lang="nb-NO" sz="1200" dirty="0" err="1"/>
                <a:t>Food</a:t>
              </a:r>
              <a:endParaRPr lang="nb-NO" sz="1200" dirty="0"/>
            </a:p>
            <a:p>
              <a:pPr algn="ctr" eaLnBrk="0" hangingPunct="0">
                <a:defRPr/>
              </a:pPr>
              <a:r>
                <a:rPr lang="nb-NO" sz="1200" dirty="0"/>
                <a:t>Safety </a:t>
              </a:r>
              <a:r>
                <a:rPr lang="nb-NO" sz="1200" dirty="0" err="1"/>
                <a:t>Authority</a:t>
              </a:r>
              <a:endParaRPr lang="nb-NO" sz="1200" dirty="0"/>
            </a:p>
          </p:txBody>
        </p:sp>
      </p:grpSp>
      <p:grpSp>
        <p:nvGrpSpPr>
          <p:cNvPr id="3" name="Gruppe 32"/>
          <p:cNvGrpSpPr>
            <a:grpSpLocks/>
          </p:cNvGrpSpPr>
          <p:nvPr/>
        </p:nvGrpSpPr>
        <p:grpSpPr bwMode="auto">
          <a:xfrm rot="-1448935">
            <a:off x="2017713" y="2673350"/>
            <a:ext cx="2008187" cy="517525"/>
            <a:chOff x="539750" y="5268929"/>
            <a:chExt cx="2008188" cy="517525"/>
          </a:xfrm>
        </p:grpSpPr>
        <p:sp>
          <p:nvSpPr>
            <p:cNvPr id="18491" name="Text Box 9"/>
            <p:cNvSpPr txBox="1">
              <a:spLocks noChangeArrowheads="1"/>
            </p:cNvSpPr>
            <p:nvPr/>
          </p:nvSpPr>
          <p:spPr bwMode="auto">
            <a:xfrm>
              <a:off x="939800" y="5268929"/>
              <a:ext cx="16081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>
                  <a:solidFill>
                    <a:srgbClr val="2C4C82"/>
                  </a:solidFill>
                </a:rPr>
                <a:t>Ministry of Fisheries</a:t>
              </a:r>
            </a:p>
            <a:p>
              <a:pPr eaLnBrk="0" hangingPunct="0"/>
              <a:r>
                <a:rPr lang="en-GB" sz="1400">
                  <a:solidFill>
                    <a:srgbClr val="2C4C82"/>
                  </a:solidFill>
                </a:rPr>
                <a:t> and Coastal Affairs</a:t>
              </a:r>
              <a:endParaRPr lang="nb-NO" sz="1400">
                <a:solidFill>
                  <a:srgbClr val="2C4C82"/>
                </a:solidFill>
              </a:endParaRPr>
            </a:p>
          </p:txBody>
        </p:sp>
        <p:pic>
          <p:nvPicPr>
            <p:cNvPr id="1849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750" y="5343542"/>
              <a:ext cx="4222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e 37"/>
          <p:cNvGrpSpPr>
            <a:grpSpLocks/>
          </p:cNvGrpSpPr>
          <p:nvPr/>
        </p:nvGrpSpPr>
        <p:grpSpPr bwMode="auto">
          <a:xfrm>
            <a:off x="3973513" y="3082925"/>
            <a:ext cx="1125537" cy="1150938"/>
            <a:chOff x="7364387" y="71438"/>
            <a:chExt cx="1125628" cy="1150253"/>
          </a:xfrm>
        </p:grpSpPr>
        <p:pic>
          <p:nvPicPr>
            <p:cNvPr id="1848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9848" y="71438"/>
              <a:ext cx="86518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90" name="Rectangle 14"/>
            <p:cNvSpPr>
              <a:spLocks noChangeArrowheads="1"/>
            </p:cNvSpPr>
            <p:nvPr/>
          </p:nvSpPr>
          <p:spPr bwMode="auto">
            <a:xfrm>
              <a:off x="7364387" y="575360"/>
              <a:ext cx="1125628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200"/>
                <a:t>The Norwegian </a:t>
              </a:r>
            </a:p>
            <a:p>
              <a:pPr algn="ctr" eaLnBrk="0" hangingPunct="0"/>
              <a:r>
                <a:rPr lang="nb-NO" sz="1200"/>
                <a:t>Coastal </a:t>
              </a:r>
            </a:p>
            <a:p>
              <a:pPr algn="ctr" eaLnBrk="0" hangingPunct="0"/>
              <a:r>
                <a:rPr lang="nb-NO" sz="1200"/>
                <a:t>Administration </a:t>
              </a:r>
            </a:p>
          </p:txBody>
        </p:sp>
      </p:grpSp>
      <p:grpSp>
        <p:nvGrpSpPr>
          <p:cNvPr id="5" name="Gruppe 42"/>
          <p:cNvGrpSpPr>
            <a:grpSpLocks/>
          </p:cNvGrpSpPr>
          <p:nvPr/>
        </p:nvGrpSpPr>
        <p:grpSpPr bwMode="auto">
          <a:xfrm rot="1975457">
            <a:off x="5197475" y="3775075"/>
            <a:ext cx="1428750" cy="768350"/>
            <a:chOff x="5343525" y="1976438"/>
            <a:chExt cx="1428750" cy="768350"/>
          </a:xfrm>
        </p:grpSpPr>
        <p:pic>
          <p:nvPicPr>
            <p:cNvPr id="18487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00700" y="1976438"/>
              <a:ext cx="7620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8" name="Text Box 19"/>
            <p:cNvSpPr txBox="1">
              <a:spLocks noChangeArrowheads="1"/>
            </p:cNvSpPr>
            <p:nvPr/>
          </p:nvSpPr>
          <p:spPr bwMode="auto">
            <a:xfrm>
              <a:off x="5343525" y="2287588"/>
              <a:ext cx="1428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200"/>
                <a:t>Norwegian Pollution </a:t>
              </a:r>
            </a:p>
            <a:p>
              <a:pPr algn="ctr" eaLnBrk="0" hangingPunct="0"/>
              <a:r>
                <a:rPr lang="nb-NO" sz="1200"/>
                <a:t>Control Authority</a:t>
              </a:r>
            </a:p>
          </p:txBody>
        </p:sp>
      </p:grpSp>
      <p:grpSp>
        <p:nvGrpSpPr>
          <p:cNvPr id="6" name="Gruppe 36"/>
          <p:cNvGrpSpPr>
            <a:grpSpLocks/>
          </p:cNvGrpSpPr>
          <p:nvPr/>
        </p:nvGrpSpPr>
        <p:grpSpPr bwMode="auto">
          <a:xfrm rot="2089346">
            <a:off x="5694363" y="2978150"/>
            <a:ext cx="1585912" cy="517525"/>
            <a:chOff x="5292725" y="765175"/>
            <a:chExt cx="1585913" cy="517525"/>
          </a:xfrm>
        </p:grpSpPr>
        <p:sp>
          <p:nvSpPr>
            <p:cNvPr id="18485" name="Text Box 20"/>
            <p:cNvSpPr txBox="1">
              <a:spLocks noChangeArrowheads="1"/>
            </p:cNvSpPr>
            <p:nvPr/>
          </p:nvSpPr>
          <p:spPr bwMode="auto">
            <a:xfrm>
              <a:off x="5692775" y="765175"/>
              <a:ext cx="11858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>
                  <a:solidFill>
                    <a:srgbClr val="2C4C82"/>
                  </a:solidFill>
                </a:rPr>
                <a:t>Ministry of the</a:t>
              </a:r>
            </a:p>
            <a:p>
              <a:pPr eaLnBrk="0" hangingPunct="0"/>
              <a:r>
                <a:rPr lang="en-GB" sz="1400">
                  <a:solidFill>
                    <a:srgbClr val="2C4C82"/>
                  </a:solidFill>
                </a:rPr>
                <a:t> Environment</a:t>
              </a:r>
              <a:endParaRPr lang="nb-NO" sz="1400">
                <a:solidFill>
                  <a:srgbClr val="2C4C82"/>
                </a:solidFill>
              </a:endParaRPr>
            </a:p>
          </p:txBody>
        </p:sp>
        <p:pic>
          <p:nvPicPr>
            <p:cNvPr id="18486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725" y="839788"/>
              <a:ext cx="4222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e 40"/>
          <p:cNvGrpSpPr>
            <a:grpSpLocks/>
          </p:cNvGrpSpPr>
          <p:nvPr/>
        </p:nvGrpSpPr>
        <p:grpSpPr bwMode="auto">
          <a:xfrm rot="1926627">
            <a:off x="4594225" y="4622800"/>
            <a:ext cx="1135063" cy="950913"/>
            <a:chOff x="4211638" y="4437060"/>
            <a:chExt cx="1567296" cy="1313265"/>
          </a:xfrm>
        </p:grpSpPr>
        <p:sp>
          <p:nvSpPr>
            <p:cNvPr id="18483" name="Text Box 27"/>
            <p:cNvSpPr txBox="1">
              <a:spLocks noChangeArrowheads="1"/>
            </p:cNvSpPr>
            <p:nvPr/>
          </p:nvSpPr>
          <p:spPr bwMode="auto">
            <a:xfrm>
              <a:off x="4211638" y="5154611"/>
              <a:ext cx="1567296" cy="59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nb-NO" sz="1100"/>
                <a:t>County </a:t>
              </a:r>
            </a:p>
            <a:p>
              <a:pPr algn="ctr" eaLnBrk="0" hangingPunct="0"/>
              <a:r>
                <a:rPr lang="nb-NO" sz="1100"/>
                <a:t>Governor</a:t>
              </a:r>
            </a:p>
          </p:txBody>
        </p:sp>
        <p:pic>
          <p:nvPicPr>
            <p:cNvPr id="18484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70664" y="4437060"/>
              <a:ext cx="428626" cy="742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1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555312">
            <a:off x="1716088" y="5148262"/>
            <a:ext cx="66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e 38"/>
          <p:cNvGrpSpPr>
            <a:grpSpLocks/>
          </p:cNvGrpSpPr>
          <p:nvPr/>
        </p:nvGrpSpPr>
        <p:grpSpPr bwMode="auto">
          <a:xfrm rot="-4588973">
            <a:off x="188119" y="4966494"/>
            <a:ext cx="1804987" cy="517525"/>
            <a:chOff x="6873875" y="1398588"/>
            <a:chExt cx="1804988" cy="517525"/>
          </a:xfrm>
        </p:grpSpPr>
        <p:sp>
          <p:nvSpPr>
            <p:cNvPr id="18481" name="Text Box 31"/>
            <p:cNvSpPr txBox="1">
              <a:spLocks noChangeArrowheads="1"/>
            </p:cNvSpPr>
            <p:nvPr/>
          </p:nvSpPr>
          <p:spPr bwMode="auto">
            <a:xfrm>
              <a:off x="7273925" y="1398588"/>
              <a:ext cx="14049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>
                  <a:solidFill>
                    <a:srgbClr val="2C4C82"/>
                  </a:solidFill>
                </a:rPr>
                <a:t>Ministry of Trade </a:t>
              </a:r>
            </a:p>
            <a:p>
              <a:pPr eaLnBrk="0" hangingPunct="0"/>
              <a:r>
                <a:rPr lang="en-GB" sz="1400">
                  <a:solidFill>
                    <a:srgbClr val="2C4C82"/>
                  </a:solidFill>
                </a:rPr>
                <a:t>and Industry</a:t>
              </a:r>
              <a:endParaRPr lang="nb-NO" sz="1400">
                <a:solidFill>
                  <a:srgbClr val="2C4C82"/>
                </a:solidFill>
              </a:endParaRPr>
            </a:p>
          </p:txBody>
        </p:sp>
        <p:pic>
          <p:nvPicPr>
            <p:cNvPr id="18482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3875" y="1473200"/>
              <a:ext cx="4222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pe 39"/>
          <p:cNvGrpSpPr>
            <a:grpSpLocks/>
          </p:cNvGrpSpPr>
          <p:nvPr/>
        </p:nvGrpSpPr>
        <p:grpSpPr bwMode="auto">
          <a:xfrm rot="4404975">
            <a:off x="6915945" y="4885531"/>
            <a:ext cx="2081212" cy="517525"/>
            <a:chOff x="7089775" y="3271838"/>
            <a:chExt cx="2081213" cy="517525"/>
          </a:xfrm>
        </p:grpSpPr>
        <p:sp>
          <p:nvSpPr>
            <p:cNvPr id="18479" name="Text Box 33"/>
            <p:cNvSpPr txBox="1">
              <a:spLocks noChangeArrowheads="1"/>
            </p:cNvSpPr>
            <p:nvPr/>
          </p:nvSpPr>
          <p:spPr bwMode="auto">
            <a:xfrm>
              <a:off x="7489825" y="3271838"/>
              <a:ext cx="16811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 dirty="0">
                  <a:solidFill>
                    <a:srgbClr val="2C4C82"/>
                  </a:solidFill>
                </a:rPr>
                <a:t>Ministry of Petroleum</a:t>
              </a:r>
            </a:p>
            <a:p>
              <a:pPr eaLnBrk="0" hangingPunct="0"/>
              <a:r>
                <a:rPr lang="en-GB" sz="1400" dirty="0">
                  <a:solidFill>
                    <a:srgbClr val="2C4C82"/>
                  </a:solidFill>
                </a:rPr>
                <a:t>and Energy</a:t>
              </a:r>
              <a:endParaRPr lang="nb-NO" sz="1400" dirty="0">
                <a:solidFill>
                  <a:srgbClr val="2C4C82"/>
                </a:solidFill>
              </a:endParaRPr>
            </a:p>
          </p:txBody>
        </p:sp>
        <p:pic>
          <p:nvPicPr>
            <p:cNvPr id="18480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9775" y="3346450"/>
              <a:ext cx="4222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4" name="Text Box 35"/>
          <p:cNvSpPr txBox="1">
            <a:spLocks noChangeArrowheads="1"/>
          </p:cNvSpPr>
          <p:nvPr/>
        </p:nvSpPr>
        <p:spPr bwMode="auto">
          <a:xfrm>
            <a:off x="2786063" y="5643563"/>
            <a:ext cx="127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200"/>
              <a:t>(Private)</a:t>
            </a:r>
          </a:p>
          <a:p>
            <a:pPr eaLnBrk="0" hangingPunct="0"/>
            <a:r>
              <a:rPr lang="nb-NO" sz="1200"/>
              <a:t>Inspection Bodies</a:t>
            </a:r>
          </a:p>
        </p:txBody>
      </p:sp>
      <p:sp>
        <p:nvSpPr>
          <p:cNvPr id="18445" name="Ellipse 23"/>
          <p:cNvSpPr>
            <a:spLocks noChangeArrowheads="1"/>
          </p:cNvSpPr>
          <p:nvPr/>
        </p:nvSpPr>
        <p:spPr bwMode="auto">
          <a:xfrm>
            <a:off x="71438" y="1857375"/>
            <a:ext cx="8929687" cy="87153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/>
          </a:p>
        </p:txBody>
      </p:sp>
      <p:sp>
        <p:nvSpPr>
          <p:cNvPr id="18446" name="Ellipse 24"/>
          <p:cNvSpPr>
            <a:spLocks noChangeArrowheads="1"/>
          </p:cNvSpPr>
          <p:nvPr/>
        </p:nvSpPr>
        <p:spPr bwMode="auto">
          <a:xfrm>
            <a:off x="1357313" y="3000375"/>
            <a:ext cx="6357937" cy="63579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/>
          </a:p>
        </p:txBody>
      </p:sp>
      <p:sp>
        <p:nvSpPr>
          <p:cNvPr id="18447" name="Ellipse 31"/>
          <p:cNvSpPr>
            <a:spLocks noChangeArrowheads="1"/>
          </p:cNvSpPr>
          <p:nvPr/>
        </p:nvSpPr>
        <p:spPr bwMode="auto">
          <a:xfrm>
            <a:off x="2643188" y="4357688"/>
            <a:ext cx="3786187" cy="3786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/>
          </a:p>
        </p:txBody>
      </p:sp>
      <p:sp>
        <p:nvSpPr>
          <p:cNvPr id="18448" name="Rektangel 45"/>
          <p:cNvSpPr>
            <a:spLocks noChangeArrowheads="1"/>
          </p:cNvSpPr>
          <p:nvPr/>
        </p:nvSpPr>
        <p:spPr bwMode="auto">
          <a:xfrm>
            <a:off x="1" y="6215063"/>
            <a:ext cx="9144000" cy="857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/>
          </a:p>
        </p:txBody>
      </p:sp>
      <p:cxnSp>
        <p:nvCxnSpPr>
          <p:cNvPr id="18449" name="Rett linje 47"/>
          <p:cNvCxnSpPr>
            <a:cxnSpLocks noChangeShapeType="1"/>
            <a:stCxn id="18445" idx="2"/>
          </p:cNvCxnSpPr>
          <p:nvPr/>
        </p:nvCxnSpPr>
        <p:spPr bwMode="auto">
          <a:xfrm rot="10800000" flipH="1">
            <a:off x="71438" y="6215063"/>
            <a:ext cx="8929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0" name="Rett linje 52"/>
          <p:cNvCxnSpPr>
            <a:cxnSpLocks noChangeShapeType="1"/>
            <a:endCxn id="18473" idx="1"/>
          </p:cNvCxnSpPr>
          <p:nvPr/>
        </p:nvCxnSpPr>
        <p:spPr bwMode="auto">
          <a:xfrm>
            <a:off x="642938" y="4071938"/>
            <a:ext cx="3554412" cy="18399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1" name="Rett linje 55"/>
          <p:cNvCxnSpPr>
            <a:cxnSpLocks noChangeShapeType="1"/>
            <a:endCxn id="18473" idx="7"/>
          </p:cNvCxnSpPr>
          <p:nvPr/>
        </p:nvCxnSpPr>
        <p:spPr bwMode="auto">
          <a:xfrm rot="10800000" flipV="1">
            <a:off x="4803775" y="3429000"/>
            <a:ext cx="3197225" cy="2482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2" name="Rett linje 57"/>
          <p:cNvCxnSpPr>
            <a:cxnSpLocks noChangeShapeType="1"/>
            <a:endCxn id="18473" idx="0"/>
          </p:cNvCxnSpPr>
          <p:nvPr/>
        </p:nvCxnSpPr>
        <p:spPr bwMode="auto">
          <a:xfrm rot="5400000">
            <a:off x="3178969" y="3321844"/>
            <a:ext cx="3786188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0" name="Gruppe 64"/>
          <p:cNvGrpSpPr>
            <a:grpSpLocks/>
          </p:cNvGrpSpPr>
          <p:nvPr/>
        </p:nvGrpSpPr>
        <p:grpSpPr bwMode="auto">
          <a:xfrm>
            <a:off x="2000250" y="4364038"/>
            <a:ext cx="828675" cy="993775"/>
            <a:chOff x="2178330" y="4382709"/>
            <a:chExt cx="828103" cy="994030"/>
          </a:xfrm>
        </p:grpSpPr>
        <p:sp>
          <p:nvSpPr>
            <p:cNvPr id="18477" name="Text Box 16"/>
            <p:cNvSpPr txBox="1">
              <a:spLocks noChangeArrowheads="1"/>
            </p:cNvSpPr>
            <p:nvPr/>
          </p:nvSpPr>
          <p:spPr bwMode="auto">
            <a:xfrm rot="-3217567">
              <a:off x="2351589" y="4721896"/>
              <a:ext cx="852487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200"/>
                <a:t>Directorate</a:t>
              </a:r>
            </a:p>
            <a:p>
              <a:pPr algn="ctr" eaLnBrk="0" hangingPunct="0"/>
              <a:r>
                <a:rPr lang="nb-NO" sz="1200"/>
                <a:t>of fisheries</a:t>
              </a:r>
            </a:p>
          </p:txBody>
        </p:sp>
        <p:pic>
          <p:nvPicPr>
            <p:cNvPr id="18478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3217567">
              <a:off x="2097368" y="4463671"/>
              <a:ext cx="6477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54" name="TekstSylinder 65"/>
          <p:cNvSpPr txBox="1">
            <a:spLocks noChangeArrowheads="1"/>
          </p:cNvSpPr>
          <p:nvPr/>
        </p:nvSpPr>
        <p:spPr bwMode="auto">
          <a:xfrm rot="-4437328">
            <a:off x="-57150" y="4999038"/>
            <a:ext cx="115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400">
                <a:solidFill>
                  <a:srgbClr val="FF0000"/>
                </a:solidFill>
              </a:rPr>
              <a:t>Technical risk</a:t>
            </a:r>
          </a:p>
        </p:txBody>
      </p:sp>
      <p:sp>
        <p:nvSpPr>
          <p:cNvPr id="18455" name="TekstSylinder 66"/>
          <p:cNvSpPr txBox="1">
            <a:spLocks noChangeArrowheads="1"/>
          </p:cNvSpPr>
          <p:nvPr/>
        </p:nvSpPr>
        <p:spPr bwMode="auto">
          <a:xfrm rot="1991188">
            <a:off x="6303963" y="2555875"/>
            <a:ext cx="815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400">
                <a:solidFill>
                  <a:srgbClr val="FF0000"/>
                </a:solidFill>
              </a:rPr>
              <a:t>Pollution</a:t>
            </a:r>
          </a:p>
        </p:txBody>
      </p:sp>
      <p:sp>
        <p:nvSpPr>
          <p:cNvPr id="18456" name="TekstSylinder 67"/>
          <p:cNvSpPr txBox="1">
            <a:spLocks noChangeArrowheads="1"/>
          </p:cNvSpPr>
          <p:nvPr/>
        </p:nvSpPr>
        <p:spPr bwMode="auto">
          <a:xfrm rot="-1496372">
            <a:off x="2152650" y="2335213"/>
            <a:ext cx="1268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Fish health risk</a:t>
            </a:r>
          </a:p>
        </p:txBody>
      </p:sp>
      <p:sp>
        <p:nvSpPr>
          <p:cNvPr id="18457" name="TekstSylinder 68"/>
          <p:cNvSpPr txBox="1">
            <a:spLocks noChangeArrowheads="1"/>
          </p:cNvSpPr>
          <p:nvPr/>
        </p:nvSpPr>
        <p:spPr bwMode="auto">
          <a:xfrm rot="-3021853">
            <a:off x="681038" y="3443287"/>
            <a:ext cx="130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Operational risk</a:t>
            </a:r>
          </a:p>
        </p:txBody>
      </p:sp>
      <p:sp>
        <p:nvSpPr>
          <p:cNvPr id="18458" name="TekstSylinder 70"/>
          <p:cNvSpPr txBox="1">
            <a:spLocks noChangeArrowheads="1"/>
          </p:cNvSpPr>
          <p:nvPr/>
        </p:nvSpPr>
        <p:spPr bwMode="auto">
          <a:xfrm rot="4421609">
            <a:off x="7450932" y="4822031"/>
            <a:ext cx="1919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400">
                <a:solidFill>
                  <a:srgbClr val="FF0000"/>
                </a:solidFill>
              </a:rPr>
              <a:t>Freshwater management</a:t>
            </a:r>
          </a:p>
        </p:txBody>
      </p:sp>
      <p:sp>
        <p:nvSpPr>
          <p:cNvPr id="18459" name="TekstSylinder 71"/>
          <p:cNvSpPr txBox="1">
            <a:spLocks noChangeArrowheads="1"/>
          </p:cNvSpPr>
          <p:nvPr/>
        </p:nvSpPr>
        <p:spPr bwMode="auto">
          <a:xfrm>
            <a:off x="4143375" y="5929313"/>
            <a:ext cx="766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400">
                <a:solidFill>
                  <a:schemeClr val="bg1"/>
                </a:solidFill>
              </a:rPr>
              <a:t>Industry</a:t>
            </a:r>
          </a:p>
        </p:txBody>
      </p:sp>
      <p:grpSp>
        <p:nvGrpSpPr>
          <p:cNvPr id="11" name="Gruppe 89"/>
          <p:cNvGrpSpPr>
            <a:grpSpLocks/>
          </p:cNvGrpSpPr>
          <p:nvPr/>
        </p:nvGrpSpPr>
        <p:grpSpPr bwMode="auto">
          <a:xfrm>
            <a:off x="6286500" y="4857750"/>
            <a:ext cx="1225550" cy="1357313"/>
            <a:chOff x="6460473" y="548195"/>
            <a:chExt cx="1224861" cy="1357322"/>
          </a:xfrm>
        </p:grpSpPr>
        <p:pic>
          <p:nvPicPr>
            <p:cNvPr id="18475" name="Picture 3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4212050">
              <a:off x="7060196" y="770052"/>
              <a:ext cx="625138" cy="62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ktangel 73"/>
            <p:cNvSpPr/>
            <p:nvPr/>
          </p:nvSpPr>
          <p:spPr>
            <a:xfrm rot="4212050">
              <a:off x="6070574" y="938094"/>
              <a:ext cx="1357322" cy="5775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050" dirty="0"/>
                <a:t>Norwegian Water</a:t>
              </a:r>
            </a:p>
            <a:p>
              <a:pPr algn="ctr" eaLnBrk="0" hangingPunct="0">
                <a:defRPr/>
              </a:pPr>
              <a:r>
                <a:rPr lang="en-US" sz="1050" dirty="0"/>
                <a:t>Resources and </a:t>
              </a:r>
            </a:p>
            <a:p>
              <a:pPr algn="ctr" eaLnBrk="0" hangingPunct="0">
                <a:defRPr/>
              </a:pPr>
              <a:r>
                <a:rPr lang="en-US" sz="1050" dirty="0"/>
                <a:t>Energy Directorate</a:t>
              </a:r>
            </a:p>
          </p:txBody>
        </p:sp>
      </p:grpSp>
      <p:sp>
        <p:nvSpPr>
          <p:cNvPr id="18461" name="TekstSylinder 76"/>
          <p:cNvSpPr txBox="1">
            <a:spLocks noChangeArrowheads="1"/>
          </p:cNvSpPr>
          <p:nvPr/>
        </p:nvSpPr>
        <p:spPr bwMode="auto">
          <a:xfrm>
            <a:off x="3952875" y="1978025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400">
                <a:solidFill>
                  <a:srgbClr val="FF0000"/>
                </a:solidFill>
              </a:rPr>
              <a:t>Maritime safety</a:t>
            </a:r>
          </a:p>
        </p:txBody>
      </p:sp>
      <p:sp>
        <p:nvSpPr>
          <p:cNvPr id="18462" name="TekstSylinder 78"/>
          <p:cNvSpPr txBox="1">
            <a:spLocks noChangeArrowheads="1"/>
          </p:cNvSpPr>
          <p:nvPr/>
        </p:nvSpPr>
        <p:spPr bwMode="auto">
          <a:xfrm>
            <a:off x="112713" y="6215063"/>
            <a:ext cx="1181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Regulatory body</a:t>
            </a:r>
          </a:p>
        </p:txBody>
      </p:sp>
      <p:sp>
        <p:nvSpPr>
          <p:cNvPr id="18463" name="TekstSylinder 79"/>
          <p:cNvSpPr txBox="1">
            <a:spLocks noChangeArrowheads="1"/>
          </p:cNvSpPr>
          <p:nvPr/>
        </p:nvSpPr>
        <p:spPr bwMode="auto">
          <a:xfrm>
            <a:off x="1428750" y="6215063"/>
            <a:ext cx="1209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Control authority</a:t>
            </a:r>
          </a:p>
        </p:txBody>
      </p:sp>
      <p:sp>
        <p:nvSpPr>
          <p:cNvPr id="18464" name="TekstSylinder 80"/>
          <p:cNvSpPr txBox="1">
            <a:spLocks noChangeArrowheads="1"/>
          </p:cNvSpPr>
          <p:nvPr/>
        </p:nvSpPr>
        <p:spPr bwMode="auto">
          <a:xfrm>
            <a:off x="7827963" y="6215063"/>
            <a:ext cx="1181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Regulatory body</a:t>
            </a:r>
          </a:p>
        </p:txBody>
      </p:sp>
      <p:sp>
        <p:nvSpPr>
          <p:cNvPr id="18465" name="TekstSylinder 81"/>
          <p:cNvSpPr txBox="1">
            <a:spLocks noChangeArrowheads="1"/>
          </p:cNvSpPr>
          <p:nvPr/>
        </p:nvSpPr>
        <p:spPr bwMode="auto">
          <a:xfrm>
            <a:off x="6500813" y="6215063"/>
            <a:ext cx="1209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Control authority</a:t>
            </a:r>
          </a:p>
        </p:txBody>
      </p:sp>
      <p:sp>
        <p:nvSpPr>
          <p:cNvPr id="18466" name="TekstSylinder 82"/>
          <p:cNvSpPr txBox="1">
            <a:spLocks noChangeArrowheads="1"/>
          </p:cNvSpPr>
          <p:nvPr/>
        </p:nvSpPr>
        <p:spPr bwMode="auto">
          <a:xfrm>
            <a:off x="2714625" y="6215063"/>
            <a:ext cx="134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/>
              <a:t>Operational control</a:t>
            </a:r>
          </a:p>
          <a:p>
            <a:pPr algn="ctr" eaLnBrk="0" hangingPunct="0"/>
            <a:r>
              <a:rPr lang="en-US" sz="1200" dirty="0"/>
              <a:t>authority</a:t>
            </a:r>
          </a:p>
        </p:txBody>
      </p:sp>
      <p:sp>
        <p:nvSpPr>
          <p:cNvPr id="18467" name="TekstSylinder 83"/>
          <p:cNvSpPr txBox="1">
            <a:spLocks noChangeArrowheads="1"/>
          </p:cNvSpPr>
          <p:nvPr/>
        </p:nvSpPr>
        <p:spPr bwMode="auto">
          <a:xfrm>
            <a:off x="5008563" y="6215063"/>
            <a:ext cx="134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/>
              <a:t>Operational control</a:t>
            </a:r>
          </a:p>
          <a:p>
            <a:pPr algn="ctr" eaLnBrk="0" hangingPunct="0"/>
            <a:r>
              <a:rPr lang="en-US" sz="1200"/>
              <a:t>authority</a:t>
            </a:r>
          </a:p>
        </p:txBody>
      </p:sp>
      <p:cxnSp>
        <p:nvCxnSpPr>
          <p:cNvPr id="18468" name="Rett linje 85"/>
          <p:cNvCxnSpPr>
            <a:cxnSpLocks noChangeShapeType="1"/>
            <a:stCxn id="18446" idx="1"/>
          </p:cNvCxnSpPr>
          <p:nvPr/>
        </p:nvCxnSpPr>
        <p:spPr bwMode="auto">
          <a:xfrm rot="16200000" flipH="1">
            <a:off x="2324894" y="3896519"/>
            <a:ext cx="1925637" cy="1997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9" name="Rett linje 87"/>
          <p:cNvCxnSpPr>
            <a:cxnSpLocks noChangeShapeType="1"/>
          </p:cNvCxnSpPr>
          <p:nvPr/>
        </p:nvCxnSpPr>
        <p:spPr bwMode="auto">
          <a:xfrm rot="16200000" flipH="1">
            <a:off x="2714626" y="4214812"/>
            <a:ext cx="2786062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TekstSylinder 69"/>
          <p:cNvSpPr txBox="1"/>
          <p:nvPr/>
        </p:nvSpPr>
        <p:spPr>
          <a:xfrm rot="20202359">
            <a:off x="3187700" y="4791075"/>
            <a:ext cx="1528763" cy="306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nb-NO" sz="1400" dirty="0"/>
              <a:t>Regional </a:t>
            </a:r>
            <a:r>
              <a:rPr lang="nb-NO" sz="1400" dirty="0" err="1"/>
              <a:t>offices</a:t>
            </a:r>
            <a:endParaRPr lang="nb-NO" sz="1400" dirty="0"/>
          </a:p>
        </p:txBody>
      </p:sp>
      <p:sp>
        <p:nvSpPr>
          <p:cNvPr id="18471" name="TekstSylinder 90"/>
          <p:cNvSpPr txBox="1">
            <a:spLocks noChangeArrowheads="1"/>
          </p:cNvSpPr>
          <p:nvPr/>
        </p:nvSpPr>
        <p:spPr bwMode="auto">
          <a:xfrm>
            <a:off x="5357813" y="5643563"/>
            <a:ext cx="719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200"/>
              <a:t>Regional</a:t>
            </a:r>
          </a:p>
          <a:p>
            <a:pPr eaLnBrk="0" hangingPunct="0"/>
            <a:r>
              <a:rPr lang="nb-NO" sz="1200"/>
              <a:t>office</a:t>
            </a:r>
          </a:p>
        </p:txBody>
      </p:sp>
      <p:sp>
        <p:nvSpPr>
          <p:cNvPr id="62" name="TekstSylinder 61"/>
          <p:cNvSpPr txBox="1"/>
          <p:nvPr/>
        </p:nvSpPr>
        <p:spPr>
          <a:xfrm>
            <a:off x="658906" y="739588"/>
            <a:ext cx="83237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Norwegian Aquaculture Governance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– law enforcement agencies </a:t>
            </a:r>
          </a:p>
        </p:txBody>
      </p:sp>
      <p:sp>
        <p:nvSpPr>
          <p:cNvPr id="18473" name="Ellipse 30"/>
          <p:cNvSpPr>
            <a:spLocks noChangeArrowheads="1"/>
          </p:cNvSpPr>
          <p:nvPr/>
        </p:nvSpPr>
        <p:spPr bwMode="auto">
          <a:xfrm>
            <a:off x="4071938" y="5786438"/>
            <a:ext cx="857250" cy="8572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/>
          </a:p>
        </p:txBody>
      </p:sp>
      <p:sp>
        <p:nvSpPr>
          <p:cNvPr id="18474" name="TekstSylinder 77"/>
          <p:cNvSpPr txBox="1">
            <a:spLocks noChangeArrowheads="1"/>
          </p:cNvSpPr>
          <p:nvPr/>
        </p:nvSpPr>
        <p:spPr bwMode="auto">
          <a:xfrm>
            <a:off x="3947986" y="6008688"/>
            <a:ext cx="11226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nb-NO" sz="1300" b="1" dirty="0"/>
              <a:t>Aquaculture </a:t>
            </a:r>
          </a:p>
          <a:p>
            <a:pPr algn="ctr" eaLnBrk="0" hangingPunct="0"/>
            <a:r>
              <a:rPr lang="nb-NO" sz="1300" b="1" dirty="0" err="1"/>
              <a:t>industry</a:t>
            </a:r>
            <a:endParaRPr lang="nb-NO" sz="1300" b="1" dirty="0"/>
          </a:p>
        </p:txBody>
      </p:sp>
      <p:sp>
        <p:nvSpPr>
          <p:cNvPr id="63" name="Rektangel 62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Plassholder for innhold 3"/>
          <p:cNvSpPr>
            <a:spLocks noGrp="1"/>
          </p:cNvSpPr>
          <p:nvPr>
            <p:ph sz="half" idx="2"/>
          </p:nvPr>
        </p:nvSpPr>
        <p:spPr>
          <a:xfrm>
            <a:off x="1157288" y="5878513"/>
            <a:ext cx="6324600" cy="74612"/>
          </a:xfrm>
        </p:spPr>
        <p:txBody>
          <a:bodyPr/>
          <a:lstStyle/>
          <a:p>
            <a:endParaRPr lang="nb-NO" smtClean="0"/>
          </a:p>
          <a:p>
            <a:pPr>
              <a:buFontTx/>
              <a:buNone/>
            </a:pPr>
            <a:endParaRPr lang="nb-NO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1344613"/>
            <a:ext cx="15113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033463" y="1052513"/>
            <a:ext cx="7787808" cy="547687"/>
          </a:xfrm>
        </p:spPr>
        <p:txBody>
          <a:bodyPr/>
          <a:lstStyle/>
          <a:p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</a:t>
            </a:r>
            <a:endParaRPr lang="nb-NO" sz="2800" dirty="0"/>
          </a:p>
        </p:txBody>
      </p:sp>
      <p:graphicFrame>
        <p:nvGraphicFramePr>
          <p:cNvPr id="9" name="Plassholder for innhold 6"/>
          <p:cNvGraphicFramePr>
            <a:graphicFrameLocks noGrp="1"/>
          </p:cNvGraphicFramePr>
          <p:nvPr>
            <p:ph sz="half" idx="1"/>
          </p:nvPr>
        </p:nvGraphicFramePr>
        <p:xfrm>
          <a:off x="1030288" y="1838325"/>
          <a:ext cx="73072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ktangel 6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9247" y="1052513"/>
            <a:ext cx="8444753" cy="547687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Norwegian Strategy for environmental sustainable Aquaculture</a:t>
            </a:r>
          </a:p>
        </p:txBody>
      </p:sp>
      <p:sp>
        <p:nvSpPr>
          <p:cNvPr id="31747" name="Plassholder for innhold 2"/>
          <p:cNvSpPr>
            <a:spLocks noGrp="1"/>
          </p:cNvSpPr>
          <p:nvPr>
            <p:ph idx="1"/>
          </p:nvPr>
        </p:nvSpPr>
        <p:spPr>
          <a:xfrm>
            <a:off x="1030288" y="1949824"/>
            <a:ext cx="6451600" cy="4003300"/>
          </a:xfrm>
        </p:spPr>
        <p:txBody>
          <a:bodyPr/>
          <a:lstStyle/>
          <a:p>
            <a:r>
              <a:rPr lang="en-GB" sz="2000" dirty="0" smtClean="0"/>
              <a:t>Significant growth over the past 20 years</a:t>
            </a:r>
          </a:p>
          <a:p>
            <a:r>
              <a:rPr lang="en-GB" sz="2000" dirty="0" smtClean="0"/>
              <a:t>Experienced challenges</a:t>
            </a:r>
          </a:p>
          <a:p>
            <a:r>
              <a:rPr lang="en-GB" sz="2000" dirty="0" smtClean="0"/>
              <a:t>The strategy identifies 5 focus areas, where aquaculture have impact on the environment</a:t>
            </a:r>
          </a:p>
          <a:p>
            <a:pPr lvl="1"/>
            <a:r>
              <a:rPr lang="en-GB" dirty="0" smtClean="0"/>
              <a:t>Genetic interaction</a:t>
            </a:r>
          </a:p>
          <a:p>
            <a:pPr lvl="1"/>
            <a:r>
              <a:rPr lang="en-GB" dirty="0" smtClean="0"/>
              <a:t>Pollution</a:t>
            </a:r>
          </a:p>
          <a:p>
            <a:pPr lvl="1"/>
            <a:r>
              <a:rPr lang="en-GB" dirty="0" smtClean="0"/>
              <a:t>Diseases</a:t>
            </a:r>
          </a:p>
          <a:p>
            <a:pPr lvl="1"/>
            <a:r>
              <a:rPr lang="en-GB" dirty="0" smtClean="0"/>
              <a:t>Spatial planning</a:t>
            </a:r>
          </a:p>
          <a:p>
            <a:pPr lvl="1"/>
            <a:r>
              <a:rPr lang="en-GB" dirty="0" smtClean="0"/>
              <a:t>Feed resources</a:t>
            </a:r>
          </a:p>
          <a:p>
            <a:pPr lvl="1"/>
            <a:endParaRPr lang="en-GB" dirty="0" smtClean="0"/>
          </a:p>
          <a:p>
            <a:r>
              <a:rPr lang="en-GB" sz="2000" dirty="0" smtClean="0"/>
              <a:t>Future Growth = Green Concessions = Group of Experts decide = Beauty Contest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1721223"/>
            <a:ext cx="1511300" cy="4601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157" y="4277750"/>
            <a:ext cx="1498843" cy="202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ktangel 5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9929" y="1052513"/>
            <a:ext cx="7261412" cy="547687"/>
          </a:xfrm>
        </p:spPr>
        <p:txBody>
          <a:bodyPr/>
          <a:lstStyle/>
          <a:p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and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Global </a:t>
            </a:r>
            <a:r>
              <a:rPr lang="nb-NO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nb-N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nb-NO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FKD-BRUKER\Mine dokumenter\Williams\Billedalbum\Utklipp Annnet\CFS_logo_150_e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7929" y="4856629"/>
            <a:ext cx="1506071" cy="152615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23839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C:\Documents and Settings\FKD-BRUKER\Mine dokumenter\Williams\Billedalbum\Utklipp Annnet\Kopi (2) av imagesCAWNKE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84094"/>
            <a:ext cx="1524000" cy="2738718"/>
          </a:xfrm>
          <a:prstGeom prst="rect">
            <a:avLst/>
          </a:prstGeom>
          <a:noFill/>
        </p:spPr>
      </p:pic>
      <p:pic>
        <p:nvPicPr>
          <p:cNvPr id="9221" name="Picture 5" descr="C:\Documents and Settings\FKD-BRUKER\Mine dokumenter\Williams\Billedalbum\Utklipp Annnet\hunger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612" y="1835412"/>
            <a:ext cx="5467164" cy="4265876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5647764" y="0"/>
            <a:ext cx="3496235" cy="4706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Asia Regional Seminar </a:t>
            </a:r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KD-design engelsk">
  <a:themeElements>
    <a:clrScheme name="Standard utfor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KD-design engelsk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FKD-design engels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FKD-design engelsk</Template>
  <TotalTime>1839</TotalTime>
  <Words>971</Words>
  <Application>Microsoft Office PowerPoint</Application>
  <PresentationFormat>Skjermfremvisning (4:3)</PresentationFormat>
  <Paragraphs>235</Paragraphs>
  <Slides>19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2" baseType="lpstr">
      <vt:lpstr>FKD-design engelsk</vt:lpstr>
      <vt:lpstr>Photo Editor-foto</vt:lpstr>
      <vt:lpstr>Worksheet</vt:lpstr>
      <vt:lpstr>Asia Regional Seminar  on Aquaculture  for Embassies, Norad and fisheries advisers  - Bangkok 16-17 January 2013 -</vt:lpstr>
      <vt:lpstr>Norwegian Aquaculture Policies, Management, Institutions, Knowledge  and Future Development Cooperation   - highlites -</vt:lpstr>
      <vt:lpstr>FAO, Norway and Aquaculture - I</vt:lpstr>
      <vt:lpstr>FAO, Norway and Aquaculture - II</vt:lpstr>
      <vt:lpstr>What are the success-factors in Norwegian Aquaculture Development ?</vt:lpstr>
      <vt:lpstr>Lysbilde 6</vt:lpstr>
      <vt:lpstr>Government controlled Growth rate</vt:lpstr>
      <vt:lpstr>The Norwegian Strategy for environmental sustainable Aquaculture</vt:lpstr>
      <vt:lpstr>Let us leave Norway – and take a look at Global challenges  </vt:lpstr>
      <vt:lpstr>Rio+20 ”The Future We Want” Declaration</vt:lpstr>
      <vt:lpstr>The Fish as Food Decade ? </vt:lpstr>
      <vt:lpstr>Aquaculture Development in Asia –  any relevant Norwegian Contribution ?</vt:lpstr>
      <vt:lpstr>Norwegian Government  Development Cooperation Policy  Paper Focus Areas   </vt:lpstr>
      <vt:lpstr>  Joint Cabinet Document. Minister for Development Cooperation  &amp; Minister for Fisheries and Coast   -  I  </vt:lpstr>
      <vt:lpstr>Joint Cabinet Document -  II </vt:lpstr>
      <vt:lpstr>Ministry of Fisheries (and aquaculture) and Coastal Affairs respons ;  </vt:lpstr>
      <vt:lpstr>Lysbilde 17</vt:lpstr>
      <vt:lpstr>Lysbilde 18</vt:lpstr>
      <vt:lpstr>Lysbilde 19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Fisheries Management in the North East Atlantic</dc:title>
  <dc:creator>FKD-BRUKER</dc:creator>
  <cp:lastModifiedBy>FKD-BRUKER</cp:lastModifiedBy>
  <cp:revision>64</cp:revision>
  <cp:lastPrinted>2003-11-05T13:01:31Z</cp:lastPrinted>
  <dcterms:created xsi:type="dcterms:W3CDTF">2012-06-15T18:24:00Z</dcterms:created>
  <dcterms:modified xsi:type="dcterms:W3CDTF">2013-01-17T07:18:49Z</dcterms:modified>
</cp:coreProperties>
</file>