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2"/>
  </p:notesMasterIdLst>
  <p:sldIdLst>
    <p:sldId id="256" r:id="rId2"/>
    <p:sldId id="260" r:id="rId3"/>
    <p:sldId id="261" r:id="rId4"/>
    <p:sldId id="262" r:id="rId5"/>
    <p:sldId id="264" r:id="rId6"/>
    <p:sldId id="268" r:id="rId7"/>
    <p:sldId id="265" r:id="rId8"/>
    <p:sldId id="267" r:id="rId9"/>
    <p:sldId id="269" r:id="rId10"/>
    <p:sldId id="263" r:id="rId11"/>
    <p:sldId id="270" r:id="rId12"/>
    <p:sldId id="271" r:id="rId13"/>
    <p:sldId id="272" r:id="rId14"/>
    <p:sldId id="273" r:id="rId15"/>
    <p:sldId id="274" r:id="rId16"/>
    <p:sldId id="275" r:id="rId17"/>
    <p:sldId id="286" r:id="rId18"/>
    <p:sldId id="287" r:id="rId19"/>
    <p:sldId id="257" r:id="rId20"/>
    <p:sldId id="266" r:id="rId21"/>
    <p:sldId id="276" r:id="rId22"/>
    <p:sldId id="277" r:id="rId23"/>
    <p:sldId id="278" r:id="rId24"/>
    <p:sldId id="282" r:id="rId25"/>
    <p:sldId id="279" r:id="rId26"/>
    <p:sldId id="280" r:id="rId27"/>
    <p:sldId id="281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443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60A8D-8099-4C5D-9101-A359F34C45EB}" type="datetimeFigureOut">
              <a:rPr lang="en-GB" smtClean="0"/>
              <a:pPr/>
              <a:t>18/10/2011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4E410-F71A-47C3-8F4C-BD2844F1382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846CC-E537-47AA-9056-42DE2D1A29E8}" type="slidenum">
              <a:rPr lang="ro-RO" smtClean="0"/>
              <a:pPr/>
              <a:t>10</a:t>
            </a:fld>
            <a:endParaRPr lang="ro-R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793EB-DDC3-4E18-9B78-FA4518720A12}" type="slidenum">
              <a:rPr lang="ro-RO" smtClean="0">
                <a:latin typeface="Arial" charset="0"/>
                <a:cs typeface="Arial" charset="0"/>
              </a:rPr>
              <a:pPr/>
              <a:t>20</a:t>
            </a:fld>
            <a:endParaRPr lang="ro-RO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215D-B3EC-4209-81E8-924687DC255C}" type="slidenum">
              <a:rPr lang="ro-RO" smtClean="0"/>
              <a:pPr/>
              <a:t>6</a:t>
            </a:fld>
            <a:endParaRPr lang="ro-R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3C6352-8983-4A10-9A5D-58D4029F2C2B}" type="slidenum">
              <a:rPr lang="ro-RO" smtClean="0">
                <a:latin typeface="Arial" charset="0"/>
                <a:cs typeface="Arial" charset="0"/>
              </a:rPr>
              <a:pPr/>
              <a:t>8</a:t>
            </a:fld>
            <a:endParaRPr lang="ro-RO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E410-F71A-47C3-8F4C-BD2844F1382F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D44ED5F-D4D4-481D-B4BE-A8A351D622F4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E72AED9-62AF-4F8F-A75F-81A4552F2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44ED5F-D4D4-481D-B4BE-A8A351D622F4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2AED9-62AF-4F8F-A75F-81A4552F2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44ED5F-D4D4-481D-B4BE-A8A351D622F4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2AED9-62AF-4F8F-A75F-81A4552F2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44ED5F-D4D4-481D-B4BE-A8A351D622F4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2AED9-62AF-4F8F-A75F-81A4552F2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D44ED5F-D4D4-481D-B4BE-A8A351D622F4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E72AED9-62AF-4F8F-A75F-81A4552F2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44ED5F-D4D4-481D-B4BE-A8A351D622F4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E72AED9-62AF-4F8F-A75F-81A4552F2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44ED5F-D4D4-481D-B4BE-A8A351D622F4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E72AED9-62AF-4F8F-A75F-81A4552F2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44ED5F-D4D4-481D-B4BE-A8A351D622F4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2AED9-62AF-4F8F-A75F-81A4552F2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44ED5F-D4D4-481D-B4BE-A8A351D622F4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2AED9-62AF-4F8F-A75F-81A4552F2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D44ED5F-D4D4-481D-B4BE-A8A351D622F4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E72AED9-62AF-4F8F-A75F-81A4552F2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D44ED5F-D4D4-481D-B4BE-A8A351D622F4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E72AED9-62AF-4F8F-A75F-81A4552F2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D44ED5F-D4D4-481D-B4BE-A8A351D622F4}" type="datetimeFigureOut">
              <a:rPr lang="en-US" smtClean="0"/>
              <a:pPr/>
              <a:t>10/18/2011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E72AED9-62AF-4F8F-A75F-81A4552F2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Chasing Moby Dick…</a:t>
            </a:r>
            <a:br>
              <a:rPr lang="en-US" dirty="0" smtClean="0"/>
            </a:br>
            <a:r>
              <a:rPr lang="en-US" dirty="0" smtClean="0"/>
              <a:t>Contextual Choices in Fighting Corruption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291385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92D050"/>
                </a:solidFill>
              </a:rPr>
              <a:t>Alina Mungiu-Pippidi</a:t>
            </a:r>
          </a:p>
          <a:p>
            <a:r>
              <a:rPr lang="en-US" dirty="0" err="1" smtClean="0">
                <a:solidFill>
                  <a:srgbClr val="92D050"/>
                </a:solidFill>
              </a:rPr>
              <a:t>Hertie</a:t>
            </a:r>
            <a:r>
              <a:rPr lang="en-US" dirty="0" smtClean="0">
                <a:solidFill>
                  <a:srgbClr val="92D050"/>
                </a:solidFill>
              </a:rPr>
              <a:t> School of Governance</a:t>
            </a:r>
          </a:p>
          <a:p>
            <a:r>
              <a:rPr lang="en-US" dirty="0" smtClean="0"/>
              <a:t>pippidi@hertie-school.org</a:t>
            </a:r>
          </a:p>
          <a:p>
            <a:r>
              <a:rPr lang="en-US" dirty="0" smtClean="0"/>
              <a:t>www.againstcorruption.eu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4124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7200" algn="just"/>
            <a:r>
              <a:rPr lang="en-GB" sz="1000" i="1">
                <a:latin typeface="Verdana" pitchFamily="34" charset="0"/>
                <a:cs typeface="Times New Roman" pitchFamily="18" charset="0"/>
              </a:rPr>
              <a:t> </a:t>
            </a:r>
            <a:endParaRPr lang="en-GB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5720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301875" y="3124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0363" y="817563"/>
            <a:ext cx="46847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-481855"/>
            <a:ext cx="3962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ctr"/>
            <a:endParaRPr lang="en-US" sz="4000" b="1" dirty="0" smtClean="0">
              <a:latin typeface="Calisto MT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ctr"/>
            <a:r>
              <a:rPr lang="en-US" sz="4000" dirty="0" smtClean="0">
                <a:latin typeface="Calisto MT" pitchFamily="18" charset="0"/>
                <a:ea typeface="Calibri" pitchFamily="34" charset="0"/>
                <a:cs typeface="Times New Roman" pitchFamily="18" charset="0"/>
              </a:rPr>
              <a:t>Policy indicators 1: measuring favoritism in allocation of public funds</a:t>
            </a:r>
            <a:endParaRPr lang="en-US" sz="4000" dirty="0">
              <a:latin typeface="Calisto MT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0" hangingPunct="0"/>
            <a:endParaRPr lang="en-US" sz="2400" b="1" dirty="0">
              <a:latin typeface="Calisto MT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222" name="Group 30"/>
          <p:cNvGraphicFramePr>
            <a:graphicFrameLocks noGrp="1"/>
          </p:cNvGraphicFramePr>
          <p:nvPr/>
        </p:nvGraphicFramePr>
        <p:xfrm>
          <a:off x="2971800" y="4129088"/>
          <a:ext cx="6019800" cy="2287588"/>
        </p:xfrm>
        <a:graphic>
          <a:graphicData uri="http://schemas.openxmlformats.org/drawingml/2006/table">
            <a:tbl>
              <a:tblPr/>
              <a:tblGrid>
                <a:gridCol w="2913063"/>
                <a:gridCol w="1036637"/>
                <a:gridCol w="987425"/>
                <a:gridCol w="1082675"/>
              </a:tblGrid>
              <a:tr h="82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ROMANIA’S NATIURAL EMERGENCIES FUND ALLOCATION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pitchFamily="18" charset="0"/>
                          <a:cs typeface="Arial" charset="0"/>
                        </a:rPr>
                        <a:t>2004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pitchFamily="18" charset="0"/>
                          <a:cs typeface="Arial" charset="0"/>
                        </a:rPr>
                        <a:t>(SDP)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sto MT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pitchFamily="18" charset="0"/>
                          <a:cs typeface="Arial" charset="0"/>
                        </a:rPr>
                        <a:t>2008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pitchFamily="18" charset="0"/>
                          <a:cs typeface="Arial" charset="0"/>
                        </a:rPr>
                        <a:t>(Liberals)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sto MT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pitchFamily="18" charset="0"/>
                          <a:cs typeface="Arial" charset="0"/>
                        </a:rPr>
                        <a:t>2010 (Democrat Liberals)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sto MT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Share of funds for main govt party %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49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45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62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Share of vote in local elections of govt party %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36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16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cs typeface="Arial" charset="0"/>
                        </a:rPr>
                        <a:t>29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35101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sz="3200" b="1" dirty="0" smtClean="0">
                <a:latin typeface="Calisto MT" pitchFamily="18" charset="0"/>
                <a:ea typeface="Calibri" pitchFamily="34" charset="0"/>
                <a:cs typeface="Times New Roman" pitchFamily="18" charset="0"/>
              </a:rPr>
              <a:t>Policy indicators 1: measuring favoritism in allocation of public jobs</a:t>
            </a:r>
            <a:endParaRPr lang="en-US" sz="3200" b="1" dirty="0">
              <a:latin typeface="Calisto MT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6866" name="Gráfico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645024"/>
            <a:ext cx="7416824" cy="28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39952" y="908720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92D050"/>
                </a:solidFill>
              </a:rPr>
              <a:t>Evolution of ‘Confidence’ and Gratification Positions in </a:t>
            </a:r>
            <a:endParaRPr lang="en-GB" sz="2400" b="1" dirty="0" smtClean="0">
              <a:solidFill>
                <a:srgbClr val="92D050"/>
              </a:solidFill>
            </a:endParaRPr>
          </a:p>
          <a:p>
            <a:r>
              <a:rPr lang="en-US" sz="2400" b="1" i="1" dirty="0" smtClean="0">
                <a:solidFill>
                  <a:srgbClr val="92D050"/>
                </a:solidFill>
              </a:rPr>
              <a:t>the Brazilian Executive Federal Government, December 2010</a:t>
            </a:r>
            <a:endParaRPr lang="en-GB" sz="2400" b="1" dirty="0" smtClean="0">
              <a:solidFill>
                <a:srgbClr val="92D050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-180528" y="-220180"/>
            <a:ext cx="10252822" cy="307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226941" tIns="45720" rIns="226941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MS Mincho" pitchFamily="49" charset="-128"/>
                <a:cs typeface="Calibri" pitchFamily="34" charset="0"/>
              </a:rPr>
              <a:t>               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3200" dirty="0" smtClean="0">
              <a:latin typeface="Cambria" pitchFamily="18" charset="0"/>
              <a:ea typeface="MS Mincho" pitchFamily="49" charset="-128"/>
              <a:cs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MS Mincho" pitchFamily="49" charset="-128"/>
                <a:cs typeface="Calibri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MS Mincho" pitchFamily="49" charset="-128"/>
                <a:cs typeface="Calibri" pitchFamily="34" charset="0"/>
              </a:rPr>
              <a:t>                                   Klitgaard</a:t>
            </a:r>
            <a:r>
              <a:rPr kumimoji="0" lang="en-US" altLang="ja-JP" sz="3200" b="0" i="0" u="none" strike="noStrike" cap="none" normalizeH="0" dirty="0" smtClean="0">
                <a:ln>
                  <a:noFill/>
                </a:ln>
                <a:effectLst/>
                <a:latin typeface="Cambria" pitchFamily="18" charset="0"/>
                <a:ea typeface="MS Mincho" pitchFamily="49" charset="-128"/>
                <a:cs typeface="Calibri" pitchFamily="34" charset="0"/>
              </a:rPr>
              <a:t> 1978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3200" dirty="0" smtClean="0">
              <a:solidFill>
                <a:schemeClr val="tx2">
                  <a:lumMod val="90000"/>
                </a:schemeClr>
              </a:solidFill>
              <a:latin typeface="Cambria" pitchFamily="18" charset="0"/>
              <a:ea typeface="MS Mincho" pitchFamily="49" charset="-128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Cambria" pitchFamily="18" charset="0"/>
                <a:ea typeface="MS Mincho" pitchFamily="49" charset="-128"/>
                <a:cs typeface="Calibri" pitchFamily="34" charset="0"/>
              </a:rPr>
              <a:t>Corruption = Monopoly + Discretion– Accountability 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76895" y="2341911"/>
            <a:ext cx="719075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-228528" tIns="45720" rIns="228528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ea typeface="MS Mincho" pitchFamily="49" charset="-128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MS Mincho" pitchFamily="49" charset="-128"/>
                <a:cs typeface="Calibri" pitchFamily="34" charset="0"/>
              </a:rPr>
              <a:t>Mungiu-Pippidi 2010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latin typeface="Cambria" pitchFamily="18" charset="0"/>
              <a:ea typeface="MS Mincho" pitchFamily="49" charset="-128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mbria" pitchFamily="18" charset="0"/>
                <a:ea typeface="MS Mincho" pitchFamily="49" charset="-128"/>
                <a:cs typeface="Calibri" pitchFamily="34" charset="0"/>
              </a:rPr>
              <a:t>Corruption/control of corruption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Cambria" pitchFamily="18" charset="0"/>
                <a:ea typeface="MS Mincho" pitchFamily="49" charset="-128"/>
                <a:cs typeface="Calibri" pitchFamily="34" charset="0"/>
              </a:rPr>
              <a:t>=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mbria" pitchFamily="18" charset="0"/>
                <a:ea typeface="MS Mincho" pitchFamily="49" charset="-128"/>
                <a:cs typeface="Calibri" pitchFamily="34" charset="0"/>
              </a:rPr>
              <a:t>Resources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Cambria" pitchFamily="18" charset="0"/>
                <a:ea typeface="MS Mincho" pitchFamily="49" charset="-128"/>
                <a:cs typeface="Calibri" pitchFamily="34" charset="0"/>
              </a:rPr>
              <a:t> (Power + Material resources)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Cambria" pitchFamily="18" charset="0"/>
                <a:ea typeface="MS Mincho" pitchFamily="49" charset="-128"/>
                <a:cs typeface="Calibri" pitchFamily="34" charset="0"/>
              </a:rPr>
              <a:t>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Cambria" pitchFamily="18" charset="0"/>
                <a:ea typeface="MS Mincho" pitchFamily="49" charset="-128"/>
                <a:cs typeface="Calibri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ambria" pitchFamily="18" charset="0"/>
                <a:ea typeface="MS Mincho" pitchFamily="49" charset="-128"/>
                <a:cs typeface="Calibri" pitchFamily="34" charset="0"/>
              </a:rPr>
              <a:t>Constraints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Cambria" pitchFamily="18" charset="0"/>
                <a:ea typeface="MS Mincho" pitchFamily="49" charset="-128"/>
                <a:cs typeface="Calibri" pitchFamily="34" charset="0"/>
              </a:rPr>
              <a:t> (Legal + Normative)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latin typeface="Cambria" pitchFamily="18" charset="0"/>
                <a:ea typeface="MS Mincho" pitchFamily="49" charset="-128"/>
                <a:cs typeface="Calibri" pitchFamily="34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253536"/>
            <a:ext cx="8507288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Governance regimes= equilibria</a:t>
            </a:r>
            <a:endParaRPr kumimoji="0" lang="en-GB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62880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Resources </a:t>
            </a:r>
            <a:r>
              <a:rPr lang="en-US" sz="3600" dirty="0" smtClean="0"/>
              <a:t>&gt;</a:t>
            </a:r>
            <a:r>
              <a:rPr lang="en-US" sz="2800" dirty="0" smtClean="0"/>
              <a:t> Constraints = Particularism/Neo-P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3068960"/>
            <a:ext cx="81369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Constraints</a:t>
            </a:r>
            <a:r>
              <a:rPr lang="en-US" sz="3600" dirty="0" smtClean="0"/>
              <a:t>&gt;</a:t>
            </a:r>
            <a:r>
              <a:rPr lang="en-US" sz="2800" dirty="0" smtClean="0"/>
              <a:t>Resources= Universalism/Good governance/control of corruption</a:t>
            </a:r>
          </a:p>
          <a:p>
            <a:endParaRPr lang="en-US" sz="2800" dirty="0" smtClean="0"/>
          </a:p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Good question: How can we change from particularism to universalism?</a:t>
            </a:r>
          </a:p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How far can we manipulate resources or constraints by policy, as external agents?</a:t>
            </a:r>
            <a:endParaRPr lang="en-GB" sz="2800" dirty="0">
              <a:solidFill>
                <a:srgbClr val="92D05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53536"/>
            <a:ext cx="86868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Understanding governance regimes</a:t>
            </a:r>
            <a:endParaRPr kumimoji="0" lang="en-GB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20207"/>
            <a:ext cx="8401166" cy="553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253536"/>
            <a:ext cx="86868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Evolution</a:t>
            </a:r>
            <a:r>
              <a:rPr kumimoji="0" lang="en-US" sz="4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in time for corruption and democracy</a:t>
            </a:r>
            <a:endParaRPr kumimoji="0" lang="en-GB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1520" y="73420"/>
          <a:ext cx="6552728" cy="6784580"/>
        </p:xfrm>
        <a:graphic>
          <a:graphicData uri="http://schemas.openxmlformats.org/drawingml/2006/table">
            <a:tbl>
              <a:tblPr/>
              <a:tblGrid>
                <a:gridCol w="5436144"/>
                <a:gridCol w="1116584"/>
              </a:tblGrid>
              <a:tr h="36876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mbria"/>
                          <a:ea typeface="MS Mincho"/>
                          <a:cs typeface="Calibri"/>
                        </a:rPr>
                        <a:t> </a:t>
                      </a:r>
                      <a:r>
                        <a:rPr lang="en-US" sz="2000" dirty="0" smtClean="0">
                          <a:latin typeface="Cambria"/>
                          <a:ea typeface="MS Mincho"/>
                          <a:cs typeface="Calibri"/>
                        </a:rPr>
                        <a:t>MODE;L EXPLAINING CONTROL OF CORRUPTION</a:t>
                      </a:r>
                      <a:endParaRPr lang="en-GB" sz="20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6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92D050"/>
                          </a:solidFill>
                          <a:latin typeface="Cambria"/>
                          <a:ea typeface="MS Mincho"/>
                          <a:cs typeface="Calibri"/>
                        </a:rPr>
                        <a:t>MATERIAL RESOURCES</a:t>
                      </a:r>
                      <a:endParaRPr lang="en-GB" sz="1400" b="1" dirty="0">
                        <a:solidFill>
                          <a:srgbClr val="92D05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MS Mincho"/>
                          <a:cs typeface="Calibri"/>
                        </a:rPr>
                        <a:t> </a:t>
                      </a:r>
                      <a:endParaRPr lang="en-GB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06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MS Mincho"/>
                          <a:cs typeface="Calibri"/>
                        </a:rPr>
                        <a:t>Informal Economy </a:t>
                      </a:r>
                      <a:br>
                        <a:rPr lang="en-US" sz="1400" dirty="0">
                          <a:latin typeface="Cambria"/>
                          <a:ea typeface="MS Mincho"/>
                          <a:cs typeface="Calibri"/>
                        </a:rPr>
                      </a:br>
                      <a:r>
                        <a:rPr lang="en-US" sz="1400" dirty="0">
                          <a:latin typeface="Cambria"/>
                          <a:ea typeface="MS Mincho"/>
                          <a:cs typeface="Calibri"/>
                        </a:rPr>
                        <a:t>(% of GDP)</a:t>
                      </a:r>
                      <a:endParaRPr lang="en-GB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-0.017***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0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(-0.004)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Ease of Doing Business </a:t>
                      </a:r>
                      <a:br>
                        <a:rPr lang="en-US" sz="1400">
                          <a:latin typeface="Cambria"/>
                          <a:ea typeface="MS Mincho"/>
                          <a:cs typeface="Calibri"/>
                        </a:rPr>
                      </a:b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(1-183; 1 is best environment)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-0.004**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0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(-0.001)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Fuel Exports  </a:t>
                      </a:r>
                      <a:br>
                        <a:rPr lang="en-US" sz="1400">
                          <a:latin typeface="Cambria"/>
                          <a:ea typeface="MS Mincho"/>
                          <a:cs typeface="Calibri"/>
                        </a:rPr>
                      </a:b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(% of merchandise exports)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0.001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0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(-0.002)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92D050"/>
                          </a:solidFill>
                          <a:latin typeface="Cambria"/>
                          <a:ea typeface="MS Mincho"/>
                          <a:cs typeface="Calibri"/>
                        </a:rPr>
                        <a:t>POWER RESOURCES</a:t>
                      </a:r>
                      <a:endParaRPr lang="en-GB" sz="1400" dirty="0">
                        <a:solidFill>
                          <a:srgbClr val="92D05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MS Mincho"/>
                          <a:cs typeface="Calibri"/>
                        </a:rPr>
                        <a:t> </a:t>
                      </a:r>
                      <a:endParaRPr lang="en-GB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06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MS Mincho"/>
                          <a:cs typeface="Calibri"/>
                        </a:rPr>
                        <a:t>Number of Years Ranked 'Free' </a:t>
                      </a:r>
                      <a:br>
                        <a:rPr lang="en-US" sz="1400" dirty="0">
                          <a:latin typeface="Cambria"/>
                          <a:ea typeface="MS Mincho"/>
                          <a:cs typeface="Calibri"/>
                        </a:rPr>
                      </a:br>
                      <a:r>
                        <a:rPr lang="en-US" sz="1400" dirty="0">
                          <a:latin typeface="Cambria"/>
                          <a:ea typeface="MS Mincho"/>
                          <a:cs typeface="Calibri"/>
                        </a:rPr>
                        <a:t>(0-38; 38 is most ‘Free’ years)</a:t>
                      </a:r>
                      <a:endParaRPr lang="en-GB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-0.006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0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(-0.006)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92D050"/>
                          </a:solidFill>
                          <a:latin typeface="Cambria"/>
                          <a:ea typeface="MS Mincho"/>
                          <a:cs typeface="Calibri"/>
                        </a:rPr>
                        <a:t>NORMATIVE CONSTRAINTS</a:t>
                      </a:r>
                      <a:endParaRPr lang="en-GB" sz="1400" dirty="0">
                        <a:solidFill>
                          <a:srgbClr val="92D05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 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06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MS Mincho"/>
                          <a:cs typeface="Calibri"/>
                        </a:rPr>
                        <a:t>Internet Users </a:t>
                      </a:r>
                      <a:br>
                        <a:rPr lang="en-US" sz="1400" dirty="0">
                          <a:latin typeface="Cambria"/>
                          <a:ea typeface="MS Mincho"/>
                          <a:cs typeface="Calibri"/>
                        </a:rPr>
                      </a:br>
                      <a:r>
                        <a:rPr lang="en-US" sz="1400" dirty="0">
                          <a:latin typeface="Cambria"/>
                          <a:ea typeface="MS Mincho"/>
                          <a:cs typeface="Calibri"/>
                        </a:rPr>
                        <a:t>(per 100 inhabitants)</a:t>
                      </a:r>
                      <a:endParaRPr lang="en-GB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0.013***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0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(-0.003)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Protestant Religion </a:t>
                      </a:r>
                      <a:br>
                        <a:rPr lang="en-US" sz="1400">
                          <a:latin typeface="Cambria"/>
                          <a:ea typeface="MS Mincho"/>
                          <a:cs typeface="Calibri"/>
                        </a:rPr>
                      </a:b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(% of population in 1980)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0.004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0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(-0.002)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Civil Society Organizations </a:t>
                      </a:r>
                      <a:br>
                        <a:rPr lang="en-US" sz="1400">
                          <a:latin typeface="Cambria"/>
                          <a:ea typeface="MS Mincho"/>
                          <a:cs typeface="Calibri"/>
                        </a:rPr>
                      </a:b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(per 100.000 inhabitants)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0.007*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0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(-0.003)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Personal Autonomy and Ind. Rights </a:t>
                      </a:r>
                      <a:br>
                        <a:rPr lang="en-US" sz="1400">
                          <a:latin typeface="Cambria"/>
                          <a:ea typeface="MS Mincho"/>
                          <a:cs typeface="Calibri"/>
                        </a:rPr>
                      </a:b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(0-16; 16 is most autonomy)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0.073**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0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(-0.027)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92D050"/>
                          </a:solidFill>
                          <a:latin typeface="Cambria"/>
                          <a:ea typeface="MS Mincho"/>
                          <a:cs typeface="Calibri"/>
                        </a:rPr>
                        <a:t>LEGAL CONSTRAINTS</a:t>
                      </a:r>
                      <a:endParaRPr lang="en-GB" sz="1400" b="1" dirty="0">
                        <a:solidFill>
                          <a:srgbClr val="92D05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 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06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MS Mincho"/>
                          <a:cs typeface="Calibri"/>
                        </a:rPr>
                        <a:t>Independent Judiciary  </a:t>
                      </a:r>
                      <a:br>
                        <a:rPr lang="en-US" sz="1400" dirty="0">
                          <a:latin typeface="Cambria"/>
                          <a:ea typeface="MS Mincho"/>
                          <a:cs typeface="Calibri"/>
                        </a:rPr>
                      </a:br>
                      <a:r>
                        <a:rPr lang="en-US" sz="1400" dirty="0">
                          <a:latin typeface="Cambria"/>
                          <a:ea typeface="MS Mincho"/>
                          <a:cs typeface="Calibri"/>
                        </a:rPr>
                        <a:t>(0-2; 2 is most independent)</a:t>
                      </a:r>
                      <a:endParaRPr lang="en-GB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0.188*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0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(-0.077)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MS Mincho"/>
                          <a:cs typeface="Calibri"/>
                        </a:rPr>
                        <a:t>CONTROL</a:t>
                      </a:r>
                      <a:endParaRPr lang="en-GB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 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06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HDI  </a:t>
                      </a:r>
                      <a:br>
                        <a:rPr lang="en-US" sz="1400">
                          <a:latin typeface="Cambria"/>
                          <a:ea typeface="MS Mincho"/>
                          <a:cs typeface="Calibri"/>
                        </a:rPr>
                      </a:b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(0-1; 1 is most developed)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-0.39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0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(-0.568)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Constant        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-0.091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0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(-0.397)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N               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114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R2              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MS Mincho"/>
                          <a:cs typeface="Calibri"/>
                        </a:rPr>
                        <a:t>0.839</a:t>
                      </a:r>
                      <a:endParaRPr lang="en-GB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7875" marR="7875" marT="78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76256" y="476672"/>
            <a:ext cx="201622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tested, insignificant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UNCAC</a:t>
            </a:r>
          </a:p>
          <a:p>
            <a:pPr>
              <a:buFontTx/>
              <a:buChar char="-"/>
            </a:pPr>
            <a:r>
              <a:rPr lang="en-US" dirty="0" smtClean="0"/>
              <a:t>-ACA</a:t>
            </a:r>
          </a:p>
          <a:p>
            <a:pPr>
              <a:buFontTx/>
              <a:buChar char="-"/>
            </a:pPr>
            <a:r>
              <a:rPr lang="en-US" dirty="0" smtClean="0"/>
              <a:t>-Ombudsman</a:t>
            </a:r>
          </a:p>
          <a:p>
            <a:pPr>
              <a:buFontTx/>
              <a:buChar char="-"/>
            </a:pPr>
            <a:r>
              <a:rPr lang="en-US" dirty="0" smtClean="0"/>
              <a:t>-Presidentialism</a:t>
            </a:r>
          </a:p>
          <a:p>
            <a:pPr>
              <a:buFontTx/>
              <a:buChar char="-"/>
            </a:pPr>
            <a:r>
              <a:rPr lang="en-US" dirty="0" smtClean="0"/>
              <a:t>Unicamerailism</a:t>
            </a:r>
          </a:p>
          <a:p>
            <a:pPr>
              <a:buFontTx/>
              <a:buChar char="-"/>
            </a:pPr>
            <a:r>
              <a:rPr lang="en-US" dirty="0" smtClean="0"/>
              <a:t>Electoral system-----Constitutional Courts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Tested, sign in diff versions: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FOIA</a:t>
            </a:r>
            <a:br>
              <a:rPr lang="en-US" dirty="0" smtClean="0"/>
            </a:br>
            <a:r>
              <a:rPr lang="en-US" dirty="0" smtClean="0"/>
              <a:t>- Media freedom</a:t>
            </a:r>
          </a:p>
          <a:p>
            <a:pPr>
              <a:buFontTx/>
              <a:buChar char="-"/>
            </a:pPr>
            <a:r>
              <a:rPr lang="en-US" dirty="0" smtClean="0"/>
              <a:t>-Ethnicity</a:t>
            </a:r>
          </a:p>
          <a:p>
            <a:pPr>
              <a:buFontTx/>
              <a:buChar char="-"/>
            </a:pPr>
            <a:r>
              <a:rPr lang="en-US" dirty="0" smtClean="0"/>
              <a:t> Mineral resources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7236060" cy="529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53536"/>
            <a:ext cx="8686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impact of FOIAs</a:t>
            </a:r>
            <a:endParaRPr kumimoji="0" lang="en-GB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424936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53536"/>
            <a:ext cx="8686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impact of UNCAC</a:t>
            </a:r>
            <a:endParaRPr kumimoji="0" lang="en-GB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7344816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253536"/>
            <a:ext cx="8686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impact of ACAs</a:t>
            </a:r>
            <a:endParaRPr kumimoji="0" lang="en-GB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8892480" cy="353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Institutional transfers - ICRG Change in Corruption 1988/2008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Elusive progress</a:t>
            </a:r>
            <a:endParaRPr lang="en-GB" dirty="0"/>
          </a:p>
        </p:txBody>
      </p:sp>
      <p:pic>
        <p:nvPicPr>
          <p:cNvPr id="1026" name="Chart 20"/>
          <p:cNvPicPr>
            <a:picLocks noChangeArrowheads="1"/>
          </p:cNvPicPr>
          <p:nvPr/>
        </p:nvPicPr>
        <p:blipFill>
          <a:blip r:embed="rId3" cstate="print"/>
          <a:srcRect b="-24"/>
          <a:stretch>
            <a:fillRect/>
          </a:stretch>
        </p:blipFill>
        <p:spPr bwMode="auto">
          <a:xfrm>
            <a:off x="395536" y="1340768"/>
            <a:ext cx="842493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4"/>
          <p:cNvSpPr>
            <a:spLocks noChangeArrowheads="1"/>
          </p:cNvSpPr>
          <p:nvPr/>
        </p:nvSpPr>
        <p:spPr bwMode="auto">
          <a:xfrm>
            <a:off x="228600" y="-152400"/>
            <a:ext cx="87630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</a:rPr>
              <a:t>Tipping points? Or any tips?</a:t>
            </a:r>
            <a:endParaRPr lang="ro-RO" sz="4400" dirty="0">
              <a:solidFill>
                <a:srgbClr val="FFC000"/>
              </a:solidFill>
            </a:endParaRPr>
          </a:p>
        </p:txBody>
      </p:sp>
      <p:pic>
        <p:nvPicPr>
          <p:cNvPr id="64513" name="Gráfico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777686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Chile – GG first</a:t>
            </a:r>
            <a:endParaRPr lang="en-GB" dirty="0"/>
          </a:p>
        </p:txBody>
      </p:sp>
      <p:pic>
        <p:nvPicPr>
          <p:cNvPr id="72706" name="Picture 2"/>
          <p:cNvPicPr>
            <a:picLocks noChangeArrowheads="1"/>
          </p:cNvPicPr>
          <p:nvPr/>
        </p:nvPicPr>
        <p:blipFill>
          <a:blip r:embed="rId3" cstate="print"/>
          <a:srcRect b="-99"/>
          <a:stretch>
            <a:fillRect/>
          </a:stretch>
        </p:blipFill>
        <p:spPr bwMode="auto">
          <a:xfrm>
            <a:off x="827584" y="1628800"/>
            <a:ext cx="734481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 Korea</a:t>
            </a:r>
            <a:br>
              <a:rPr lang="en-US" dirty="0" smtClean="0"/>
            </a:br>
            <a:r>
              <a:rPr lang="en-US" dirty="0" smtClean="0"/>
              <a:t>Paths are disputed all the way….</a:t>
            </a:r>
            <a:endParaRPr lang="en-GB" dirty="0"/>
          </a:p>
        </p:txBody>
      </p:sp>
      <p:pic>
        <p:nvPicPr>
          <p:cNvPr id="73730" name="Chart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83529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not linear…</a:t>
            </a:r>
            <a:br>
              <a:rPr lang="en-US" dirty="0" smtClean="0"/>
            </a:br>
            <a:r>
              <a:rPr lang="en-US" dirty="0" smtClean="0"/>
              <a:t>Eastern Europe…</a:t>
            </a:r>
            <a:endParaRPr lang="en-GB" dirty="0"/>
          </a:p>
        </p:txBody>
      </p:sp>
      <p:pic>
        <p:nvPicPr>
          <p:cNvPr id="4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763284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Poland – the democracy/governance gap…</a:t>
            </a:r>
            <a:endParaRPr lang="en-GB" dirty="0"/>
          </a:p>
        </p:txBody>
      </p:sp>
      <p:pic>
        <p:nvPicPr>
          <p:cNvPr id="7475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7272808" cy="525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Explaining contemporary achievers – main lessons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one single institution explains achievers cases, which present great variation across the group</a:t>
            </a:r>
          </a:p>
          <a:p>
            <a:r>
              <a:rPr lang="en-US" dirty="0" smtClean="0"/>
              <a:t>None  evolved on behalf of legal constraints alone; reducing resources and increasing normative constraints was the main element  (except Botswana)</a:t>
            </a:r>
          </a:p>
          <a:p>
            <a:r>
              <a:rPr lang="en-US" dirty="0" smtClean="0"/>
              <a:t>Emulation worked better than conditionality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589240"/>
          </a:xfrm>
        </p:spPr>
        <p:txBody>
          <a:bodyPr>
            <a:normAutofit fontScale="85000" lnSpcReduction="1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Two European paths: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- less complex and numerous communities reached good governance already in medieval times on the basis of community participation – good designs</a:t>
            </a:r>
          </a:p>
          <a:p>
            <a:r>
              <a:rPr lang="en-US" dirty="0" smtClean="0"/>
              <a:t>- complex larger European countries evolved thru enlightened monarchies which developed bureaucracies against challengers and reached GG prior to introduction of universal franchise; independence of judiciary was last. Models hard to reproduce, as democracy and modernization multiply resources of corruption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Explaining historical achievers – main lessons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8" y="332656"/>
          <a:ext cx="8322980" cy="6295270"/>
        </p:xfrm>
        <a:graphic>
          <a:graphicData uri="http://schemas.openxmlformats.org/drawingml/2006/table">
            <a:tbl>
              <a:tblPr/>
              <a:tblGrid>
                <a:gridCol w="1664236"/>
                <a:gridCol w="1664236"/>
                <a:gridCol w="1664236"/>
                <a:gridCol w="1665136"/>
                <a:gridCol w="1665136"/>
              </a:tblGrid>
              <a:tr h="460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92D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Neo-patrimonialism</a:t>
                      </a:r>
                      <a:endParaRPr lang="en-GB" sz="140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92D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Competitive particularism</a:t>
                      </a:r>
                      <a:endParaRPr lang="en-GB" sz="140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92D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Borderline</a:t>
                      </a:r>
                      <a:endParaRPr lang="en-GB" sz="140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latin typeface="Cambria"/>
                          <a:ea typeface="Calibri"/>
                          <a:cs typeface="Times New Roman"/>
                        </a:rPr>
                        <a:t>Requirements as to govt participation</a:t>
                      </a:r>
                      <a:endParaRPr lang="en-GB" sz="14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7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mbria"/>
                          <a:ea typeface="Calibri"/>
                          <a:cs typeface="Times New Roman"/>
                        </a:rPr>
                        <a:t>Power resources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mbria"/>
                          <a:ea typeface="Calibri"/>
                          <a:cs typeface="Times New Roman"/>
                        </a:rPr>
                        <a:t>Support for groups challenging power monopoly, civil society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mbria"/>
                          <a:ea typeface="Calibri"/>
                          <a:cs typeface="Times New Roman"/>
                        </a:rPr>
                        <a:t>Cash on delivery for adoption of FOIA and second generation FOIA legislation, domestic conflict of interest laws, red tape cuts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mbria"/>
                          <a:ea typeface="Calibri"/>
                          <a:cs typeface="Times New Roman"/>
                        </a:rPr>
                        <a:t>Minimal; requires just adoption, not </a:t>
                      </a:r>
                      <a:r>
                        <a:rPr lang="en-GB" sz="1200" dirty="0" smtClean="0">
                          <a:latin typeface="Cambria"/>
                          <a:ea typeface="Calibri"/>
                          <a:cs typeface="Times New Roman"/>
                        </a:rPr>
                        <a:t>implementation; maximal in </a:t>
                      </a:r>
                      <a:r>
                        <a:rPr lang="en-GB" sz="1200" dirty="0" err="1" smtClean="0">
                          <a:latin typeface="Cambria"/>
                          <a:ea typeface="Calibri"/>
                          <a:cs typeface="Times New Roman"/>
                        </a:rPr>
                        <a:t>NeoP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7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mbria"/>
                          <a:ea typeface="Calibri"/>
                          <a:cs typeface="Times New Roman"/>
                        </a:rPr>
                        <a:t>Material resources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Cambria"/>
                          <a:ea typeface="Calibri"/>
                          <a:cs typeface="Times New Roman"/>
                        </a:rPr>
                        <a:t>cash for delivery against </a:t>
                      </a:r>
                      <a:r>
                        <a:rPr lang="en-GB" sz="1200" dirty="0">
                          <a:latin typeface="Cambria"/>
                          <a:ea typeface="Calibri"/>
                          <a:cs typeface="Times New Roman"/>
                        </a:rPr>
                        <a:t>privatization of natural resources, budget transparency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Cambria"/>
                          <a:ea typeface="Calibri"/>
                          <a:cs typeface="Times New Roman"/>
                        </a:rPr>
                        <a:t>cash for delivery against </a:t>
                      </a:r>
                      <a:r>
                        <a:rPr lang="en-GB" sz="1200" dirty="0">
                          <a:latin typeface="Cambria"/>
                          <a:ea typeface="Calibri"/>
                          <a:cs typeface="Times New Roman"/>
                        </a:rPr>
                        <a:t>privatization of natural resources, budget transparency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mbria"/>
                          <a:ea typeface="Calibri"/>
                          <a:cs typeface="Times New Roman"/>
                        </a:rPr>
                        <a:t>Formalization programs when income &gt; 3000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Cambria"/>
                          <a:ea typeface="Calibri"/>
                          <a:cs typeface="Times New Roman"/>
                        </a:rPr>
                        <a:t>cash for delivery against </a:t>
                      </a:r>
                      <a:r>
                        <a:rPr lang="en-GB" sz="1200" dirty="0">
                          <a:latin typeface="Cambria"/>
                          <a:ea typeface="Calibri"/>
                          <a:cs typeface="Times New Roman"/>
                        </a:rPr>
                        <a:t>privatization of natural resources, budget transparency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mbria"/>
                          <a:ea typeface="Calibri"/>
                          <a:cs typeface="Times New Roman"/>
                        </a:rPr>
                        <a:t>Medium; requires implementation in good will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Cambria"/>
                          <a:ea typeface="Calibri"/>
                          <a:cs typeface="Times New Roman"/>
                        </a:rPr>
                        <a:t>Normative constraints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mbria"/>
                          <a:ea typeface="Calibri"/>
                          <a:cs typeface="Times New Roman"/>
                        </a:rPr>
                        <a:t>Internet infrastructure support community level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mbria"/>
                          <a:ea typeface="Calibri"/>
                          <a:cs typeface="Times New Roman"/>
                        </a:rPr>
                        <a:t>Media and civil society watchdogs support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mbria"/>
                          <a:ea typeface="Calibri"/>
                          <a:cs typeface="Times New Roman"/>
                        </a:rPr>
                        <a:t>Internet infrastructure support community level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mbria"/>
                          <a:ea typeface="Calibri"/>
                          <a:cs typeface="Times New Roman"/>
                        </a:rPr>
                        <a:t>Media watchdogs support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mbria"/>
                          <a:ea typeface="Calibri"/>
                          <a:cs typeface="Times New Roman"/>
                        </a:rPr>
                        <a:t>Internet infrastructure support community level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mbria"/>
                          <a:ea typeface="Calibri"/>
                          <a:cs typeface="Times New Roman"/>
                        </a:rPr>
                        <a:t>Media and civil society watchdogs support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mbria"/>
                          <a:ea typeface="Calibri"/>
                          <a:cs typeface="Times New Roman"/>
                        </a:rPr>
                        <a:t>None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92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Cambria"/>
                          <a:ea typeface="Calibri"/>
                          <a:cs typeface="Times New Roman"/>
                        </a:rPr>
                        <a:t>Legal constraints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mbria"/>
                          <a:ea typeface="Calibri"/>
                          <a:cs typeface="Times New Roman"/>
                        </a:rPr>
                        <a:t>Political pressure for judicial independence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mbria"/>
                          <a:ea typeface="Calibri"/>
                          <a:cs typeface="Times New Roman"/>
                        </a:rPr>
                        <a:t>Cash on </a:t>
                      </a:r>
                      <a:r>
                        <a:rPr lang="en-GB" sz="1200" dirty="0" smtClean="0">
                          <a:latin typeface="Cambria"/>
                          <a:ea typeface="Calibri"/>
                          <a:cs typeface="Times New Roman"/>
                        </a:rPr>
                        <a:t>delivery/cash for delivery against </a:t>
                      </a:r>
                      <a:r>
                        <a:rPr lang="en-GB" sz="1200" dirty="0">
                          <a:latin typeface="Cambria"/>
                          <a:ea typeface="Calibri"/>
                          <a:cs typeface="Times New Roman"/>
                        </a:rPr>
                        <a:t>judiciary political and material autonomy; support for legal education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mbria"/>
                          <a:ea typeface="Calibri"/>
                          <a:cs typeface="Times New Roman"/>
                        </a:rPr>
                        <a:t>Technical support for judiciary 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mbria"/>
                          <a:ea typeface="Calibri"/>
                          <a:cs typeface="Times New Roman"/>
                        </a:rPr>
                        <a:t>Large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772" marR="467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and sequences…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1. Diagnose and find indicators allowing measuring rules of game in time</a:t>
            </a:r>
          </a:p>
          <a:p>
            <a:pPr marL="514350" indent="-514350">
              <a:buNone/>
            </a:pPr>
            <a:r>
              <a:rPr lang="en-US" dirty="0" smtClean="0"/>
              <a:t>2. Lay the grounds waiting for windows of opportunity</a:t>
            </a:r>
          </a:p>
          <a:p>
            <a:pPr marL="514350" indent="-514350">
              <a:buNone/>
            </a:pPr>
            <a:r>
              <a:rPr lang="en-US" dirty="0" smtClean="0"/>
              <a:t>3. Search for ‘losers’ and help them build drivers of change </a:t>
            </a:r>
            <a:r>
              <a:rPr lang="en-US" dirty="0" smtClean="0"/>
              <a:t>coalitions</a:t>
            </a:r>
          </a:p>
          <a:p>
            <a:pPr marL="514350" indent="-514350">
              <a:buNone/>
            </a:pPr>
            <a:r>
              <a:rPr lang="en-US" dirty="0" smtClean="0"/>
              <a:t>4. </a:t>
            </a:r>
            <a:r>
              <a:rPr lang="en-US" dirty="0" smtClean="0"/>
              <a:t>Cash </a:t>
            </a:r>
            <a:r>
              <a:rPr lang="en-US" dirty="0" smtClean="0"/>
              <a:t>on delivery for adoption of institutional weapons in a functional </a:t>
            </a:r>
            <a:r>
              <a:rPr lang="en-US" dirty="0" smtClean="0"/>
              <a:t>state;</a:t>
            </a:r>
            <a:r>
              <a:rPr lang="en-US" dirty="0" smtClean="0"/>
              <a:t> </a:t>
            </a:r>
            <a:r>
              <a:rPr lang="en-US" dirty="0" smtClean="0"/>
              <a:t>drying resources</a:t>
            </a:r>
          </a:p>
          <a:p>
            <a:pPr marL="514350" indent="-514350">
              <a:buNone/>
            </a:pPr>
            <a:r>
              <a:rPr lang="en-US" dirty="0" smtClean="0"/>
              <a:t>5. Internet and support for watchdog media</a:t>
            </a:r>
          </a:p>
          <a:p>
            <a:pPr marL="514350" indent="-514350">
              <a:buNone/>
            </a:pPr>
            <a:r>
              <a:rPr lang="en-US" dirty="0" smtClean="0"/>
              <a:t>6. UNCAC national review boards inclusive of significant NGOs, media</a:t>
            </a:r>
          </a:p>
          <a:p>
            <a:pPr marL="514350" indent="-514350">
              <a:buNone/>
            </a:pPr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successful designs, more models and all case studies 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4400" dirty="0" smtClean="0"/>
              <a:t>     www.againstcorruption.eu </a:t>
            </a:r>
            <a:endParaRPr lang="en-GB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/>
          <a:lstStyle/>
          <a:p>
            <a:r>
              <a:rPr lang="en-US" dirty="0" smtClean="0"/>
              <a:t>Few performers…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552" y="908720"/>
          <a:ext cx="8136904" cy="6101997"/>
        </p:xfrm>
        <a:graphic>
          <a:graphicData uri="http://schemas.openxmlformats.org/drawingml/2006/table">
            <a:tbl>
              <a:tblPr/>
              <a:tblGrid>
                <a:gridCol w="1649180"/>
                <a:gridCol w="1447275"/>
                <a:gridCol w="1985091"/>
                <a:gridCol w="1527679"/>
                <a:gridCol w="1527679"/>
              </a:tblGrid>
              <a:tr h="526363"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b="1" baseline="0" dirty="0">
                          <a:solidFill>
                            <a:schemeClr val="bg1"/>
                          </a:solidFill>
                          <a:latin typeface="Cambria"/>
                          <a:ea typeface="MS Mincho"/>
                          <a:cs typeface="Calibri"/>
                        </a:rPr>
                        <a:t>Historical achievers</a:t>
                      </a:r>
                      <a:endParaRPr lang="en-GB" sz="1500" baseline="0" dirty="0">
                        <a:solidFill>
                          <a:schemeClr val="bg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r>
                        <a:rPr lang="en-GB" sz="1500" b="1" baseline="0" dirty="0">
                          <a:solidFill>
                            <a:schemeClr val="bg1"/>
                          </a:solidFill>
                          <a:latin typeface="Cambria"/>
                          <a:ea typeface="MS Mincho"/>
                          <a:cs typeface="Calibri"/>
                        </a:rPr>
                        <a:t>Early achievers</a:t>
                      </a:r>
                      <a:endParaRPr lang="en-GB" sz="1500" baseline="0" dirty="0">
                        <a:solidFill>
                          <a:schemeClr val="bg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r>
                        <a:rPr lang="en-GB" sz="1500" b="1" baseline="0">
                          <a:solidFill>
                            <a:schemeClr val="bg1"/>
                          </a:solidFill>
                          <a:latin typeface="Cambria"/>
                          <a:ea typeface="MS Mincho"/>
                          <a:cs typeface="Calibri"/>
                        </a:rPr>
                        <a:t>Contemporary achievers</a:t>
                      </a:r>
                      <a:endParaRPr lang="en-GB" sz="1500" baseline="0">
                        <a:solidFill>
                          <a:schemeClr val="bg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r>
                        <a:rPr lang="en-GB" sz="1500" b="1" baseline="0">
                          <a:solidFill>
                            <a:schemeClr val="bg1"/>
                          </a:solidFill>
                          <a:latin typeface="Cambria"/>
                          <a:ea typeface="MS Mincho"/>
                          <a:cs typeface="Calibri"/>
                        </a:rPr>
                        <a:t>Partly free or not free  achievers</a:t>
                      </a:r>
                      <a:endParaRPr lang="en-GB" sz="1500" baseline="0">
                        <a:solidFill>
                          <a:schemeClr val="bg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b="1" baseline="0" dirty="0">
                          <a:solidFill>
                            <a:schemeClr val="bg1"/>
                          </a:solidFill>
                          <a:latin typeface="Cambria"/>
                          <a:ea typeface="MS Mincho"/>
                          <a:cs typeface="Calibri"/>
                        </a:rPr>
                        <a:t>Borderline</a:t>
                      </a:r>
                      <a:endParaRPr lang="en-GB" sz="1500" baseline="0" dirty="0">
                        <a:solidFill>
                          <a:schemeClr val="bg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26363"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Belgium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r>
                        <a:rPr lang="en-GB" sz="1500" baseline="0" dirty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Australia</a:t>
                      </a:r>
                      <a:endParaRPr lang="en-GB" sz="1500" baseline="0" dirty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i="1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Estonia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United Arab Emirates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120" marR="228600" algn="l">
                        <a:spcAft>
                          <a:spcPts val="0"/>
                        </a:spcAft>
                      </a:pPr>
                      <a:r>
                        <a:rPr lang="en-GB" sz="1500" i="1" baseline="0" dirty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Ghana</a:t>
                      </a:r>
                      <a:endParaRPr lang="en-GB" sz="1500" baseline="0" dirty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454"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Austria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Canada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baseline="0" dirty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Spain</a:t>
                      </a:r>
                      <a:endParaRPr lang="en-GB" sz="1500" baseline="0" dirty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Hong Kong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120" marR="228600" algn="l">
                        <a:spcAft>
                          <a:spcPts val="0"/>
                        </a:spcAft>
                      </a:pPr>
                      <a:r>
                        <a:rPr lang="en-GB" sz="1500" i="1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Georgia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909"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France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r>
                        <a:rPr lang="en-GB" sz="1500" baseline="0" dirty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New Zealand</a:t>
                      </a:r>
                      <a:endParaRPr lang="en-GB" sz="1500" baseline="0" dirty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i="1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Slovenia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Singapore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120"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San Salvador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909"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i="1" baseline="0" dirty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Denmark</a:t>
                      </a:r>
                      <a:endParaRPr lang="en-GB" sz="1500" baseline="0" dirty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Ireland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Portugal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Bhutan 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120"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Czech Republic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405"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Finland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Japan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St Kitts and Nevis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120"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.etc…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405"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Luxemburg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Iceland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i="1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Uruguay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120" marR="228600" algn="l"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Cape Verde</a:t>
                      </a:r>
                      <a:endParaRPr lang="en-GB" sz="1500" baseline="0" dirty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909"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baseline="0" dirty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Liechtenstein</a:t>
                      </a:r>
                      <a:endParaRPr lang="en-GB" sz="1500" baseline="0" dirty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endParaRPr lang="en-GB" sz="1500" baseline="0" dirty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St Lucia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120" algn="l"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Mauritius</a:t>
                      </a:r>
                      <a:endParaRPr lang="en-GB" sz="1500" baseline="0" dirty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405"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Netherlands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Barbados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120" marR="228600" algn="l">
                        <a:spcAft>
                          <a:spcPts val="0"/>
                        </a:spcAft>
                      </a:pPr>
                      <a:r>
                        <a:rPr lang="en-US" sz="1500" baseline="0" smtClean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Poland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909"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Norway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Antigua and Barbuda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120"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405"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Sweden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Bahamas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120"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405"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Switzerland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i="1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Chile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120"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909"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UK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St Vincent and the Grenadines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120"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405"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USA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i="1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Botswana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120"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405"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Andorra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i="1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Taiwan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120"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405"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Bavaria</a:t>
                      </a:r>
                      <a:endParaRPr lang="en-GB" sz="1500" baseline="0" dirty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i="1" baseline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S. Korea</a:t>
                      </a:r>
                      <a:endParaRPr lang="en-GB" sz="1500" baseline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120"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405"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Prussia</a:t>
                      </a:r>
                      <a:endParaRPr lang="en-GB" sz="1500" baseline="0" dirty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GB" sz="1500" baseline="0" dirty="0" smtClean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Calibri"/>
                        </a:rPr>
                        <a:t>Malta</a:t>
                      </a:r>
                    </a:p>
                    <a:p>
                      <a:pPr marR="228600" algn="l">
                        <a:spcAft>
                          <a:spcPts val="0"/>
                        </a:spcAft>
                      </a:pP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Cambria"/>
                          <a:ea typeface="MS Mincho"/>
                          <a:cs typeface="Times New Roman"/>
                        </a:rPr>
                        <a:t>West Germany</a:t>
                      </a:r>
                      <a:endParaRPr lang="en-GB" sz="1500" baseline="0" dirty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400"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120" marR="228600" algn="l">
                        <a:spcAft>
                          <a:spcPts val="0"/>
                        </a:spcAft>
                      </a:pPr>
                      <a:endParaRPr lang="en-GB" sz="1500" baseline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</a:txBody>
                  <a:tcPr marL="58709" marR="58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181">
                <a:tc gridSpan="5">
                  <a:txBody>
                    <a:bodyPr/>
                    <a:lstStyle/>
                    <a:p>
                      <a:pPr marR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500" baseline="0" dirty="0">
                        <a:solidFill>
                          <a:schemeClr val="tx1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709" marR="5870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88924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 little progress?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1. Confusion about objectives: we try to change whole governance regimes, not just fight illegal corruption</a:t>
            </a:r>
          </a:p>
          <a:p>
            <a:pPr marL="514350" indent="-514350">
              <a:buNone/>
            </a:pPr>
            <a:r>
              <a:rPr lang="en-US" dirty="0" smtClean="0"/>
              <a:t>2. Indicators insensitive to change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and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3.  Instruments are therefore not quite up to the task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critique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507288" cy="52117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Corruption always defined at the individual level, as deviation from norm of integrity/universalism, with societal context marginalized</a:t>
            </a:r>
          </a:p>
          <a:p>
            <a:r>
              <a:rPr lang="en-US" dirty="0" smtClean="0"/>
              <a:t>Governance= formal and informal institutions determining who gets what in a polity</a:t>
            </a:r>
          </a:p>
          <a:p>
            <a:r>
              <a:rPr lang="en-US" dirty="0" smtClean="0"/>
              <a:t>Governance regime = salient and stable rule of the game</a:t>
            </a:r>
          </a:p>
          <a:p>
            <a:r>
              <a:rPr lang="en-US" dirty="0" smtClean="0"/>
              <a:t>Norm-infringing instruments versus norm building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251520" y="1124744"/>
            <a:ext cx="889248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 smtClean="0">
                <a:solidFill>
                  <a:srgbClr val="FF9900"/>
                </a:solidFill>
                <a:latin typeface="Tahoma" pitchFamily="34" charset="0"/>
                <a:cs typeface="Times New Roman" pitchFamily="18" charset="0"/>
              </a:rPr>
              <a:t>Particularism</a:t>
            </a:r>
            <a:r>
              <a:rPr lang="en-US" sz="2800" b="1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ahoma" pitchFamily="34" charset="0"/>
                <a:cs typeface="Times New Roman" pitchFamily="18" charset="0"/>
              </a:rPr>
              <a:t>-</a:t>
            </a:r>
            <a:r>
              <a:rPr lang="en-US" sz="2800" dirty="0">
                <a:latin typeface="Tahoma" pitchFamily="34" charset="0"/>
                <a:cs typeface="Times New Roman" pitchFamily="18" charset="0"/>
              </a:rPr>
              <a:t> a social mode of organization </a:t>
            </a:r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in collectivistic </a:t>
            </a:r>
            <a:r>
              <a:rPr lang="en-US" sz="2800" dirty="0">
                <a:latin typeface="Tahoma" pitchFamily="34" charset="0"/>
                <a:cs typeface="Times New Roman" pitchFamily="18" charset="0"/>
              </a:rPr>
              <a:t>societies, where standards for the way a person is treated (including by the </a:t>
            </a:r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state, but not only) </a:t>
            </a:r>
            <a:r>
              <a:rPr lang="en-US" sz="2800" dirty="0">
                <a:latin typeface="Tahoma" pitchFamily="34" charset="0"/>
                <a:cs typeface="Times New Roman" pitchFamily="18" charset="0"/>
              </a:rPr>
              <a:t>depend of the group the person belongs </a:t>
            </a:r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to; includes vertical favoritism (patronages, clientelism), horizontal (networks), kinship and ethnic based favoritism, bribe</a:t>
            </a:r>
            <a:endParaRPr lang="en-US" sz="2800" dirty="0">
              <a:latin typeface="Tahom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9900"/>
                </a:solidFill>
                <a:latin typeface="Tahoma" pitchFamily="34" charset="0"/>
                <a:cs typeface="Times New Roman" pitchFamily="18" charset="0"/>
              </a:rPr>
              <a:t>Universalism</a:t>
            </a:r>
            <a:r>
              <a:rPr lang="en-US" sz="2800" b="1" dirty="0"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800" dirty="0">
                <a:latin typeface="Tahoma" pitchFamily="34" charset="0"/>
                <a:cs typeface="Times New Roman" pitchFamily="18" charset="0"/>
              </a:rPr>
              <a:t>- the practice of individualistic societies, in which persons are treated </a:t>
            </a:r>
            <a:r>
              <a:rPr lang="en-US" sz="2800" dirty="0" smtClean="0">
                <a:latin typeface="Tahoma" pitchFamily="34" charset="0"/>
                <a:cs typeface="Times New Roman" pitchFamily="18" charset="0"/>
              </a:rPr>
              <a:t>similarly </a:t>
            </a:r>
            <a:r>
              <a:rPr lang="en-US" sz="2800" dirty="0">
                <a:latin typeface="Tahoma" pitchFamily="34" charset="0"/>
                <a:cs typeface="Times New Roman" pitchFamily="18" charset="0"/>
              </a:rPr>
              <a:t>regardless the group they belong to 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79443"/>
                </a:solidFill>
                <a:latin typeface="Tahoma" pitchFamily="34" charset="0"/>
                <a:cs typeface="Times New Roman" pitchFamily="18" charset="0"/>
              </a:rPr>
              <a:t>Which one is the rule of the game (majority of transactions carried in this particular way?)</a:t>
            </a:r>
            <a:endParaRPr lang="en-US" sz="2800" b="1" dirty="0">
              <a:solidFill>
                <a:srgbClr val="F79443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2800" b="1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-243408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800" dirty="0" smtClean="0"/>
              <a:t>Main categories Weber/</a:t>
            </a:r>
            <a:r>
              <a:rPr lang="en-US" sz="3800" dirty="0" err="1" smtClean="0"/>
              <a:t>Talcott</a:t>
            </a:r>
            <a:r>
              <a:rPr lang="en-US" sz="3800" dirty="0" smtClean="0"/>
              <a:t> Parsons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regimes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340768"/>
          <a:ext cx="9143998" cy="5284966"/>
        </p:xfrm>
        <a:graphic>
          <a:graphicData uri="http://schemas.openxmlformats.org/drawingml/2006/table">
            <a:tbl>
              <a:tblPr/>
              <a:tblGrid>
                <a:gridCol w="1863451"/>
                <a:gridCol w="1864434"/>
                <a:gridCol w="1864434"/>
                <a:gridCol w="1864434"/>
                <a:gridCol w="1687245"/>
              </a:tblGrid>
              <a:tr h="1072429">
                <a:tc rowSpan="2">
                  <a:txBody>
                    <a:bodyPr/>
                    <a:lstStyle/>
                    <a:p>
                      <a:pPr marL="114300" marR="228600">
                        <a:spcAft>
                          <a:spcPts val="1000"/>
                        </a:spcAft>
                      </a:pPr>
                      <a:endParaRPr lang="en-GB" sz="2000" dirty="0">
                        <a:solidFill>
                          <a:srgbClr val="FF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R="228600" algn="ctr">
                        <a:spcAft>
                          <a:spcPts val="100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  <a:p>
                      <a:pPr marR="228600"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Cambria"/>
                          <a:ea typeface="MS Mincho"/>
                          <a:cs typeface="Calibri"/>
                        </a:rPr>
                        <a:t>Limited access order</a:t>
                      </a:r>
                      <a:endParaRPr lang="en-GB" sz="2000" dirty="0">
                        <a:solidFill>
                          <a:srgbClr val="FF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45720" algn="ctr">
                        <a:spcAft>
                          <a:spcPts val="1000"/>
                        </a:spcAft>
                        <a:tabLst>
                          <a:tab pos="951230" algn="l"/>
                        </a:tabLst>
                      </a:pPr>
                      <a:endParaRPr lang="en-US" sz="2000" dirty="0">
                        <a:solidFill>
                          <a:srgbClr val="FF0000"/>
                        </a:solidFill>
                        <a:latin typeface="Cambria"/>
                        <a:ea typeface="MS Mincho"/>
                        <a:cs typeface="Calibri"/>
                      </a:endParaRPr>
                    </a:p>
                    <a:p>
                      <a:pPr marR="228600" algn="ctr"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Cambria"/>
                          <a:ea typeface="MS Mincho"/>
                          <a:cs typeface="Calibri"/>
                        </a:rPr>
                        <a:t>Open access order</a:t>
                      </a:r>
                      <a:endParaRPr lang="en-GB" sz="2000" dirty="0">
                        <a:solidFill>
                          <a:srgbClr val="FF0000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978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28600"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mbria"/>
                          <a:ea typeface="MS Mincho"/>
                          <a:cs typeface="Calibri"/>
                        </a:rPr>
                        <a:t>(Neo)</a:t>
                      </a:r>
                      <a:endParaRPr lang="en-GB" sz="1600" dirty="0"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 marR="228600"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mbria"/>
                          <a:ea typeface="MS Mincho"/>
                          <a:cs typeface="Calibri"/>
                        </a:rPr>
                        <a:t>Patrimonialism</a:t>
                      </a:r>
                      <a:endParaRPr lang="en-GB" sz="1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28600"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mbria"/>
                          <a:ea typeface="MS Mincho"/>
                          <a:cs typeface="Calibri"/>
                        </a:rPr>
                        <a:t>Competitive particularism</a:t>
                      </a:r>
                      <a:endParaRPr lang="en-GB" sz="1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228600"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Cambria"/>
                          <a:ea typeface="MS Mincho"/>
                          <a:cs typeface="Calibri"/>
                        </a:rPr>
                        <a:t>Borderline </a:t>
                      </a:r>
                      <a:endParaRPr lang="en-GB" sz="16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97675">
                <a:tc>
                  <a:txBody>
                    <a:bodyPr/>
                    <a:lstStyle/>
                    <a:p>
                      <a:pPr marL="114300" marR="228600"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mbria"/>
                          <a:ea typeface="MS Mincho"/>
                          <a:cs typeface="Calibri"/>
                        </a:rPr>
                        <a:t>Power distribution</a:t>
                      </a:r>
                      <a:endParaRPr lang="en-GB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8600"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Hierarchical with monopoly of central power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0640"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Stratified with power disputed competitively 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3180"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Competitive with less stratification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0"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Citizenship. Equality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75">
                <a:tc>
                  <a:txBody>
                    <a:bodyPr/>
                    <a:lstStyle/>
                    <a:p>
                      <a:pPr marL="114300" marR="228600"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mbria"/>
                          <a:ea typeface="MS Mincho"/>
                          <a:cs typeface="Calibri"/>
                        </a:rPr>
                        <a:t>State autonomy</a:t>
                      </a:r>
                      <a:endParaRPr lang="en-GB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8600"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State captured by ruler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0"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State captured in turn by winners of elections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0"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Archipelago of autonomy and captured ‘islands’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5720"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State autonomous from private interest (legal lobby , etc)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783">
                <a:tc>
                  <a:txBody>
                    <a:bodyPr/>
                    <a:lstStyle/>
                    <a:p>
                      <a:pPr marL="114300" marR="228600"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mbria"/>
                          <a:ea typeface="MS Mincho"/>
                          <a:cs typeface="Calibri"/>
                        </a:rPr>
                        <a:t>Public allocation (services, goods) </a:t>
                      </a:r>
                      <a:endParaRPr lang="en-GB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8600"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Particular and predicable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0"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Particular but unpredictable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0"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Particular and universal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0"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mbria"/>
                          <a:ea typeface="MS Mincho"/>
                          <a:cs typeface="Calibri"/>
                        </a:rPr>
                        <a:t>Ethical universalism</a:t>
                      </a:r>
                      <a:endParaRPr lang="en-GB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783">
                <a:tc>
                  <a:txBody>
                    <a:bodyPr/>
                    <a:lstStyle/>
                    <a:p>
                      <a:pPr marL="114300" marR="228600"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mbria"/>
                          <a:ea typeface="MS Mincho"/>
                          <a:cs typeface="Calibri"/>
                        </a:rPr>
                        <a:t>Separation private-public</a:t>
                      </a:r>
                      <a:endParaRPr lang="en-GB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28600"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No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0"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No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0"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ambria"/>
                          <a:ea typeface="MS Mincho"/>
                          <a:cs typeface="Calibri"/>
                        </a:rPr>
                        <a:t>Poor</a:t>
                      </a:r>
                      <a:endParaRPr lang="en-GB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28600"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mbria"/>
                          <a:ea typeface="MS Mincho"/>
                          <a:cs typeface="Calibri"/>
                        </a:rPr>
                        <a:t>Sharp</a:t>
                      </a:r>
                      <a:endParaRPr lang="en-GB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835696" y="1628800"/>
            <a:ext cx="7308304" cy="1588"/>
          </a:xfrm>
          <a:prstGeom prst="straightConnector1">
            <a:avLst/>
          </a:prstGeom>
          <a:ln w="107950" cmpd="sng">
            <a:solidFill>
              <a:srgbClr val="FF0000"/>
            </a:solidFill>
            <a:prstDash val="lgDashDot"/>
            <a:headEnd type="triangle"/>
            <a:tailEnd type="arrow"/>
          </a:ln>
          <a:scene3d>
            <a:camera prst="orthographicFront"/>
            <a:lightRig rig="threePt" dir="t"/>
          </a:scene3d>
          <a:sp3d prstMaterial="metal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64088" y="1628800"/>
            <a:ext cx="35052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Particularism– </a:t>
            </a:r>
            <a:br>
              <a:rPr lang="en-US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the warning….</a:t>
            </a:r>
            <a:endParaRPr lang="ro-RO" dirty="0" smtClean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63688" y="3810000"/>
            <a:ext cx="7151712" cy="411480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en-US" dirty="0" smtClean="0"/>
              <a:t>The duty officer on the Titanic noticed the upper tip.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en-US" dirty="0" smtClean="0"/>
              <a:t>But it was the iceberg’s part under the water which hit and sunk the ship.</a:t>
            </a:r>
            <a:endParaRPr lang="ro-RO" dirty="0" smtClean="0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problem with instruments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Very few instruments allow discerning the 2 key policy features we need for policy design: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1. What is the exception and what the norm in a particular category of transactions?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2. Is this changing?</a:t>
            </a:r>
          </a:p>
          <a:p>
            <a:pPr marL="514350" indent="-514350">
              <a:buNone/>
            </a:pPr>
            <a:r>
              <a:rPr lang="en-US" dirty="0" smtClean="0"/>
              <a:t>All aggregate and subjective indicators fail to do this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232</TotalTime>
  <Words>1205</Words>
  <Application>Microsoft Office PowerPoint</Application>
  <PresentationFormat>On-screen Show (4:3)</PresentationFormat>
  <Paragraphs>309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Foundry</vt:lpstr>
      <vt:lpstr>  Chasing Moby Dick… Contextual Choices in Fighting Corruption</vt:lpstr>
      <vt:lpstr>Elusive progress</vt:lpstr>
      <vt:lpstr>Few performers…</vt:lpstr>
      <vt:lpstr>Why so little progress?</vt:lpstr>
      <vt:lpstr>Theoretical critique</vt:lpstr>
      <vt:lpstr>Main categories Weber/Talcott Parsons</vt:lpstr>
      <vt:lpstr>Governance regimes</vt:lpstr>
      <vt:lpstr>Particularism–  the warning….</vt:lpstr>
      <vt:lpstr>The problem with instruments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 Institutional transfers - ICRG Change in Corruption 1988/2008</vt:lpstr>
      <vt:lpstr>Slide 20</vt:lpstr>
      <vt:lpstr>Chile – GG first</vt:lpstr>
      <vt:lpstr>S Korea Paths are disputed all the way….</vt:lpstr>
      <vt:lpstr>And not linear… Eastern Europe…</vt:lpstr>
      <vt:lpstr>Poland – the democracy/governance gap…</vt:lpstr>
      <vt:lpstr>Explaining contemporary achievers – main lessons</vt:lpstr>
      <vt:lpstr>Explaining historical achievers – main lessons</vt:lpstr>
      <vt:lpstr>Slide 27</vt:lpstr>
      <vt:lpstr>Steps and sequences…</vt:lpstr>
      <vt:lpstr>Some successful designs, more models and all case studies on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Contextual Choices in Fighting Corruption</dc:title>
  <dc:creator>Alina P.</dc:creator>
  <cp:lastModifiedBy>Alina Mungiu-Pippidi</cp:lastModifiedBy>
  <cp:revision>27</cp:revision>
  <dcterms:created xsi:type="dcterms:W3CDTF">2011-05-06T19:36:38Z</dcterms:created>
  <dcterms:modified xsi:type="dcterms:W3CDTF">2011-10-18T03:43:10Z</dcterms:modified>
</cp:coreProperties>
</file>