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04" r:id="rId2"/>
    <p:sldMasterId id="2147483818" r:id="rId3"/>
  </p:sldMasterIdLst>
  <p:notesMasterIdLst>
    <p:notesMasterId r:id="rId15"/>
  </p:notesMasterIdLst>
  <p:handoutMasterIdLst>
    <p:handoutMasterId r:id="rId16"/>
  </p:handoutMasterIdLst>
  <p:sldIdLst>
    <p:sldId id="291" r:id="rId4"/>
    <p:sldId id="256" r:id="rId5"/>
    <p:sldId id="295" r:id="rId6"/>
    <p:sldId id="296" r:id="rId7"/>
    <p:sldId id="297" r:id="rId8"/>
    <p:sldId id="298" r:id="rId9"/>
    <p:sldId id="302" r:id="rId10"/>
    <p:sldId id="305" r:id="rId11"/>
    <p:sldId id="303" r:id="rId12"/>
    <p:sldId id="304" r:id="rId13"/>
    <p:sldId id="300" r:id="rId1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ert Stewart" initials="RS" lastIdx="19" clrIdx="0"/>
  <p:cmAuthor id="1" name="Jerome Gandin" initials="JG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3CDD"/>
    <a:srgbClr val="1F1FFF"/>
    <a:srgbClr val="0381BB"/>
    <a:srgbClr val="094471"/>
    <a:srgbClr val="000099"/>
    <a:srgbClr val="000066"/>
    <a:srgbClr val="0D7CEB"/>
    <a:srgbClr val="2A3DF4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8" autoAdjust="0"/>
    <p:restoredTop sz="54352" autoAdjust="0"/>
  </p:normalViewPr>
  <p:slideViewPr>
    <p:cSldViewPr showGuides="1">
      <p:cViewPr>
        <p:scale>
          <a:sx n="40" d="100"/>
          <a:sy n="40" d="100"/>
        </p:scale>
        <p:origin x="-2022" y="-72"/>
      </p:cViewPr>
      <p:guideLst>
        <p:guide orient="horz" pos="2160"/>
        <p:guide pos="5602"/>
        <p:guide pos="158"/>
      </p:guideLst>
    </p:cSldViewPr>
  </p:slideViewPr>
  <p:outlineViewPr>
    <p:cViewPr>
      <p:scale>
        <a:sx n="33" d="100"/>
        <a:sy n="33" d="100"/>
      </p:scale>
      <p:origin x="20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howGuides="1">
      <p:cViewPr>
        <p:scale>
          <a:sx n="88" d="100"/>
          <a:sy n="88" d="100"/>
        </p:scale>
        <p:origin x="-1776" y="-7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955" cy="497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722" y="0"/>
            <a:ext cx="2945954" cy="497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829"/>
            <a:ext cx="2945955" cy="497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722" y="9430829"/>
            <a:ext cx="2945954" cy="497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23E44162-6813-4E22-9499-566CCDD6C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96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955" cy="497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722" y="0"/>
            <a:ext cx="2945954" cy="497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67" y="4716236"/>
            <a:ext cx="4986142" cy="4468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829"/>
            <a:ext cx="2945955" cy="497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722" y="9430829"/>
            <a:ext cx="2945954" cy="497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2" tIns="48326" rIns="96652" bIns="48326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DEE0CAAE-0908-4CE0-87B9-751BA3883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785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5D38EB44-5EFF-4733-84DD-5492024C51CD}" type="slidenum">
              <a:rPr lang="en-US">
                <a:solidFill>
                  <a:srgbClr val="000000"/>
                </a:solidFill>
                <a:latin typeface="Arial" charset="0"/>
              </a:rPr>
              <a:pPr eaLnBrk="1" hangingPunct="1"/>
              <a:t>1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457200"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5D38EB44-5EFF-4733-84DD-5492024C51CD}" type="slidenum">
              <a:rPr lang="en-US">
                <a:solidFill>
                  <a:srgbClr val="000000"/>
                </a:solidFill>
                <a:latin typeface="Arial" charset="0"/>
              </a:rPr>
              <a:pPr eaLnBrk="1" hangingPunct="1"/>
              <a:t>10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457200"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E0CAAE-0908-4CE0-87B9-751BA388323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49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5D38EB44-5EFF-4733-84DD-5492024C51CD}" type="slidenum">
              <a:rPr lang="en-US">
                <a:solidFill>
                  <a:srgbClr val="000000"/>
                </a:solidFill>
                <a:latin typeface="Arial" charset="0"/>
              </a:rPr>
              <a:pPr eaLnBrk="1" hangingPunct="1"/>
              <a:t>3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Arial" pitchFamily="34" charset="0"/>
              <a:buNone/>
            </a:pPr>
            <a:endParaRPr lang="en-US" sz="1200" i="0" dirty="0" smtClean="0">
              <a:solidFill>
                <a:srgbClr val="FFFFFF"/>
              </a:solidFill>
              <a:latin typeface="Times New Roman" pitchFamily="18" charset="0"/>
              <a:ea typeface="ヒラギノ明朝 ProN W3" charset="-128"/>
              <a:cs typeface="Times New Roman" pitchFamily="18" charset="0"/>
              <a:sym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5D38EB44-5EFF-4733-84DD-5492024C51CD}" type="slidenum">
              <a:rPr lang="en-US">
                <a:solidFill>
                  <a:srgbClr val="000000"/>
                </a:solidFill>
                <a:latin typeface="Arial" charset="0"/>
              </a:rPr>
              <a:pPr eaLnBrk="1" hangingPunct="1"/>
              <a:t>4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CA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5D38EB44-5EFF-4733-84DD-5492024C51CD}" type="slidenum">
              <a:rPr lang="en-US">
                <a:solidFill>
                  <a:srgbClr val="000000"/>
                </a:solidFill>
                <a:latin typeface="Arial" charset="0"/>
              </a:rPr>
              <a:pPr eaLnBrk="1" hangingPunct="1"/>
              <a:t>5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lvl="0" indent="-171450">
              <a:buFont typeface="Arial" pitchFamily="34" charset="0"/>
              <a:buChar char="•"/>
            </a:pPr>
            <a:endParaRPr lang="en-GB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5D38EB44-5EFF-4733-84DD-5492024C51CD}" type="slidenum">
              <a:rPr lang="en-US">
                <a:solidFill>
                  <a:srgbClr val="000000"/>
                </a:solidFill>
                <a:latin typeface="Arial" charset="0"/>
              </a:rPr>
              <a:pPr eaLnBrk="1" hangingPunct="1"/>
              <a:t>6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457200"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5D38EB44-5EFF-4733-84DD-5492024C51CD}" type="slidenum">
              <a:rPr lang="en-US">
                <a:solidFill>
                  <a:srgbClr val="000000"/>
                </a:solidFill>
                <a:latin typeface="Arial" charset="0"/>
              </a:rPr>
              <a:pPr eaLnBrk="1" hangingPunct="1"/>
              <a:t>7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 defTabSz="457200" eaLnBrk="1" hangingPunct="1">
              <a:buFont typeface="Arial" pitchFamily="34" charset="0"/>
              <a:buChar char="•"/>
            </a:pP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5D38EB44-5EFF-4733-84DD-5492024C51CD}" type="slidenum">
              <a:rPr lang="en-US">
                <a:solidFill>
                  <a:srgbClr val="000000"/>
                </a:solidFill>
                <a:latin typeface="Arial" charset="0"/>
              </a:rPr>
              <a:pPr eaLnBrk="1" hangingPunct="1"/>
              <a:t>8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1450" indent="-171450" defTabSz="457200" eaLnBrk="1" hangingPunct="1">
              <a:buFont typeface="Arial" pitchFamily="34" charset="0"/>
              <a:buChar char="•"/>
            </a:pPr>
            <a:r>
              <a:rPr lang="en-US" dirty="0" smtClean="0"/>
              <a:t>Rec 6: </a:t>
            </a:r>
            <a:r>
              <a:rPr lang="en-US" dirty="0" smtClean="0"/>
              <a:t>Is perhaps</a:t>
            </a:r>
            <a:r>
              <a:rPr lang="en-US" baseline="0" dirty="0" smtClean="0"/>
              <a:t> a</a:t>
            </a:r>
            <a:r>
              <a:rPr lang="en-US" dirty="0" smtClean="0"/>
              <a:t> </a:t>
            </a:r>
            <a:r>
              <a:rPr lang="en-US" dirty="0" smtClean="0"/>
              <a:t>more general recommendation</a:t>
            </a:r>
            <a:r>
              <a:rPr lang="en-US" baseline="0" dirty="0" smtClean="0"/>
              <a:t> for </a:t>
            </a:r>
            <a:r>
              <a:rPr lang="en-US" baseline="0" dirty="0" smtClean="0"/>
              <a:t>OCHA.  </a:t>
            </a:r>
            <a:r>
              <a:rPr lang="en-US" baseline="0" dirty="0" smtClean="0"/>
              <a:t>For </a:t>
            </a:r>
            <a:r>
              <a:rPr lang="en-US" baseline="0" dirty="0" err="1" smtClean="0"/>
              <a:t>CMCoord</a:t>
            </a:r>
            <a:r>
              <a:rPr lang="en-US" baseline="0" dirty="0" smtClean="0"/>
              <a:t>, it is intended to create an on-line community of practice capability.</a:t>
            </a:r>
          </a:p>
          <a:p>
            <a:pPr marL="171450" indent="-171450" defTabSz="457200" eaLnBrk="1" hangingPunct="1">
              <a:buFont typeface="Arial" pitchFamily="34" charset="0"/>
              <a:buChar char="•"/>
            </a:pPr>
            <a:r>
              <a:rPr lang="en-US" baseline="0" dirty="0" smtClean="0"/>
              <a:t>Rec 7: </a:t>
            </a:r>
            <a:r>
              <a:rPr lang="en-US" baseline="0" dirty="0" smtClean="0"/>
              <a:t>Clearly one related to Peace Keeping operations, </a:t>
            </a:r>
            <a:r>
              <a:rPr lang="en-US" sz="1200" dirty="0" smtClean="0">
                <a:solidFill>
                  <a:srgbClr val="0000FF"/>
                </a:solidFill>
                <a:effectLst/>
                <a:latin typeface="Calibri"/>
                <a:ea typeface="Times New Roman"/>
                <a:cs typeface="Angsana New"/>
              </a:rPr>
              <a:t>OCHA </a:t>
            </a:r>
            <a:r>
              <a:rPr lang="en-US" sz="1200" dirty="0" smtClean="0">
                <a:solidFill>
                  <a:srgbClr val="0000FF"/>
                </a:solidFill>
                <a:effectLst/>
                <a:latin typeface="Calibri"/>
                <a:ea typeface="Times New Roman"/>
                <a:cs typeface="Angsana New"/>
              </a:rPr>
              <a:t>will develop best practices and lessons learned related to ensuring neutrality and impartiality in countries with peacekeeping missions, so as to facilitate decision making, communication, training and leadership.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is intended to create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 working group with other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entities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and DPKO, to develop best practices between humanitarian and peacekeeping actors in UN peacekeeping missions.</a:t>
            </a:r>
          </a:p>
          <a:p>
            <a:pPr marL="171450" indent="-171450" defTabSz="457200" eaLnBrk="1" hangingPunct="1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Rec 8: To be incorporated into OCHA’s out reach and partnership strategies.</a:t>
            </a:r>
          </a:p>
          <a:p>
            <a:pPr marL="171450" indent="-171450" defTabSz="457200" eaLnBrk="1" hangingPunct="1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Rec 9: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Could prove challenging to implement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.</a:t>
            </a:r>
            <a:endParaRPr lang="en-GB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>
                <a:solidFill>
                  <a:srgbClr val="056CB6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5D38EB44-5EFF-4733-84DD-5492024C51CD}" type="slidenum">
              <a:rPr lang="en-US">
                <a:solidFill>
                  <a:srgbClr val="000000"/>
                </a:solidFill>
                <a:latin typeface="Arial" charset="0"/>
              </a:rPr>
              <a:pPr eaLnBrk="1" hangingPunct="1"/>
              <a:t>9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457200" eaLnBrk="1" hangingPunct="1"/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arth.jpg"/>
          <p:cNvPicPr>
            <a:picLocks noChangeAspect="1"/>
          </p:cNvPicPr>
          <p:nvPr userDrawn="1"/>
        </p:nvPicPr>
        <p:blipFill>
          <a:blip r:embed="rId2" cstate="screen"/>
          <a:srcRect t="18500"/>
          <a:stretch>
            <a:fillRect/>
          </a:stretch>
        </p:blipFill>
        <p:spPr>
          <a:xfrm>
            <a:off x="3166" y="792088"/>
            <a:ext cx="9137668" cy="5589240"/>
          </a:xfrm>
          <a:prstGeom prst="rect">
            <a:avLst/>
          </a:prstGeom>
        </p:spPr>
      </p:pic>
      <p:sp>
        <p:nvSpPr>
          <p:cNvPr id="9" name="Kombinationstegning 423"/>
          <p:cNvSpPr/>
          <p:nvPr userDrawn="1"/>
        </p:nvSpPr>
        <p:spPr>
          <a:xfrm>
            <a:off x="-38100" y="3467100"/>
            <a:ext cx="9182100" cy="3429000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4941168"/>
            <a:ext cx="8642350" cy="864096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5877272"/>
            <a:ext cx="8642350" cy="792088"/>
          </a:xfrm>
        </p:spPr>
        <p:txBody>
          <a:bodyPr/>
          <a:lstStyle>
            <a:lvl1pPr marL="0" indent="0" algn="l"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" name="Picture 9" descr="Universalia-Survey-Monkey.jpg"/>
          <p:cNvPicPr>
            <a:picLocks noChangeAspect="1"/>
          </p:cNvPicPr>
          <p:nvPr userDrawn="1"/>
        </p:nvPicPr>
        <p:blipFill>
          <a:blip r:embed="rId3" cstate="print"/>
          <a:srcRect l="5816" b="8550"/>
          <a:stretch>
            <a:fillRect/>
          </a:stretch>
        </p:blipFill>
        <p:spPr>
          <a:xfrm>
            <a:off x="5508104" y="116632"/>
            <a:ext cx="3385071" cy="14401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Universalia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C8145-AB34-44A4-B8CE-98AA46FDD786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0825" y="260648"/>
            <a:ext cx="6697439" cy="1008112"/>
          </a:xfrm>
        </p:spPr>
        <p:txBody>
          <a:bodyPr/>
          <a:lstStyle>
            <a:lvl1pPr>
              <a:defRPr>
                <a:solidFill>
                  <a:srgbClr val="0381B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4288" y="1125686"/>
            <a:ext cx="1728886" cy="5327650"/>
          </a:xfrm>
        </p:spPr>
        <p:txBody>
          <a:bodyPr vert="eaVert"/>
          <a:lstStyle>
            <a:lvl1pPr>
              <a:defRPr>
                <a:solidFill>
                  <a:srgbClr val="0381B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1125686"/>
            <a:ext cx="6769447" cy="532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Universalia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36EF3-4796-41CC-9038-4DFE5A1BA2D1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1520" y="1484784"/>
            <a:ext cx="4186989" cy="48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484784"/>
            <a:ext cx="4186989" cy="48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Universalia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85F87-8981-48C5-BA67-3B2C5B8F9AEA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0825" y="260648"/>
            <a:ext cx="6697439" cy="1008112"/>
          </a:xfrm>
        </p:spPr>
        <p:txBody>
          <a:bodyPr/>
          <a:lstStyle>
            <a:lvl1pPr>
              <a:defRPr>
                <a:solidFill>
                  <a:srgbClr val="0381B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40910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6551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4573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6808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9986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7207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4948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381BB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Universalia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26132-0C09-44FB-A2F0-6A7DEBEF1D01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6410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5349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1810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631967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527430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7347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>
                <a:solidFill>
                  <a:srgbClr val="000000"/>
                </a:solidFill>
                <a:ea typeface="ヒラギノ角ゴ ProN W3" charset="-128"/>
              </a:defRPr>
            </a:lvl1pPr>
          </a:lstStyle>
          <a:p>
            <a:pPr>
              <a:defRPr/>
            </a:pPr>
            <a:fld id="{9A65D6E0-CABF-45AE-AECA-F917D7403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56488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>
                <a:solidFill>
                  <a:srgbClr val="000000"/>
                </a:solidFill>
                <a:ea typeface="ヒラギノ角ゴ ProN W3" charset="-128"/>
              </a:defRPr>
            </a:lvl1pPr>
          </a:lstStyle>
          <a:p>
            <a:pPr>
              <a:defRPr/>
            </a:pPr>
            <a:fld id="{4815A743-9901-4D98-81B1-BD4071464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02528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>
                <a:solidFill>
                  <a:srgbClr val="000000"/>
                </a:solidFill>
                <a:ea typeface="ヒラギノ角ゴ ProN W3" charset="-128"/>
              </a:defRPr>
            </a:lvl1pPr>
          </a:lstStyle>
          <a:p>
            <a:pPr>
              <a:defRPr/>
            </a:pPr>
            <a:fld id="{84C6547A-0B1F-41A4-A727-082EBD7FB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555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>
                <a:solidFill>
                  <a:srgbClr val="000000"/>
                </a:solidFill>
                <a:ea typeface="ヒラギノ角ゴ ProN W3" charset="-128"/>
              </a:defRPr>
            </a:lvl1pPr>
          </a:lstStyle>
          <a:p>
            <a:pPr>
              <a:defRPr/>
            </a:pPr>
            <a:fld id="{5BF9A6A6-AFAE-4D6B-B130-858A827ED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990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381BB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ombinationstegning 423"/>
          <p:cNvSpPr/>
          <p:nvPr userDrawn="1"/>
        </p:nvSpPr>
        <p:spPr>
          <a:xfrm rot="10800000">
            <a:off x="-38100" y="-51447"/>
            <a:ext cx="9182100" cy="5472607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7" name="Kombinationstegning 423"/>
          <p:cNvSpPr/>
          <p:nvPr userDrawn="1"/>
        </p:nvSpPr>
        <p:spPr>
          <a:xfrm>
            <a:off x="-38100" y="2276872"/>
            <a:ext cx="9182100" cy="4619228"/>
          </a:xfrm>
          <a:custGeom>
            <a:avLst/>
            <a:gdLst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136900"/>
              <a:gd name="connsiteX1" fmla="*/ 5702300 w 9182100"/>
              <a:gd name="connsiteY1" fmla="*/ 1016000 h 3136900"/>
              <a:gd name="connsiteX2" fmla="*/ 9182100 w 9182100"/>
              <a:gd name="connsiteY2" fmla="*/ 609600 h 3136900"/>
              <a:gd name="connsiteX3" fmla="*/ 9182100 w 9182100"/>
              <a:gd name="connsiteY3" fmla="*/ 3136900 h 3136900"/>
              <a:gd name="connsiteX4" fmla="*/ 0 w 9182100"/>
              <a:gd name="connsiteY4" fmla="*/ 3136900 h 3136900"/>
              <a:gd name="connsiteX5" fmla="*/ 12700 w 9182100"/>
              <a:gd name="connsiteY5" fmla="*/ 0 h 3136900"/>
              <a:gd name="connsiteX0" fmla="*/ 12700 w 9182100"/>
              <a:gd name="connsiteY0" fmla="*/ 0 h 3403600"/>
              <a:gd name="connsiteX1" fmla="*/ 5702300 w 9182100"/>
              <a:gd name="connsiteY1" fmla="*/ 1016000 h 3403600"/>
              <a:gd name="connsiteX2" fmla="*/ 9182100 w 9182100"/>
              <a:gd name="connsiteY2" fmla="*/ 609600 h 3403600"/>
              <a:gd name="connsiteX3" fmla="*/ 9182100 w 9182100"/>
              <a:gd name="connsiteY3" fmla="*/ 3403600 h 3403600"/>
              <a:gd name="connsiteX4" fmla="*/ 0 w 9182100"/>
              <a:gd name="connsiteY4" fmla="*/ 3136900 h 3403600"/>
              <a:gd name="connsiteX5" fmla="*/ 12700 w 9182100"/>
              <a:gd name="connsiteY5" fmla="*/ 0 h 3403600"/>
              <a:gd name="connsiteX0" fmla="*/ 12700 w 9182100"/>
              <a:gd name="connsiteY0" fmla="*/ 0 h 3429000"/>
              <a:gd name="connsiteX1" fmla="*/ 5702300 w 9182100"/>
              <a:gd name="connsiteY1" fmla="*/ 1016000 h 3429000"/>
              <a:gd name="connsiteX2" fmla="*/ 9182100 w 9182100"/>
              <a:gd name="connsiteY2" fmla="*/ 609600 h 3429000"/>
              <a:gd name="connsiteX3" fmla="*/ 9182100 w 9182100"/>
              <a:gd name="connsiteY3" fmla="*/ 3403600 h 3429000"/>
              <a:gd name="connsiteX4" fmla="*/ 0 w 9182100"/>
              <a:gd name="connsiteY4" fmla="*/ 3429000 h 3429000"/>
              <a:gd name="connsiteX5" fmla="*/ 12700 w 9182100"/>
              <a:gd name="connsiteY5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82100" h="3429000">
                <a:moveTo>
                  <a:pt x="12700" y="0"/>
                </a:moveTo>
                <a:cubicBezTo>
                  <a:pt x="1909233" y="338667"/>
                  <a:pt x="3894667" y="1011767"/>
                  <a:pt x="5702300" y="1016000"/>
                </a:cubicBezTo>
                <a:cubicBezTo>
                  <a:pt x="7509933" y="1020233"/>
                  <a:pt x="8022167" y="745067"/>
                  <a:pt x="9182100" y="609600"/>
                </a:cubicBezTo>
                <a:lnTo>
                  <a:pt x="9182100" y="3403600"/>
                </a:lnTo>
                <a:lnTo>
                  <a:pt x="0" y="3429000"/>
                </a:lnTo>
                <a:cubicBezTo>
                  <a:pt x="4233" y="2383367"/>
                  <a:pt x="8467" y="1045633"/>
                  <a:pt x="12700" y="0"/>
                </a:cubicBezTo>
                <a:close/>
              </a:path>
            </a:pathLst>
          </a:custGeom>
          <a:gradFill rotWithShape="1">
            <a:gsLst>
              <a:gs pos="0">
                <a:srgbClr val="002060"/>
              </a:gs>
              <a:gs pos="100000">
                <a:srgbClr val="1F88C8"/>
              </a:gs>
            </a:gsLst>
            <a:lin ang="1620000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5984" y="5307285"/>
            <a:ext cx="7772400" cy="1362075"/>
          </a:xfrm>
        </p:spPr>
        <p:txBody>
          <a:bodyPr anchor="t"/>
          <a:lstStyle>
            <a:lvl1pPr algn="l"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84" y="380709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FFC000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3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>
                <a:solidFill>
                  <a:srgbClr val="000000"/>
                </a:solidFill>
                <a:ea typeface="ヒラギノ角ゴ ProN W3" charset="-128"/>
              </a:defRPr>
            </a:lvl1pPr>
          </a:lstStyle>
          <a:p>
            <a:pPr>
              <a:defRPr/>
            </a:pPr>
            <a:fld id="{BA22A5C1-BFF8-439C-8B84-959526107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9703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3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>
                <a:solidFill>
                  <a:srgbClr val="000000"/>
                </a:solidFill>
                <a:ea typeface="ヒラギノ角ゴ ProN W3" charset="-128"/>
              </a:defRPr>
            </a:lvl1pPr>
          </a:lstStyle>
          <a:p>
            <a:pPr>
              <a:defRPr/>
            </a:pPr>
            <a:fld id="{6A28ECB0-370B-451C-B85E-85B54C468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9787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>
                <a:solidFill>
                  <a:srgbClr val="000000"/>
                </a:solidFill>
                <a:ea typeface="ヒラギノ角ゴ ProN W3" charset="-128"/>
              </a:defRPr>
            </a:lvl1pPr>
          </a:lstStyle>
          <a:p>
            <a:pPr>
              <a:defRPr/>
            </a:pPr>
            <a:fld id="{E5BE1370-1E42-4EBC-B766-DC819BE22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51936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>
                <a:solidFill>
                  <a:srgbClr val="000000"/>
                </a:solidFill>
                <a:ea typeface="ヒラギノ角ゴ ProN W3" charset="-128"/>
              </a:defRPr>
            </a:lvl1pPr>
          </a:lstStyle>
          <a:p>
            <a:pPr>
              <a:defRPr/>
            </a:pPr>
            <a:fld id="{3008F525-9F1B-4D39-8620-9DF109372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04053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>
                <a:sym typeface="Times" charset="0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3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>
                <a:solidFill>
                  <a:srgbClr val="000000"/>
                </a:solidFill>
                <a:ea typeface="ヒラギノ角ゴ ProN W3" charset="-128"/>
              </a:defRPr>
            </a:lvl1pPr>
          </a:lstStyle>
          <a:p>
            <a:pPr>
              <a:defRPr/>
            </a:pPr>
            <a:fld id="{B1F2A4B6-E391-403C-9BDD-4168F50F9C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873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>
                <a:solidFill>
                  <a:srgbClr val="000000"/>
                </a:solidFill>
                <a:ea typeface="ヒラギノ角ゴ ProN W3" charset="-128"/>
              </a:defRPr>
            </a:lvl1pPr>
          </a:lstStyle>
          <a:p>
            <a:pPr>
              <a:defRPr/>
            </a:pPr>
            <a:fld id="{AF0D3500-4325-4BA7-8C23-62E31C74C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77816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381000"/>
            <a:ext cx="19431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381000"/>
            <a:ext cx="56769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1" hangingPunct="1">
              <a:defRPr>
                <a:solidFill>
                  <a:srgbClr val="000000"/>
                </a:solidFill>
                <a:ea typeface="ヒラギノ角ゴ ProN W3" charset="-128"/>
              </a:defRPr>
            </a:lvl1pPr>
          </a:lstStyle>
          <a:p>
            <a:pPr>
              <a:defRPr/>
            </a:pPr>
            <a:fld id="{5448D962-532F-4837-84A2-50A9D147B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05078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381B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4186989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483" y="1412776"/>
            <a:ext cx="4186989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Universalia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C802B-E774-465B-9747-B1D2A392CC4B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825" y="1535113"/>
            <a:ext cx="4105151" cy="525735"/>
          </a:xfrm>
        </p:spPr>
        <p:txBody>
          <a:bodyPr anchor="b"/>
          <a:lstStyle>
            <a:lvl1pPr marL="0" indent="0">
              <a:buNone/>
              <a:defRPr sz="22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4531" y="2132856"/>
            <a:ext cx="4160504" cy="432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8697" y="1535113"/>
            <a:ext cx="4041775" cy="525735"/>
          </a:xfrm>
        </p:spPr>
        <p:txBody>
          <a:bodyPr anchor="b"/>
          <a:lstStyle>
            <a:lvl1pPr marL="0" indent="0">
              <a:buNone/>
              <a:defRPr sz="22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0342" y="2132856"/>
            <a:ext cx="4162138" cy="432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Universalia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69626-A575-4259-A8B7-4FD9329A86C1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50825" y="260648"/>
            <a:ext cx="6697439" cy="1008112"/>
          </a:xfrm>
        </p:spPr>
        <p:txBody>
          <a:bodyPr/>
          <a:lstStyle>
            <a:lvl1pPr>
              <a:defRPr>
                <a:solidFill>
                  <a:srgbClr val="0381B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381B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Universalia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3AA8C-9793-4123-8DA7-22BC3B521AB7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Universalia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38C10-D028-44A7-9266-D8BF3F4164F4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40183"/>
            <a:ext cx="6624736" cy="884561"/>
          </a:xfrm>
        </p:spPr>
        <p:txBody>
          <a:bodyPr anchor="b"/>
          <a:lstStyle>
            <a:lvl1pPr algn="l">
              <a:defRPr sz="2000" b="1">
                <a:solidFill>
                  <a:srgbClr val="0381B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7865" y="1268760"/>
            <a:ext cx="5545310" cy="51845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0" y="1257083"/>
            <a:ext cx="3008313" cy="519625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Universalia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25FB2-3426-45AB-A165-405712026353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19" y="5123446"/>
            <a:ext cx="8641655" cy="5250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519" y="1196751"/>
            <a:ext cx="8641655" cy="381195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19" y="5707710"/>
            <a:ext cx="8641655" cy="7456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Universalia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54FBE-464F-4FBE-AF1A-20EA329DCF7B}" type="slidenum">
              <a:rPr lang="en-US"/>
              <a:pPr>
                <a:defRPr/>
              </a:pPr>
              <a:t>‹#›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84784"/>
            <a:ext cx="8626665" cy="486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1520" y="6561112"/>
            <a:ext cx="1905000" cy="252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accent4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November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97560" y="6561112"/>
            <a:ext cx="2895600" cy="252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accent4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Universalia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561112"/>
            <a:ext cx="1905000" cy="252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4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00E7B77-832F-4C37-8F2E-A87DD422F265}" type="slidenum">
              <a:rPr lang="en-US" smtClean="0"/>
              <a:pPr>
                <a:defRPr/>
              </a:pPr>
              <a:t>‹#›</a:t>
            </a:fld>
            <a:endParaRPr lang="en-US" smtClean="0"/>
          </a:p>
          <a:p>
            <a:pPr>
              <a:defRPr/>
            </a:pPr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648"/>
            <a:ext cx="6697439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12" name="Picture 11" descr="Universalia-vectoriseClear.g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092975" y="332656"/>
            <a:ext cx="1800200" cy="7403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4471"/>
          </a:solidFill>
          <a:latin typeface="Optima" pitchFamily="2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4471"/>
          </a:solidFill>
          <a:latin typeface="Optima" pitchFamily="2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4471"/>
          </a:solidFill>
          <a:latin typeface="Optima" pitchFamily="2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4471"/>
          </a:solidFill>
          <a:latin typeface="Optima" pitchFamily="2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4471"/>
          </a:solidFill>
          <a:latin typeface="Optima" pitchFamily="2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4471"/>
          </a:solidFill>
          <a:latin typeface="Optima" pitchFamily="2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4471"/>
          </a:solidFill>
          <a:latin typeface="Optima" pitchFamily="2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94471"/>
          </a:solidFill>
          <a:latin typeface="Optima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94471"/>
        </a:buClr>
        <a:buChar char="•"/>
        <a:defRPr sz="2400" b="1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28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8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8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2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6C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imes" pitchFamily="18" charset="0"/>
              </a:rPr>
              <a:t>Click to edit Master title style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Times" pitchFamily="18" charset="0"/>
              </a:rPr>
              <a:t>Click to edit Master text styles</a:t>
            </a:r>
          </a:p>
          <a:p>
            <a:pPr lvl="1"/>
            <a:r>
              <a:rPr lang="en-US" smtClean="0">
                <a:sym typeface="Times" pitchFamily="18" charset="0"/>
              </a:rPr>
              <a:t>Second level</a:t>
            </a:r>
          </a:p>
          <a:p>
            <a:pPr lvl="2"/>
            <a:r>
              <a:rPr lang="en-US" smtClean="0">
                <a:sym typeface="Times" pitchFamily="18" charset="0"/>
              </a:rPr>
              <a:t>Third level</a:t>
            </a:r>
          </a:p>
          <a:p>
            <a:pPr lvl="3"/>
            <a:r>
              <a:rPr lang="en-US" smtClean="0">
                <a:sym typeface="Times" pitchFamily="18" charset="0"/>
              </a:rPr>
              <a:t>Fourth level</a:t>
            </a:r>
          </a:p>
          <a:p>
            <a:pPr lvl="4"/>
            <a:r>
              <a:rPr lang="en-US" smtClean="0">
                <a:sym typeface="Times" pitchFamily="18" charset="0"/>
              </a:rPr>
              <a:t>Fifth level</a:t>
            </a:r>
          </a:p>
        </p:txBody>
      </p:sp>
      <p:sp>
        <p:nvSpPr>
          <p:cNvPr id="2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359650" y="6248400"/>
            <a:ext cx="2921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" pitchFamily="18" charset="0"/>
                <a:ea typeface="ＭＳ Ｐゴシック" pitchFamily="34" charset="-128"/>
                <a:cs typeface="Arial" charset="0"/>
                <a:sym typeface="Times" pitchFamily="18" charset="0"/>
              </a:defRPr>
            </a:lvl1pPr>
          </a:lstStyle>
          <a:p>
            <a:pPr>
              <a:defRPr/>
            </a:pPr>
            <a:fld id="{B5CE5378-AA48-498B-8B1A-B55A0F546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4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ransition/>
  <p:hf hdr="0" ftr="0" dt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Times" pitchFamily="18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pitchFamily="18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pitchFamily="18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pitchFamily="18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pitchFamily="18" charset="0"/>
        </a:defRPr>
      </a:lvl5pPr>
      <a:lvl6pPr marL="4968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6pPr>
      <a:lvl7pPr marL="9540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7pPr>
      <a:lvl8pPr marL="14112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8pPr>
      <a:lvl9pPr marL="18684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" charset="0"/>
          <a:ea typeface="ヒラギノ明朝 ProN W3" charset="0"/>
          <a:cs typeface="ヒラギノ明朝 ProN W3" charset="0"/>
          <a:sym typeface="Times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" pitchFamily="18" charset="0"/>
        </a:defRPr>
      </a:lvl1pPr>
      <a:lvl2pPr marL="681038" indent="-285750" algn="l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" pitchFamily="18" charset="0"/>
        <a:buChar char="–"/>
        <a:defRPr sz="2800">
          <a:solidFill>
            <a:schemeClr val="tx1"/>
          </a:solidFill>
          <a:latin typeface="+mn-lt"/>
          <a:ea typeface="+mn-ea"/>
          <a:cs typeface="+mn-cs"/>
          <a:sym typeface="Times" pitchFamily="18" charset="0"/>
        </a:defRPr>
      </a:lvl2pPr>
      <a:lvl3pPr marL="1081088" indent="-228600" algn="l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" pitchFamily="18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Times" pitchFamily="18" charset="0"/>
        </a:defRPr>
      </a:lvl3pPr>
      <a:lvl4pPr marL="1538288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" pitchFamily="18" charset="0"/>
        <a:buChar char="–"/>
        <a:defRPr sz="2000">
          <a:solidFill>
            <a:schemeClr val="tx1"/>
          </a:solidFill>
          <a:latin typeface="+mn-lt"/>
          <a:ea typeface="+mn-ea"/>
          <a:cs typeface="+mn-cs"/>
          <a:sym typeface="Times" pitchFamily="18" charset="0"/>
        </a:defRPr>
      </a:lvl4pPr>
      <a:lvl5pPr marL="1995488" indent="-228600" algn="l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" pitchFamily="18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pitchFamily="18" charset="0"/>
        </a:defRPr>
      </a:lvl5pPr>
      <a:lvl6pPr marL="2452688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6pPr>
      <a:lvl7pPr marL="2909888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7pPr>
      <a:lvl8pPr marL="3367088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8pPr>
      <a:lvl9pPr marL="3824288" indent="-228600" algn="l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" charset="0"/>
        <a:buChar char="»"/>
        <a:defRPr sz="20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6C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1" name="Picture 123"/>
          <p:cNvPicPr>
            <a:picLocks noChangeAspect="1"/>
          </p:cNvPicPr>
          <p:nvPr/>
        </p:nvPicPr>
        <p:blipFill>
          <a:blip r:embed="rId3">
            <a:biLevel thresh="25000"/>
          </a:blip>
          <a:srcRect/>
          <a:stretch>
            <a:fillRect/>
          </a:stretch>
        </p:blipFill>
        <p:spPr bwMode="auto">
          <a:xfrm>
            <a:off x="381000" y="5943787"/>
            <a:ext cx="8377451" cy="345600"/>
          </a:xfrm>
          <a:prstGeom prst="rect">
            <a:avLst/>
          </a:prstGeom>
          <a:noFill/>
          <a:ln w="12700">
            <a:noFill/>
            <a:prstDash val="solid"/>
            <a:miter lim="800000"/>
            <a:headEnd/>
            <a:tailEnd/>
          </a:ln>
          <a:effectLst>
            <a:reflection blurRad="6350" stA="50000" endA="300" endPos="90000" dir="5400000" sy="-100000" algn="bl" rotWithShape="0"/>
          </a:effectLst>
        </p:spPr>
      </p:pic>
      <p:sp>
        <p:nvSpPr>
          <p:cNvPr id="7171" name="Rectangle 7"/>
          <p:cNvSpPr>
            <a:spLocks/>
          </p:cNvSpPr>
          <p:nvPr/>
        </p:nvSpPr>
        <p:spPr bwMode="auto">
          <a:xfrm>
            <a:off x="50906" y="1447800"/>
            <a:ext cx="9037637" cy="449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/>
          <a:p>
            <a:pPr marL="268288" indent="-228600" algn="ctr">
              <a:buClr>
                <a:srgbClr val="FFFFFF"/>
              </a:buClr>
              <a:buSzPct val="125000"/>
              <a:buFont typeface="Wingdings" pitchFamily="2" charset="2"/>
              <a:buNone/>
            </a:pPr>
            <a:r>
              <a:rPr lang="en-US" sz="3600" b="1" dirty="0" smtClean="0">
                <a:solidFill>
                  <a:srgbClr val="FFFFFF"/>
                </a:solidFill>
                <a:latin typeface="Arial" charset="0"/>
                <a:ea typeface="ヒラギノ明朝 ProN W3" charset="-128"/>
                <a:sym typeface="Times New Roman" pitchFamily="18" charset="0"/>
              </a:rPr>
              <a:t>Evaluation of OCHA’s Role in Humanitarian Civil-Military Coordination</a:t>
            </a:r>
          </a:p>
          <a:p>
            <a:pPr marL="268288" indent="-228600" algn="ctr">
              <a:buClr>
                <a:srgbClr val="FFFFFF"/>
              </a:buClr>
              <a:buSzPct val="125000"/>
              <a:buFont typeface="Wingdings" pitchFamily="2" charset="2"/>
              <a:buNone/>
            </a:pPr>
            <a:endParaRPr lang="en-US" sz="3200" dirty="0">
              <a:solidFill>
                <a:srgbClr val="FFFFFF"/>
              </a:solidFill>
              <a:latin typeface="Arial" charset="0"/>
              <a:ea typeface="ヒラギノ明朝 ProN W3" charset="-128"/>
              <a:sym typeface="Times New Roman" pitchFamily="18" charset="0"/>
            </a:endParaRPr>
          </a:p>
          <a:p>
            <a:pPr marL="268288" indent="-228600" algn="ctr">
              <a:buClr>
                <a:srgbClr val="FFFFFF"/>
              </a:buClr>
              <a:buSzPct val="125000"/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FFFFFF"/>
                </a:solidFill>
                <a:latin typeface="Arial" charset="0"/>
                <a:ea typeface="ヒラギノ明朝 ProN W3" charset="-128"/>
                <a:sym typeface="Times New Roman" pitchFamily="18" charset="0"/>
              </a:rPr>
              <a:t>Findings and Recommendations</a:t>
            </a:r>
          </a:p>
          <a:p>
            <a:pPr marL="268288" indent="-228600" algn="ctr">
              <a:buClr>
                <a:srgbClr val="FFFFFF"/>
              </a:buClr>
              <a:buSzPct val="125000"/>
            </a:pPr>
            <a:endParaRPr lang="en-US" sz="1800" dirty="0" smtClean="0">
              <a:solidFill>
                <a:srgbClr val="FFFFFF"/>
              </a:solidFill>
              <a:latin typeface="Arial" charset="0"/>
              <a:ea typeface="ヒラギノ明朝 ProN W3" charset="-128"/>
              <a:sym typeface="Times New Roman" pitchFamily="18" charset="0"/>
            </a:endParaRPr>
          </a:p>
          <a:p>
            <a:pPr marL="268288" indent="-228600" algn="ctr">
              <a:buClr>
                <a:srgbClr val="FFFFFF"/>
              </a:buClr>
              <a:buSzPct val="125000"/>
            </a:pPr>
            <a:endParaRPr lang="en-GB" sz="1800" i="1" dirty="0" smtClean="0">
              <a:solidFill>
                <a:srgbClr val="FFFFFF"/>
              </a:solidFill>
              <a:latin typeface="Arial" charset="0"/>
              <a:ea typeface="ヒラギノ明朝 ProN W3" charset="-128"/>
              <a:sym typeface="Times New Roman" pitchFamily="18" charset="0"/>
            </a:endParaRPr>
          </a:p>
          <a:p>
            <a:pPr marL="268288" indent="-228600" algn="ctr">
              <a:buClr>
                <a:srgbClr val="FFFFFF"/>
              </a:buClr>
              <a:buSzPct val="125000"/>
            </a:pPr>
            <a:r>
              <a:rPr lang="en-GB" sz="1800" i="1" dirty="0" smtClean="0">
                <a:solidFill>
                  <a:srgbClr val="FFFFFF"/>
                </a:solidFill>
                <a:latin typeface="Arial" charset="0"/>
                <a:ea typeface="ヒラギノ明朝 ProN W3" charset="-128"/>
                <a:sym typeface="Times New Roman" pitchFamily="18" charset="0"/>
              </a:rPr>
              <a:t>Seminar </a:t>
            </a:r>
            <a:r>
              <a:rPr lang="en-GB" sz="1800" i="1" dirty="0">
                <a:solidFill>
                  <a:srgbClr val="FFFFFF"/>
                </a:solidFill>
                <a:latin typeface="Arial" charset="0"/>
                <a:ea typeface="ヒラギノ明朝 ProN W3" charset="-128"/>
                <a:sym typeface="Times New Roman" pitchFamily="18" charset="0"/>
              </a:rPr>
              <a:t>on Evaluation of UN Support </a:t>
            </a:r>
            <a:r>
              <a:rPr lang="en-GB" sz="1800" i="1" dirty="0" smtClean="0">
                <a:solidFill>
                  <a:srgbClr val="FFFFFF"/>
                </a:solidFill>
                <a:latin typeface="Arial" charset="0"/>
                <a:ea typeface="ヒラギノ明朝 ProN W3" charset="-128"/>
                <a:sym typeface="Times New Roman" pitchFamily="18" charset="0"/>
              </a:rPr>
              <a:t>for </a:t>
            </a:r>
            <a:r>
              <a:rPr lang="en-GB" sz="1800" i="1" dirty="0">
                <a:solidFill>
                  <a:srgbClr val="FFFFFF"/>
                </a:solidFill>
                <a:latin typeface="Arial" charset="0"/>
                <a:ea typeface="ヒラギノ明朝 ProN W3" charset="-128"/>
                <a:sym typeface="Times New Roman" pitchFamily="18" charset="0"/>
              </a:rPr>
              <a:t>Conflict Affected </a:t>
            </a:r>
            <a:r>
              <a:rPr lang="en-GB" sz="1800" i="1" dirty="0" smtClean="0">
                <a:solidFill>
                  <a:srgbClr val="FFFFFF"/>
                </a:solidFill>
                <a:latin typeface="Arial" charset="0"/>
                <a:ea typeface="ヒラギノ明朝 ProN W3" charset="-128"/>
                <a:sym typeface="Times New Roman" pitchFamily="18" charset="0"/>
              </a:rPr>
              <a:t>Countries</a:t>
            </a:r>
          </a:p>
          <a:p>
            <a:pPr marL="268288" indent="-228600" algn="ctr">
              <a:buClr>
                <a:srgbClr val="FFFFFF"/>
              </a:buClr>
              <a:buSzPct val="125000"/>
            </a:pPr>
            <a:r>
              <a:rPr lang="en-GB" sz="1800" i="1" dirty="0" smtClean="0">
                <a:solidFill>
                  <a:srgbClr val="FFFFFF"/>
                </a:solidFill>
                <a:latin typeface="Arial" charset="0"/>
                <a:ea typeface="ヒラギノ明朝 ProN W3" charset="-128"/>
                <a:sym typeface="Times New Roman" pitchFamily="18" charset="0"/>
              </a:rPr>
              <a:t> </a:t>
            </a:r>
            <a:r>
              <a:rPr lang="en-GB" sz="1800" i="1" dirty="0">
                <a:solidFill>
                  <a:srgbClr val="FFFFFF"/>
                </a:solidFill>
                <a:latin typeface="Arial" charset="0"/>
                <a:ea typeface="ヒラギノ明朝 ProN W3" charset="-128"/>
                <a:sym typeface="Times New Roman" pitchFamily="18" charset="0"/>
              </a:rPr>
              <a:t>in the Context of UN Peace Operations</a:t>
            </a:r>
            <a:endParaRPr lang="en-US" sz="1800" i="1" dirty="0" smtClean="0">
              <a:solidFill>
                <a:srgbClr val="FFFFFF"/>
              </a:solidFill>
              <a:latin typeface="Arial" charset="0"/>
              <a:ea typeface="ヒラギノ明朝 ProN W3" charset="-128"/>
              <a:sym typeface="Times New Roman" pitchFamily="18" charset="0"/>
            </a:endParaRPr>
          </a:p>
          <a:p>
            <a:pPr marL="268288" indent="-228600" algn="ctr">
              <a:buClr>
                <a:srgbClr val="FFFFFF"/>
              </a:buClr>
              <a:buSzPct val="125000"/>
            </a:pPr>
            <a:endParaRPr lang="en-US" sz="1800" i="1" dirty="0" smtClean="0">
              <a:solidFill>
                <a:srgbClr val="FFFFFF"/>
              </a:solidFill>
              <a:latin typeface="Arial" charset="0"/>
              <a:ea typeface="ヒラギノ明朝 ProN W3" charset="-128"/>
              <a:sym typeface="Times New Roman" pitchFamily="18" charset="0"/>
            </a:endParaRPr>
          </a:p>
          <a:p>
            <a:pPr marL="268288" indent="-228600" algn="ctr">
              <a:buClr>
                <a:srgbClr val="FFFFFF"/>
              </a:buClr>
              <a:buSzPct val="125000"/>
            </a:pPr>
            <a:r>
              <a:rPr lang="en-US" sz="1600" i="1" dirty="0" smtClean="0">
                <a:solidFill>
                  <a:srgbClr val="FFFFFF"/>
                </a:solidFill>
                <a:latin typeface="Arial" charset="0"/>
                <a:ea typeface="ヒラギノ明朝 ProN W3" charset="-128"/>
                <a:sym typeface="Times New Roman" pitchFamily="18" charset="0"/>
              </a:rPr>
              <a:t>Oslo, 22 May 2013</a:t>
            </a:r>
          </a:p>
        </p:txBody>
      </p:sp>
      <p:sp>
        <p:nvSpPr>
          <p:cNvPr id="7172" name="AutoShape 5"/>
          <p:cNvSpPr>
            <a:spLocks noChangeAspect="1" noChangeArrowheads="1"/>
          </p:cNvSpPr>
          <p:nvPr/>
        </p:nvSpPr>
        <p:spPr bwMode="auto">
          <a:xfrm>
            <a:off x="358775" y="358775"/>
            <a:ext cx="35988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en-GB" sz="1800" smtClean="0">
              <a:solidFill>
                <a:srgbClr val="056CB6"/>
              </a:solidFill>
              <a:latin typeface="Tahoma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228600"/>
            <a:ext cx="2535237" cy="81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25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6C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AutoShape 5"/>
          <p:cNvSpPr>
            <a:spLocks noChangeAspect="1" noChangeArrowheads="1"/>
          </p:cNvSpPr>
          <p:nvPr/>
        </p:nvSpPr>
        <p:spPr bwMode="auto">
          <a:xfrm>
            <a:off x="358562" y="358775"/>
            <a:ext cx="48992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en-GB" sz="1800" smtClean="0">
              <a:solidFill>
                <a:srgbClr val="056CB6"/>
              </a:solidFill>
              <a:latin typeface="Tahom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3000" b="1" kern="0" dirty="0" smtClean="0">
                <a:solidFill>
                  <a:srgbClr val="FFFFFF"/>
                </a:solidFill>
              </a:rPr>
              <a:t>Recommendations - Low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400" y="946150"/>
            <a:ext cx="8763000" cy="49307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 eaLnBrk="1" hangingPunct="1">
              <a:spcBef>
                <a:spcPct val="0"/>
              </a:spcBef>
              <a:defRPr/>
            </a:pPr>
            <a:endParaRPr lang="en-US" sz="1200" kern="0" dirty="0" smtClean="0">
              <a:solidFill>
                <a:srgbClr val="FFFFFF"/>
              </a:solidFill>
            </a:endParaRPr>
          </a:p>
          <a:p>
            <a:pPr lvl="1" eaLnBrk="1" hangingPunct="1">
              <a:spcBef>
                <a:spcPct val="0"/>
              </a:spcBef>
              <a:defRPr/>
            </a:pPr>
            <a:endParaRPr lang="en-US" sz="1200" kern="0" dirty="0" smtClean="0">
              <a:solidFill>
                <a:srgbClr val="FFFFFF"/>
              </a:solidFill>
            </a:endParaRPr>
          </a:p>
          <a:p>
            <a:pPr marL="457200" lvl="1" indent="0" eaLnBrk="1" hangingPunct="1">
              <a:spcBef>
                <a:spcPct val="0"/>
              </a:spcBef>
              <a:buFontTx/>
              <a:buNone/>
              <a:defRPr/>
            </a:pPr>
            <a:endParaRPr lang="en-US" sz="1200" kern="0" dirty="0" smtClean="0">
              <a:solidFill>
                <a:srgbClr val="0070C0"/>
              </a:solidFill>
            </a:endParaRPr>
          </a:p>
          <a:p>
            <a:pPr marL="457200" lvl="1" indent="0" eaLnBrk="1" hangingPunct="1">
              <a:spcBef>
                <a:spcPct val="0"/>
              </a:spcBef>
              <a:buFontTx/>
              <a:buNone/>
              <a:defRPr/>
            </a:pPr>
            <a:endParaRPr lang="en-US" sz="1200" kern="0" dirty="0" smtClean="0">
              <a:solidFill>
                <a:srgbClr val="0070C0"/>
              </a:solidFill>
            </a:endParaRPr>
          </a:p>
          <a:p>
            <a:pPr lvl="1" eaLnBrk="1" hangingPunct="1">
              <a:spcBef>
                <a:spcPct val="0"/>
              </a:spcBef>
              <a:defRPr/>
            </a:pPr>
            <a:endParaRPr lang="en-US" sz="1200" kern="0" dirty="0" smtClean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615" y="2057400"/>
            <a:ext cx="8839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 smtClean="0">
                <a:solidFill>
                  <a:schemeClr val="bg1"/>
                </a:solidFill>
                <a:latin typeface="Arial"/>
              </a:rPr>
              <a:t>13: </a:t>
            </a:r>
            <a:r>
              <a:rPr lang="en-GB" sz="1800" b="1" dirty="0">
                <a:solidFill>
                  <a:schemeClr val="bg1"/>
                </a:solidFill>
                <a:latin typeface="Arial"/>
              </a:rPr>
              <a:t>OCHA should develop short, reader-friendly basic UN-</a:t>
            </a:r>
            <a:r>
              <a:rPr lang="en-GB" sz="1800" b="1" dirty="0" err="1">
                <a:solidFill>
                  <a:schemeClr val="bg1"/>
                </a:solidFill>
                <a:latin typeface="Arial"/>
              </a:rPr>
              <a:t>CMCoord</a:t>
            </a:r>
            <a:r>
              <a:rPr lang="en-GB" sz="1800" b="1" dirty="0">
                <a:solidFill>
                  <a:schemeClr val="bg1"/>
                </a:solidFill>
                <a:latin typeface="Arial"/>
              </a:rPr>
              <a:t> materials to increase </a:t>
            </a:r>
            <a:r>
              <a:rPr lang="en-GB" sz="1800" b="1" dirty="0" smtClean="0">
                <a:solidFill>
                  <a:schemeClr val="bg1"/>
                </a:solidFill>
                <a:latin typeface="Arial"/>
              </a:rPr>
              <a:t>their relevance </a:t>
            </a:r>
            <a:r>
              <a:rPr lang="en-GB" sz="1800" b="1" dirty="0">
                <a:solidFill>
                  <a:schemeClr val="bg1"/>
                </a:solidFill>
                <a:latin typeface="Arial"/>
              </a:rPr>
              <a:t>and </a:t>
            </a:r>
            <a:r>
              <a:rPr lang="en-GB" sz="1800" b="1" dirty="0" smtClean="0">
                <a:solidFill>
                  <a:schemeClr val="bg1"/>
                </a:solidFill>
                <a:latin typeface="Arial"/>
              </a:rPr>
              <a:t>accessibility.</a:t>
            </a:r>
          </a:p>
          <a:p>
            <a:r>
              <a:rPr lang="en-GB" sz="1800" b="1" dirty="0" smtClean="0">
                <a:solidFill>
                  <a:srgbClr val="FFFF00"/>
                </a:solidFill>
                <a:latin typeface="Arial"/>
              </a:rPr>
              <a:t>14: </a:t>
            </a:r>
            <a:r>
              <a:rPr lang="en-GB" sz="1800" b="1" dirty="0">
                <a:solidFill>
                  <a:srgbClr val="FFFF00"/>
                </a:solidFill>
                <a:latin typeface="Arial"/>
              </a:rPr>
              <a:t>OCHA should optimize the UN-</a:t>
            </a:r>
            <a:r>
              <a:rPr lang="en-GB" sz="1800" b="1" dirty="0" err="1">
                <a:solidFill>
                  <a:srgbClr val="FFFF00"/>
                </a:solidFill>
                <a:latin typeface="Arial"/>
              </a:rPr>
              <a:t>CMCoord</a:t>
            </a:r>
            <a:r>
              <a:rPr lang="en-GB" sz="1800" b="1" dirty="0">
                <a:solidFill>
                  <a:srgbClr val="FFFF00"/>
                </a:solidFill>
                <a:latin typeface="Arial"/>
              </a:rPr>
              <a:t> function with its current staffing of country </a:t>
            </a:r>
            <a:r>
              <a:rPr lang="en-GB" sz="1800" b="1" dirty="0" smtClean="0">
                <a:solidFill>
                  <a:srgbClr val="FFFF00"/>
                </a:solidFill>
                <a:latin typeface="Arial"/>
              </a:rPr>
              <a:t>offices, regional </a:t>
            </a:r>
            <a:r>
              <a:rPr lang="en-GB" sz="1800" b="1" dirty="0">
                <a:solidFill>
                  <a:srgbClr val="FFFF00"/>
                </a:solidFill>
                <a:latin typeface="Arial"/>
              </a:rPr>
              <a:t>offices and in CMCS, so that it is drawing on the resources it has and thus </a:t>
            </a:r>
            <a:r>
              <a:rPr lang="en-GB" sz="1800" b="1" dirty="0" smtClean="0">
                <a:solidFill>
                  <a:srgbClr val="FFFF00"/>
                </a:solidFill>
                <a:latin typeface="Arial"/>
              </a:rPr>
              <a:t>avoids any </a:t>
            </a:r>
            <a:r>
              <a:rPr lang="en-GB" sz="1800" b="1" dirty="0">
                <a:solidFill>
                  <a:srgbClr val="FFFF00"/>
                </a:solidFill>
                <a:latin typeface="Arial"/>
              </a:rPr>
              <a:t>gaps in meeting UN-</a:t>
            </a:r>
            <a:r>
              <a:rPr lang="en-GB" sz="1800" b="1" dirty="0" err="1">
                <a:solidFill>
                  <a:srgbClr val="FFFF00"/>
                </a:solidFill>
                <a:latin typeface="Arial"/>
              </a:rPr>
              <a:t>CMCoord</a:t>
            </a:r>
            <a:r>
              <a:rPr lang="en-GB" sz="1800" b="1" dirty="0">
                <a:solidFill>
                  <a:srgbClr val="FFFF00"/>
                </a:solidFill>
                <a:latin typeface="Arial"/>
              </a:rPr>
              <a:t> staffing needs in high-demand countries.</a:t>
            </a:r>
            <a:endParaRPr lang="en-GB" sz="1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434" name="Picture 2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8489950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45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334000"/>
            <a:ext cx="8642350" cy="864096"/>
          </a:xfrm>
        </p:spPr>
        <p:txBody>
          <a:bodyPr/>
          <a:lstStyle/>
          <a:p>
            <a:r>
              <a:rPr lang="en-CA" dirty="0" smtClean="0"/>
              <a:t>Independent Evaluation of OCHA’s Role in Humanitarian Civil-Military Coordination</a:t>
            </a:r>
            <a:endParaRPr lang="en-C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6C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AutoShape 5"/>
          <p:cNvSpPr>
            <a:spLocks noChangeAspect="1" noChangeArrowheads="1"/>
          </p:cNvSpPr>
          <p:nvPr/>
        </p:nvSpPr>
        <p:spPr bwMode="auto">
          <a:xfrm>
            <a:off x="358775" y="358775"/>
            <a:ext cx="35988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en-GB" sz="1800" smtClean="0">
              <a:solidFill>
                <a:srgbClr val="056CB6"/>
              </a:solidFill>
              <a:latin typeface="Tahom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50825" y="260648"/>
            <a:ext cx="6697439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381BB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Objectives of the Evaluation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19173" y="1842868"/>
            <a:ext cx="8626665" cy="278241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CA" sz="2400" b="1" kern="0" dirty="0" smtClean="0">
                <a:solidFill>
                  <a:schemeClr val="bg1"/>
                </a:solidFill>
              </a:rPr>
              <a:t>To evaluate OCHA’s role in humanitarian civil-military coordination, focusing on </a:t>
            </a:r>
            <a:r>
              <a:rPr lang="en-US" sz="2400" b="1" kern="0" dirty="0" smtClean="0">
                <a:solidFill>
                  <a:schemeClr val="bg1"/>
                </a:solidFill>
              </a:rPr>
              <a:t>its </a:t>
            </a:r>
            <a:r>
              <a:rPr lang="en-CA" sz="2400" b="1" kern="0" dirty="0" smtClean="0">
                <a:solidFill>
                  <a:schemeClr val="bg1"/>
                </a:solidFill>
              </a:rPr>
              <a:t>relevance, effectiveness, and efficiency</a:t>
            </a:r>
          </a:p>
          <a:p>
            <a:endParaRPr lang="en-CA" sz="2400" b="1" kern="0" dirty="0" smtClean="0">
              <a:solidFill>
                <a:schemeClr val="bg1"/>
              </a:solidFill>
            </a:endParaRPr>
          </a:p>
          <a:p>
            <a:r>
              <a:rPr lang="en-CA" sz="2400" b="1" kern="0" dirty="0" smtClean="0">
                <a:solidFill>
                  <a:schemeClr val="bg1"/>
                </a:solidFill>
              </a:rPr>
              <a:t>To collect good practices in the implementation of the function</a:t>
            </a:r>
          </a:p>
          <a:p>
            <a:endParaRPr lang="en-CA" sz="2400" b="1" kern="0" dirty="0" smtClean="0">
              <a:solidFill>
                <a:schemeClr val="bg1"/>
              </a:solidFill>
            </a:endParaRPr>
          </a:p>
          <a:p>
            <a:r>
              <a:rPr lang="en-CA" sz="2400" b="1" kern="0" dirty="0" smtClean="0">
                <a:solidFill>
                  <a:schemeClr val="bg1"/>
                </a:solidFill>
              </a:rPr>
              <a:t>To provide recommendations at both the strategic and operational level</a:t>
            </a:r>
          </a:p>
          <a:p>
            <a:endParaRPr lang="en-CA" sz="2000" kern="0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en-CA" sz="2000" kern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25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6C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AutoShape 5"/>
          <p:cNvSpPr>
            <a:spLocks noChangeAspect="1" noChangeArrowheads="1"/>
          </p:cNvSpPr>
          <p:nvPr/>
        </p:nvSpPr>
        <p:spPr bwMode="auto">
          <a:xfrm>
            <a:off x="358775" y="358775"/>
            <a:ext cx="35988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en-GB" sz="1800" smtClean="0">
              <a:solidFill>
                <a:srgbClr val="056CB6"/>
              </a:solidFill>
              <a:latin typeface="Tahom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50825" y="260648"/>
            <a:ext cx="6697439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381BB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Methodology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50825" y="1484784"/>
            <a:ext cx="8626665" cy="486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94471"/>
              </a:buClr>
              <a:buChar char="•"/>
              <a:defRPr sz="2400" b="1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4471"/>
              </a:buClr>
              <a:buSzTx/>
              <a:buFontTx/>
              <a:buNone/>
              <a:tabLst/>
              <a:defRPr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Mixed-method approach drawing upon: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4471"/>
              </a:buClr>
              <a:buSzTx/>
              <a:buFontTx/>
              <a:buNone/>
              <a:tabLst/>
              <a:defRPr/>
            </a:pPr>
            <a:endParaRPr kumimoji="0" lang="en-CA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>
              <a:buClr>
                <a:schemeClr val="bg1"/>
              </a:buClr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Extensive review of documents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Three distinct surveys, of </a:t>
            </a: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Courier New" pitchFamily="49" charset="0"/>
              <a:buChar char="o"/>
              <a:tabLst/>
              <a:defRPr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OCHA Head of Office and designated UN-</a:t>
            </a:r>
            <a:r>
              <a:rPr kumimoji="0" lang="en-CA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CMCoord</a:t>
            </a: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officers</a:t>
            </a: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Courier New" pitchFamily="49" charset="0"/>
              <a:buChar char="o"/>
              <a:tabLst/>
              <a:defRPr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IASC Task Force on Humanitarian Space and Civil Military Relations</a:t>
            </a: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Courier New" pitchFamily="49" charset="0"/>
              <a:buChar char="o"/>
              <a:tabLst/>
              <a:defRPr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Cluster Leads from Global Cluster Groups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Field missions to Afghanistan, Haiti, Colombia, South Sudan, and Somalia, as well as to two Regional offices, in Kenya and Thailand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Desk reviews of Pakistan and Libya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CA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Overall, 230 interviews with key informants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4471"/>
              </a:buClr>
              <a:buSzTx/>
              <a:buFontTx/>
              <a:buChar char="•"/>
              <a:tabLst/>
              <a:defRPr/>
            </a:pPr>
            <a:endParaRPr kumimoji="0" lang="en-CA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72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6C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AutoShape 5"/>
          <p:cNvSpPr>
            <a:spLocks noChangeAspect="1" noChangeArrowheads="1"/>
          </p:cNvSpPr>
          <p:nvPr/>
        </p:nvSpPr>
        <p:spPr bwMode="auto">
          <a:xfrm>
            <a:off x="358775" y="358775"/>
            <a:ext cx="35988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en-GB" sz="1800" smtClean="0">
              <a:solidFill>
                <a:srgbClr val="056CB6"/>
              </a:solidFill>
              <a:latin typeface="Tahom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50825" y="260648"/>
            <a:ext cx="6697439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381BB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Key </a:t>
            </a:r>
            <a:r>
              <a:rPr kumimoji="0" lang="en-CA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Findings </a:t>
            </a:r>
            <a:r>
              <a:rPr kumimoji="0" lang="en-CA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#1</a:t>
            </a:r>
            <a:endParaRPr kumimoji="0" lang="en-CA" sz="3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13006" y="1268760"/>
            <a:ext cx="8626665" cy="486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94471"/>
              </a:buClr>
              <a:buChar char="•"/>
              <a:defRPr sz="2400" b="1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None/>
              <a:tabLst/>
              <a:defRPr/>
            </a:pPr>
            <a:endParaRPr kumimoji="0" lang="en-CA" sz="2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C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Overall conclusions are relatively positive despite it being hard to please all the stakeholders involved in civil-military coordination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CA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OCHA has made good efforts to professionalize civil-military coordination and make it a focus, establishing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normative texts, creating the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CMCoord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function, and increasing the field orientation</a:t>
            </a:r>
            <a:endParaRPr kumimoji="0" lang="en-CA" sz="18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C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 past, OCHA seen as less than committed to civil-military coordination, now seen as more committed especially due to good work of CMCS section despite resourcing and corporate issues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CA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OCHA does face challenges from such things as militaries wanting to go it alone and limited resources on the ground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C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Yet despite the challenges,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virtually all parties from all sides of the spectrum feel that OCHA is better placed than any other organization to assume the humanitarian civil-military coordination job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4471"/>
              </a:buClr>
              <a:buSzTx/>
              <a:buFontTx/>
              <a:buChar char="•"/>
              <a:tabLst/>
              <a:defRPr/>
            </a:pPr>
            <a:endParaRPr kumimoji="0" lang="en-CA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4471"/>
              </a:buClr>
              <a:buSzTx/>
              <a:buFontTx/>
              <a:buChar char="•"/>
              <a:tabLst/>
              <a:defRPr/>
            </a:pPr>
            <a:endParaRPr kumimoji="0" lang="en-CA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4471"/>
              </a:buClr>
              <a:buSzTx/>
              <a:buFontTx/>
              <a:buNone/>
              <a:tabLst/>
              <a:defRPr/>
            </a:pPr>
            <a:endParaRPr kumimoji="0" lang="en-CA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4471"/>
              </a:buClr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58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6C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AutoShape 5"/>
          <p:cNvSpPr>
            <a:spLocks noChangeAspect="1" noChangeArrowheads="1"/>
          </p:cNvSpPr>
          <p:nvPr/>
        </p:nvSpPr>
        <p:spPr bwMode="auto">
          <a:xfrm>
            <a:off x="358775" y="358775"/>
            <a:ext cx="3598863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en-GB" sz="1800" smtClean="0">
              <a:solidFill>
                <a:srgbClr val="056CB6"/>
              </a:solidFill>
              <a:latin typeface="Tahoma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50825" y="260648"/>
            <a:ext cx="6697439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381BB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94471"/>
                </a:solidFill>
                <a:latin typeface="Optima" pitchFamily="2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Key </a:t>
            </a:r>
            <a:r>
              <a:rPr kumimoji="0" lang="en-CA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Findings </a:t>
            </a:r>
            <a:r>
              <a:rPr kumimoji="0" lang="en-CA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#2</a:t>
            </a:r>
            <a:endParaRPr kumimoji="0" lang="en-CA" sz="3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50825" y="946150"/>
            <a:ext cx="8626665" cy="553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94471"/>
              </a:buClr>
              <a:buChar char="•"/>
              <a:defRPr sz="2400" b="1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4471"/>
              </a:buClr>
              <a:buSzTx/>
              <a:buFontTx/>
              <a:buNone/>
              <a:tabLst/>
              <a:defRPr/>
            </a:pPr>
            <a:endParaRPr kumimoji="0" lang="en-CA" sz="18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4471"/>
              </a:buClr>
              <a:buSzTx/>
              <a:buFontTx/>
              <a:buNone/>
              <a:tabLst/>
              <a:defRPr/>
            </a:pPr>
            <a:r>
              <a:rPr kumimoji="0" lang="en-C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There is room for OCHA to improve however: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Tx/>
              <a:buChar char="•"/>
              <a:tabLst/>
              <a:defRPr/>
            </a:pPr>
            <a:r>
              <a:rPr kumimoji="0" lang="en-CA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Concerns about impartiality and neutrality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Tx/>
              <a:buChar char="•"/>
              <a:tabLst/>
              <a:defRPr/>
            </a:pPr>
            <a:r>
              <a:rPr kumimoji="0" lang="en-CA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Internal factors hinder OCHA:</a:t>
            </a:r>
          </a:p>
          <a:p>
            <a:pPr marL="720000" marR="0" lvl="0" indent="-2880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Courier New" pitchFamily="49" charset="0"/>
              <a:buChar char="o"/>
              <a:tabLst/>
              <a:defRPr/>
            </a:pPr>
            <a:r>
              <a:rPr kumimoji="0" lang="en-CA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insufficient mainstreaming of the UN-</a:t>
            </a:r>
            <a:r>
              <a:rPr kumimoji="0" lang="en-CA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CMCoord</a:t>
            </a:r>
            <a:r>
              <a:rPr kumimoji="0" lang="en-CA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function</a:t>
            </a:r>
          </a:p>
          <a:p>
            <a:pPr marL="720000" marR="0" lvl="0" indent="-2880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Courier New" pitchFamily="49" charset="0"/>
              <a:buChar char="o"/>
              <a:tabLst/>
              <a:defRPr/>
            </a:pPr>
            <a:r>
              <a:rPr kumimoji="0" lang="en-CA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general lack of systematization especially at the field level</a:t>
            </a:r>
          </a:p>
          <a:p>
            <a:pPr marL="720000" marR="0" lvl="0" indent="-2880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Courier New" pitchFamily="49" charset="0"/>
              <a:buChar char="o"/>
              <a:tabLst/>
              <a:defRPr/>
            </a:pPr>
            <a:r>
              <a:rPr kumimoji="0" lang="en-CA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human resource constraints</a:t>
            </a:r>
          </a:p>
          <a:p>
            <a:pPr marL="720000" marR="0" lvl="0" indent="-2880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Courier New" pitchFamily="49" charset="0"/>
              <a:buChar char="o"/>
              <a:tabLst/>
              <a:defRPr/>
            </a:pPr>
            <a:r>
              <a:rPr kumimoji="0" lang="en-CA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training challenges</a:t>
            </a:r>
          </a:p>
          <a:p>
            <a:pPr marL="720000" marR="0" lvl="0" indent="-2880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Tx/>
              <a:buFont typeface="Courier New" pitchFamily="49" charset="0"/>
              <a:buChar char="o"/>
              <a:tabLst/>
              <a:defRPr/>
            </a:pPr>
            <a:r>
              <a:rPr kumimoji="0" lang="en-CA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poor use of lessons learned</a:t>
            </a:r>
          </a:p>
          <a:p>
            <a:pPr lvl="0">
              <a:buClr>
                <a:schemeClr val="bg1"/>
              </a:buClr>
            </a:pPr>
            <a:r>
              <a:rPr lang="en-GB" sz="1800" kern="0" dirty="0">
                <a:solidFill>
                  <a:schemeClr val="bg1"/>
                </a:solidFill>
              </a:rPr>
              <a:t>The monitoring and evaluation of the UN-</a:t>
            </a:r>
            <a:r>
              <a:rPr lang="en-GB" sz="1800" kern="0" dirty="0" err="1">
                <a:solidFill>
                  <a:schemeClr val="bg1"/>
                </a:solidFill>
              </a:rPr>
              <a:t>CMCoord</a:t>
            </a:r>
            <a:r>
              <a:rPr lang="en-GB" sz="1800" kern="0" dirty="0">
                <a:solidFill>
                  <a:schemeClr val="bg1"/>
                </a:solidFill>
              </a:rPr>
              <a:t> function remains ad hoc. Data </a:t>
            </a:r>
            <a:r>
              <a:rPr lang="en-GB" sz="1800" kern="0" dirty="0" smtClean="0">
                <a:solidFill>
                  <a:schemeClr val="bg1"/>
                </a:solidFill>
              </a:rPr>
              <a:t>collection, reporting</a:t>
            </a:r>
            <a:r>
              <a:rPr lang="en-GB" sz="1800" kern="0" dirty="0">
                <a:solidFill>
                  <a:schemeClr val="bg1"/>
                </a:solidFill>
              </a:rPr>
              <a:t>, conducting reviews, and collating results into best practices and lessons learned </a:t>
            </a:r>
            <a:r>
              <a:rPr lang="en-GB" sz="1800" kern="0" dirty="0" smtClean="0">
                <a:solidFill>
                  <a:schemeClr val="bg1"/>
                </a:solidFill>
              </a:rPr>
              <a:t>are not </a:t>
            </a:r>
            <a:r>
              <a:rPr lang="en-GB" sz="1800" kern="0" dirty="0">
                <a:solidFill>
                  <a:schemeClr val="bg1"/>
                </a:solidFill>
              </a:rPr>
              <a:t>systematic</a:t>
            </a:r>
            <a:r>
              <a:rPr lang="en-GB" sz="1800" kern="0" dirty="0" smtClean="0">
                <a:solidFill>
                  <a:schemeClr val="bg1"/>
                </a:solidFill>
              </a:rPr>
              <a:t>.</a:t>
            </a:r>
          </a:p>
          <a:p>
            <a:pPr>
              <a:buClr>
                <a:schemeClr val="bg1"/>
              </a:buClr>
            </a:pPr>
            <a:r>
              <a:rPr lang="en-GB" sz="1800" dirty="0" smtClean="0">
                <a:solidFill>
                  <a:srgbClr val="FFFF00"/>
                </a:solidFill>
              </a:rPr>
              <a:t>OCHA </a:t>
            </a:r>
            <a:r>
              <a:rPr lang="en-GB" sz="1800" dirty="0">
                <a:solidFill>
                  <a:srgbClr val="FFFF00"/>
                </a:solidFill>
              </a:rPr>
              <a:t>has given insufficient attention or thinking to UN-</a:t>
            </a:r>
            <a:r>
              <a:rPr lang="en-GB" sz="1800" dirty="0" err="1">
                <a:solidFill>
                  <a:srgbClr val="FFFF00"/>
                </a:solidFill>
              </a:rPr>
              <a:t>CMCoord</a:t>
            </a:r>
            <a:r>
              <a:rPr lang="en-GB" sz="1800" dirty="0">
                <a:solidFill>
                  <a:srgbClr val="FFFF00"/>
                </a:solidFill>
              </a:rPr>
              <a:t> challenges in </a:t>
            </a:r>
            <a:r>
              <a:rPr lang="en-GB" sz="1800" dirty="0" smtClean="0">
                <a:solidFill>
                  <a:srgbClr val="FFFF00"/>
                </a:solidFill>
              </a:rPr>
              <a:t>Integrated Mission contexts</a:t>
            </a:r>
          </a:p>
          <a:p>
            <a:pPr>
              <a:buClr>
                <a:schemeClr val="bg1"/>
              </a:buClr>
            </a:pPr>
            <a:r>
              <a:rPr lang="en-US" sz="1800" dirty="0" smtClean="0">
                <a:solidFill>
                  <a:schemeClr val="bg1"/>
                </a:solidFill>
              </a:rPr>
              <a:t>…..….</a:t>
            </a:r>
            <a:r>
              <a:rPr lang="en-GB" sz="1800" dirty="0" smtClean="0">
                <a:solidFill>
                  <a:schemeClr val="bg1"/>
                </a:solidFill>
              </a:rPr>
              <a:t> </a:t>
            </a:r>
            <a:r>
              <a:rPr lang="en-GB" sz="1800" dirty="0">
                <a:solidFill>
                  <a:schemeClr val="bg1"/>
                </a:solidFill>
              </a:rPr>
              <a:t>the training has not yet reached sufficient numbers </a:t>
            </a:r>
            <a:r>
              <a:rPr lang="en-GB" sz="1800" dirty="0" smtClean="0">
                <a:solidFill>
                  <a:schemeClr val="bg1"/>
                </a:solidFill>
              </a:rPr>
              <a:t>of other </a:t>
            </a:r>
            <a:r>
              <a:rPr lang="en-GB" sz="1800" dirty="0">
                <a:solidFill>
                  <a:schemeClr val="bg1"/>
                </a:solidFill>
              </a:rPr>
              <a:t>relevant groups – such as Cluster Leads, OCHA staff in the field, </a:t>
            </a:r>
            <a:r>
              <a:rPr lang="en-GB" sz="1800" dirty="0" smtClean="0">
                <a:solidFill>
                  <a:schemeClr val="bg1"/>
                </a:solidFill>
              </a:rPr>
              <a:t>Humanitarian Coordinators</a:t>
            </a:r>
            <a:r>
              <a:rPr lang="en-GB" sz="1800" dirty="0">
                <a:solidFill>
                  <a:schemeClr val="bg1"/>
                </a:solidFill>
              </a:rPr>
              <a:t>, and NGOs.</a:t>
            </a:r>
            <a:endParaRPr lang="en-GB" sz="18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</a:pPr>
            <a:endParaRPr kumimoji="0" lang="en-CA" sz="180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4471"/>
              </a:buClr>
              <a:buSzTx/>
              <a:buFontTx/>
              <a:buChar char="•"/>
              <a:tabLst/>
              <a:defRPr/>
            </a:pPr>
            <a:endParaRPr kumimoji="0" lang="en-CA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042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6C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AutoShape 5"/>
          <p:cNvSpPr>
            <a:spLocks noChangeAspect="1" noChangeArrowheads="1"/>
          </p:cNvSpPr>
          <p:nvPr/>
        </p:nvSpPr>
        <p:spPr bwMode="auto">
          <a:xfrm>
            <a:off x="358562" y="358775"/>
            <a:ext cx="48992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en-GB" sz="1800" smtClean="0">
              <a:solidFill>
                <a:srgbClr val="056CB6"/>
              </a:solidFill>
              <a:latin typeface="Tahom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3000" b="1" kern="0" dirty="0" smtClean="0">
                <a:solidFill>
                  <a:schemeClr val="bg1"/>
                </a:solidFill>
                <a:latin typeface="+mn-lt"/>
              </a:rPr>
              <a:t>Recommendations - High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400" y="946150"/>
            <a:ext cx="8763000" cy="49307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b="1" dirty="0" smtClean="0">
                <a:solidFill>
                  <a:schemeClr val="bg1"/>
                </a:solidFill>
              </a:rPr>
              <a:t>1</a:t>
            </a:r>
            <a:r>
              <a:rPr lang="en-GB" sz="1800" b="1" dirty="0">
                <a:solidFill>
                  <a:schemeClr val="bg1"/>
                </a:solidFill>
              </a:rPr>
              <a:t>: OCHA should fully implement the policy instruction and should allocate sufficient </a:t>
            </a:r>
            <a:r>
              <a:rPr lang="en-GB" sz="1800" b="1" dirty="0" smtClean="0">
                <a:solidFill>
                  <a:schemeClr val="bg1"/>
                </a:solidFill>
              </a:rPr>
              <a:t>resources to </a:t>
            </a:r>
            <a:r>
              <a:rPr lang="en-GB" sz="1800" b="1" dirty="0">
                <a:solidFill>
                  <a:schemeClr val="bg1"/>
                </a:solidFill>
              </a:rPr>
              <a:t>ensure that UN-</a:t>
            </a:r>
            <a:r>
              <a:rPr lang="en-GB" sz="1800" b="1" dirty="0" err="1">
                <a:solidFill>
                  <a:schemeClr val="bg1"/>
                </a:solidFill>
              </a:rPr>
              <a:t>CMCoord</a:t>
            </a:r>
            <a:r>
              <a:rPr lang="en-GB" sz="1800" b="1" dirty="0">
                <a:solidFill>
                  <a:schemeClr val="bg1"/>
                </a:solidFill>
              </a:rPr>
              <a:t> becomes a core competency within OCHA.</a:t>
            </a:r>
          </a:p>
          <a:p>
            <a:pPr marL="0" indent="0">
              <a:buNone/>
            </a:pPr>
            <a:r>
              <a:rPr lang="en-GB" sz="1800" b="1" dirty="0" smtClean="0">
                <a:solidFill>
                  <a:srgbClr val="FFFF00"/>
                </a:solidFill>
              </a:rPr>
              <a:t>2</a:t>
            </a:r>
            <a:r>
              <a:rPr lang="en-GB" sz="1800" b="1" dirty="0">
                <a:solidFill>
                  <a:srgbClr val="FFFF00"/>
                </a:solidFill>
              </a:rPr>
              <a:t>: OCHA, as a key agency for UN-</a:t>
            </a:r>
            <a:r>
              <a:rPr lang="en-GB" sz="1800" b="1" dirty="0" err="1">
                <a:solidFill>
                  <a:srgbClr val="FFFF00"/>
                </a:solidFill>
              </a:rPr>
              <a:t>CMCoord</a:t>
            </a:r>
            <a:r>
              <a:rPr lang="en-GB" sz="1800" b="1" dirty="0">
                <a:solidFill>
                  <a:srgbClr val="FFFF00"/>
                </a:solidFill>
              </a:rPr>
              <a:t> policy guidance under the IASC, should </a:t>
            </a:r>
            <a:r>
              <a:rPr lang="en-GB" sz="1800" b="1" dirty="0" smtClean="0">
                <a:solidFill>
                  <a:srgbClr val="FFFF00"/>
                </a:solidFill>
              </a:rPr>
              <a:t>improve support </a:t>
            </a:r>
            <a:r>
              <a:rPr lang="en-GB" sz="1800" b="1" dirty="0">
                <a:solidFill>
                  <a:srgbClr val="FFFF00"/>
                </a:solidFill>
              </a:rPr>
              <a:t>and assistance to the humanitarian community in their interactions with </a:t>
            </a:r>
            <a:r>
              <a:rPr lang="en-GB" sz="1800" b="1" dirty="0" smtClean="0">
                <a:solidFill>
                  <a:srgbClr val="FFFF00"/>
                </a:solidFill>
              </a:rPr>
              <a:t>national militaries </a:t>
            </a:r>
            <a:r>
              <a:rPr lang="en-GB" sz="1800" b="1" dirty="0">
                <a:solidFill>
                  <a:srgbClr val="FFFF00"/>
                </a:solidFill>
              </a:rPr>
              <a:t>in various scenarios.</a:t>
            </a:r>
          </a:p>
          <a:p>
            <a:pPr marL="0" indent="0">
              <a:buNone/>
            </a:pPr>
            <a:r>
              <a:rPr lang="en-GB" sz="1800" b="1" dirty="0" smtClean="0">
                <a:solidFill>
                  <a:schemeClr val="bg1"/>
                </a:solidFill>
              </a:rPr>
              <a:t>3</a:t>
            </a:r>
            <a:r>
              <a:rPr lang="en-GB" sz="1800" b="1" dirty="0">
                <a:solidFill>
                  <a:schemeClr val="bg1"/>
                </a:solidFill>
              </a:rPr>
              <a:t>: The mainstreaming of UN-</a:t>
            </a:r>
            <a:r>
              <a:rPr lang="en-GB" sz="1800" b="1" dirty="0" err="1">
                <a:solidFill>
                  <a:schemeClr val="bg1"/>
                </a:solidFill>
              </a:rPr>
              <a:t>CMCoord</a:t>
            </a:r>
            <a:r>
              <a:rPr lang="en-GB" sz="1800" b="1" dirty="0">
                <a:solidFill>
                  <a:schemeClr val="bg1"/>
                </a:solidFill>
              </a:rPr>
              <a:t> within OCHA called for by the policy instruction </a:t>
            </a:r>
            <a:r>
              <a:rPr lang="en-GB" sz="1800" b="1" dirty="0" smtClean="0">
                <a:solidFill>
                  <a:schemeClr val="bg1"/>
                </a:solidFill>
              </a:rPr>
              <a:t>should be </a:t>
            </a:r>
            <a:r>
              <a:rPr lang="en-GB" sz="1800" b="1" dirty="0">
                <a:solidFill>
                  <a:schemeClr val="bg1"/>
                </a:solidFill>
              </a:rPr>
              <a:t>continued through the existing mechanisms (advocacy, training and awareness), in </a:t>
            </a:r>
            <a:r>
              <a:rPr lang="en-GB" sz="1800" b="1" dirty="0" smtClean="0">
                <a:solidFill>
                  <a:schemeClr val="bg1"/>
                </a:solidFill>
              </a:rPr>
              <a:t>order to </a:t>
            </a:r>
            <a:r>
              <a:rPr lang="en-GB" sz="1800" b="1" dirty="0">
                <a:solidFill>
                  <a:schemeClr val="bg1"/>
                </a:solidFill>
              </a:rPr>
              <a:t>enhance the profile of the function within the organization and respond to </a:t>
            </a:r>
            <a:r>
              <a:rPr lang="en-GB" sz="1800" b="1" dirty="0" smtClean="0">
                <a:solidFill>
                  <a:schemeClr val="bg1"/>
                </a:solidFill>
              </a:rPr>
              <a:t>accountability gaps</a:t>
            </a:r>
            <a:r>
              <a:rPr lang="en-GB" sz="1800" b="1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r>
              <a:rPr lang="en-GB" sz="1800" b="1" dirty="0" smtClean="0">
                <a:solidFill>
                  <a:srgbClr val="FFFF00"/>
                </a:solidFill>
              </a:rPr>
              <a:t>4: </a:t>
            </a:r>
            <a:r>
              <a:rPr lang="en-GB" sz="1800" b="1" dirty="0">
                <a:solidFill>
                  <a:srgbClr val="FFFF00"/>
                </a:solidFill>
              </a:rPr>
              <a:t>OCHA regional offices should develop clear strategies for advancing UN-</a:t>
            </a:r>
            <a:r>
              <a:rPr lang="en-GB" sz="1800" b="1" dirty="0" err="1">
                <a:solidFill>
                  <a:srgbClr val="FFFF00"/>
                </a:solidFill>
              </a:rPr>
              <a:t>CMCoord</a:t>
            </a:r>
            <a:r>
              <a:rPr lang="en-GB" sz="1800" b="1" dirty="0">
                <a:solidFill>
                  <a:srgbClr val="FFFF00"/>
                </a:solidFill>
              </a:rPr>
              <a:t> in </a:t>
            </a:r>
            <a:r>
              <a:rPr lang="en-GB" sz="1800" b="1" dirty="0" smtClean="0">
                <a:solidFill>
                  <a:srgbClr val="FFFF00"/>
                </a:solidFill>
              </a:rPr>
              <a:t>their regions</a:t>
            </a:r>
            <a:r>
              <a:rPr lang="en-GB" sz="1800" b="1" dirty="0">
                <a:solidFill>
                  <a:srgbClr val="FFFF00"/>
                </a:solidFill>
              </a:rPr>
              <a:t>, and should have UN-</a:t>
            </a:r>
            <a:r>
              <a:rPr lang="en-GB" sz="1800" b="1" dirty="0" err="1">
                <a:solidFill>
                  <a:srgbClr val="FFFF00"/>
                </a:solidFill>
              </a:rPr>
              <a:t>CMCoord</a:t>
            </a:r>
            <a:r>
              <a:rPr lang="en-GB" sz="1800" b="1" dirty="0">
                <a:solidFill>
                  <a:srgbClr val="FFFF00"/>
                </a:solidFill>
              </a:rPr>
              <a:t> personnel trained and competent to provide </a:t>
            </a:r>
            <a:r>
              <a:rPr lang="en-GB" sz="1800" b="1" dirty="0" smtClean="0">
                <a:solidFill>
                  <a:srgbClr val="FFFF00"/>
                </a:solidFill>
              </a:rPr>
              <a:t>surge support </a:t>
            </a:r>
            <a:r>
              <a:rPr lang="en-GB" sz="1800" b="1" dirty="0">
                <a:solidFill>
                  <a:srgbClr val="FFFF00"/>
                </a:solidFill>
              </a:rPr>
              <a:t>in country offices where required.</a:t>
            </a:r>
          </a:p>
          <a:p>
            <a:pPr marL="0" indent="0">
              <a:buNone/>
            </a:pPr>
            <a:r>
              <a:rPr lang="en-GB" sz="1800" b="1" dirty="0" smtClean="0">
                <a:solidFill>
                  <a:schemeClr val="bg1"/>
                </a:solidFill>
              </a:rPr>
              <a:t>5: </a:t>
            </a:r>
            <a:r>
              <a:rPr lang="en-GB" sz="1800" b="1" dirty="0">
                <a:solidFill>
                  <a:schemeClr val="bg1"/>
                </a:solidFill>
              </a:rPr>
              <a:t>OCHA should mandate that UN-</a:t>
            </a:r>
            <a:r>
              <a:rPr lang="en-GB" sz="1800" b="1" dirty="0" err="1">
                <a:solidFill>
                  <a:schemeClr val="bg1"/>
                </a:solidFill>
              </a:rPr>
              <a:t>CMCoord</a:t>
            </a:r>
            <a:r>
              <a:rPr lang="en-GB" sz="1800" b="1" dirty="0">
                <a:solidFill>
                  <a:schemeClr val="bg1"/>
                </a:solidFill>
              </a:rPr>
              <a:t> country-specific guidelines and </a:t>
            </a:r>
            <a:r>
              <a:rPr lang="en-GB" sz="1800" b="1" dirty="0" smtClean="0">
                <a:solidFill>
                  <a:schemeClr val="bg1"/>
                </a:solidFill>
              </a:rPr>
              <a:t>standard operating </a:t>
            </a:r>
            <a:r>
              <a:rPr lang="en-GB" sz="1800" b="1" dirty="0">
                <a:solidFill>
                  <a:schemeClr val="bg1"/>
                </a:solidFill>
              </a:rPr>
              <a:t>procedures be developed in emergencies in which military actors are </a:t>
            </a:r>
            <a:r>
              <a:rPr lang="en-GB" sz="1800" b="1" dirty="0" smtClean="0">
                <a:solidFill>
                  <a:schemeClr val="bg1"/>
                </a:solidFill>
              </a:rPr>
              <a:t>engaged. Where </a:t>
            </a:r>
            <a:r>
              <a:rPr lang="en-GB" sz="1800" b="1" dirty="0">
                <a:solidFill>
                  <a:schemeClr val="bg1"/>
                </a:solidFill>
              </a:rPr>
              <a:t>possible, these should be part of OCHA’s overall contingency/preparedness stage </a:t>
            </a:r>
            <a:r>
              <a:rPr lang="en-GB" sz="1800" b="1" dirty="0" smtClean="0">
                <a:solidFill>
                  <a:schemeClr val="bg1"/>
                </a:solidFill>
              </a:rPr>
              <a:t>of planning </a:t>
            </a:r>
            <a:r>
              <a:rPr lang="en-GB" sz="1800" b="1" dirty="0">
                <a:solidFill>
                  <a:schemeClr val="bg1"/>
                </a:solidFill>
              </a:rPr>
              <a:t>in priority natural-disaster prone countries.</a:t>
            </a:r>
            <a:endParaRPr lang="en-US" sz="1800" b="1" kern="0" dirty="0" smtClean="0">
              <a:solidFill>
                <a:schemeClr val="bg1"/>
              </a:solidFill>
            </a:endParaRPr>
          </a:p>
          <a:p>
            <a:pPr lvl="1" eaLnBrk="1" hangingPunct="1">
              <a:spcBef>
                <a:spcPct val="0"/>
              </a:spcBef>
              <a:defRPr/>
            </a:pPr>
            <a:endParaRPr lang="en-US" sz="1200" kern="0" dirty="0" smtClean="0">
              <a:solidFill>
                <a:schemeClr val="bg1"/>
              </a:solidFill>
            </a:endParaRPr>
          </a:p>
          <a:p>
            <a:pPr lvl="1" eaLnBrk="1" hangingPunct="1">
              <a:spcBef>
                <a:spcPct val="0"/>
              </a:spcBef>
              <a:defRPr/>
            </a:pPr>
            <a:endParaRPr lang="en-US" sz="1200" kern="0" dirty="0" smtClean="0">
              <a:solidFill>
                <a:schemeClr val="bg1"/>
              </a:solidFill>
            </a:endParaRPr>
          </a:p>
          <a:p>
            <a:pPr marL="457200" lvl="1" indent="0" eaLnBrk="1" hangingPunct="1">
              <a:spcBef>
                <a:spcPct val="0"/>
              </a:spcBef>
              <a:buFontTx/>
              <a:buNone/>
              <a:defRPr/>
            </a:pPr>
            <a:endParaRPr lang="en-US" sz="1200" kern="0" dirty="0" smtClean="0">
              <a:solidFill>
                <a:srgbClr val="0070C0"/>
              </a:solidFill>
            </a:endParaRPr>
          </a:p>
          <a:p>
            <a:pPr marL="457200" lvl="1" indent="0" eaLnBrk="1" hangingPunct="1">
              <a:spcBef>
                <a:spcPct val="0"/>
              </a:spcBef>
              <a:buFontTx/>
              <a:buNone/>
              <a:defRPr/>
            </a:pPr>
            <a:endParaRPr lang="en-US" sz="1200" kern="0" dirty="0" smtClean="0">
              <a:solidFill>
                <a:srgbClr val="0070C0"/>
              </a:solidFill>
            </a:endParaRPr>
          </a:p>
          <a:p>
            <a:pPr lvl="1" eaLnBrk="1" hangingPunct="1">
              <a:spcBef>
                <a:spcPct val="0"/>
              </a:spcBef>
              <a:defRPr/>
            </a:pPr>
            <a:endParaRPr lang="en-US" sz="1200" kern="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70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6C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AutoShape 5"/>
          <p:cNvSpPr>
            <a:spLocks noChangeAspect="1" noChangeArrowheads="1"/>
          </p:cNvSpPr>
          <p:nvPr/>
        </p:nvSpPr>
        <p:spPr bwMode="auto">
          <a:xfrm>
            <a:off x="358562" y="358775"/>
            <a:ext cx="48992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en-GB" sz="1800" smtClean="0">
              <a:solidFill>
                <a:srgbClr val="056CB6"/>
              </a:solidFill>
              <a:latin typeface="Tahom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3000" b="1" kern="0" dirty="0" smtClean="0">
                <a:solidFill>
                  <a:srgbClr val="FFFFFF"/>
                </a:solidFill>
              </a:rPr>
              <a:t>Recommendations </a:t>
            </a:r>
            <a:r>
              <a:rPr lang="en-US" sz="3000" b="1" kern="0" dirty="0" smtClean="0">
                <a:solidFill>
                  <a:srgbClr val="FFFFFF"/>
                </a:solidFill>
              </a:rPr>
              <a:t>– Medium #1</a:t>
            </a:r>
            <a:endParaRPr lang="en-US" sz="3000" b="1" kern="0" dirty="0" smtClean="0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400" y="946150"/>
            <a:ext cx="8763000" cy="49307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 eaLnBrk="1" hangingPunct="1">
              <a:spcBef>
                <a:spcPct val="0"/>
              </a:spcBef>
              <a:defRPr/>
            </a:pPr>
            <a:endParaRPr lang="en-US" sz="1200" kern="0" dirty="0" smtClean="0">
              <a:solidFill>
                <a:srgbClr val="FFFFFF"/>
              </a:solidFill>
            </a:endParaRPr>
          </a:p>
          <a:p>
            <a:pPr lvl="1" eaLnBrk="1" hangingPunct="1">
              <a:spcBef>
                <a:spcPct val="0"/>
              </a:spcBef>
              <a:defRPr/>
            </a:pPr>
            <a:endParaRPr lang="en-US" sz="1200" kern="0" dirty="0" smtClean="0">
              <a:solidFill>
                <a:srgbClr val="FFFFFF"/>
              </a:solidFill>
            </a:endParaRPr>
          </a:p>
          <a:p>
            <a:pPr marL="457200" lvl="1" indent="0" eaLnBrk="1" hangingPunct="1">
              <a:spcBef>
                <a:spcPct val="0"/>
              </a:spcBef>
              <a:buFontTx/>
              <a:buNone/>
              <a:defRPr/>
            </a:pPr>
            <a:endParaRPr lang="en-US" sz="1200" kern="0" dirty="0" smtClean="0">
              <a:solidFill>
                <a:srgbClr val="0070C0"/>
              </a:solidFill>
            </a:endParaRPr>
          </a:p>
          <a:p>
            <a:pPr marL="457200" lvl="1" indent="0" eaLnBrk="1" hangingPunct="1">
              <a:spcBef>
                <a:spcPct val="0"/>
              </a:spcBef>
              <a:buFontTx/>
              <a:buNone/>
              <a:defRPr/>
            </a:pPr>
            <a:endParaRPr lang="en-US" sz="1200" kern="0" dirty="0" smtClean="0">
              <a:solidFill>
                <a:srgbClr val="0070C0"/>
              </a:solidFill>
            </a:endParaRPr>
          </a:p>
          <a:p>
            <a:pPr lvl="1" eaLnBrk="1" hangingPunct="1">
              <a:spcBef>
                <a:spcPct val="0"/>
              </a:spcBef>
              <a:defRPr/>
            </a:pPr>
            <a:endParaRPr lang="en-US" sz="1200" kern="0" dirty="0" smtClean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1219200"/>
            <a:ext cx="8915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 smtClean="0">
                <a:solidFill>
                  <a:srgbClr val="FFFFFF"/>
                </a:solidFill>
                <a:latin typeface="Arial"/>
              </a:rPr>
              <a:t>6: </a:t>
            </a:r>
            <a:r>
              <a:rPr lang="en-GB" sz="1800" b="1" dirty="0">
                <a:solidFill>
                  <a:srgbClr val="FFFFFF"/>
                </a:solidFill>
                <a:latin typeface="Arial"/>
              </a:rPr>
              <a:t>In line with the IASC transformative agenda, it is strongly suggested that OCHA </a:t>
            </a:r>
            <a:r>
              <a:rPr lang="en-GB" sz="1800" b="1" dirty="0" smtClean="0">
                <a:solidFill>
                  <a:srgbClr val="FFFFFF"/>
                </a:solidFill>
                <a:latin typeface="Arial"/>
              </a:rPr>
              <a:t>move forward </a:t>
            </a:r>
            <a:r>
              <a:rPr lang="en-GB" sz="1800" b="1" dirty="0">
                <a:solidFill>
                  <a:srgbClr val="FFFFFF"/>
                </a:solidFill>
                <a:latin typeface="Arial"/>
              </a:rPr>
              <a:t>on implementing its improved knowledge management structure in order to </a:t>
            </a:r>
            <a:r>
              <a:rPr lang="en-GB" sz="1800" b="1" dirty="0" smtClean="0">
                <a:solidFill>
                  <a:srgbClr val="FFFFFF"/>
                </a:solidFill>
                <a:latin typeface="Arial"/>
              </a:rPr>
              <a:t>share lessons </a:t>
            </a:r>
            <a:r>
              <a:rPr lang="en-GB" sz="1800" b="1" dirty="0">
                <a:solidFill>
                  <a:srgbClr val="FFFFFF"/>
                </a:solidFill>
                <a:latin typeface="Arial"/>
              </a:rPr>
              <a:t>learned and disseminate best practices; it should also systematize its M&amp;E </a:t>
            </a:r>
            <a:r>
              <a:rPr lang="en-GB" sz="1800" b="1" dirty="0" smtClean="0">
                <a:solidFill>
                  <a:srgbClr val="FFFFFF"/>
                </a:solidFill>
                <a:latin typeface="Arial"/>
              </a:rPr>
              <a:t>function such </a:t>
            </a:r>
            <a:r>
              <a:rPr lang="en-GB" sz="1800" b="1" dirty="0">
                <a:solidFill>
                  <a:srgbClr val="FFFFFF"/>
                </a:solidFill>
                <a:latin typeface="Arial"/>
              </a:rPr>
              <a:t>that it can recognize </a:t>
            </a:r>
            <a:r>
              <a:rPr lang="en-GB" sz="1800" b="1" dirty="0" smtClean="0">
                <a:solidFill>
                  <a:srgbClr val="FFFFFF"/>
                </a:solidFill>
                <a:latin typeface="Arial"/>
              </a:rPr>
              <a:t>successes</a:t>
            </a:r>
            <a:r>
              <a:rPr lang="en-GB" sz="1800" b="1" dirty="0">
                <a:solidFill>
                  <a:srgbClr val="FFFFFF"/>
                </a:solidFill>
                <a:latin typeface="Arial"/>
              </a:rPr>
              <a:t>, identify best practices and increase the </a:t>
            </a:r>
            <a:r>
              <a:rPr lang="en-GB" sz="1800" b="1" dirty="0" smtClean="0">
                <a:solidFill>
                  <a:srgbClr val="FFFFFF"/>
                </a:solidFill>
                <a:latin typeface="Arial"/>
              </a:rPr>
              <a:t>accountability of </a:t>
            </a:r>
            <a:r>
              <a:rPr lang="en-GB" sz="1800" b="1" dirty="0">
                <a:solidFill>
                  <a:srgbClr val="FFFFFF"/>
                </a:solidFill>
                <a:latin typeface="Arial"/>
              </a:rPr>
              <a:t>the function to the rest of the organization</a:t>
            </a:r>
          </a:p>
          <a:p>
            <a:r>
              <a:rPr lang="en-GB" sz="1800" b="1" dirty="0">
                <a:solidFill>
                  <a:srgbClr val="FFFF00"/>
                </a:solidFill>
                <a:latin typeface="Arial"/>
              </a:rPr>
              <a:t>7</a:t>
            </a:r>
            <a:r>
              <a:rPr lang="en-GB" sz="1800" b="1" dirty="0" smtClean="0">
                <a:solidFill>
                  <a:srgbClr val="FFFF00"/>
                </a:solidFill>
                <a:latin typeface="Arial"/>
              </a:rPr>
              <a:t>: </a:t>
            </a:r>
            <a:r>
              <a:rPr lang="en-GB" sz="1800" b="1" dirty="0">
                <a:solidFill>
                  <a:srgbClr val="FFFF00"/>
                </a:solidFill>
                <a:latin typeface="Arial"/>
              </a:rPr>
              <a:t>OCHA should engage more systematically with DPKO in developing best practices </a:t>
            </a:r>
            <a:r>
              <a:rPr lang="en-GB" sz="1800" b="1" dirty="0" smtClean="0">
                <a:solidFill>
                  <a:srgbClr val="FFFF00"/>
                </a:solidFill>
                <a:latin typeface="Arial"/>
              </a:rPr>
              <a:t>and lessons </a:t>
            </a:r>
            <a:r>
              <a:rPr lang="en-GB" sz="1800" b="1" dirty="0">
                <a:solidFill>
                  <a:srgbClr val="FFFF00"/>
                </a:solidFill>
                <a:latin typeface="Arial"/>
              </a:rPr>
              <a:t>learned related to ensuring neutrality and impartiality in countries with </a:t>
            </a:r>
            <a:r>
              <a:rPr lang="en-GB" sz="1800" b="1" dirty="0" smtClean="0">
                <a:solidFill>
                  <a:srgbClr val="FFFF00"/>
                </a:solidFill>
                <a:latin typeface="Arial"/>
              </a:rPr>
              <a:t>integrated peacekeeping </a:t>
            </a:r>
            <a:r>
              <a:rPr lang="en-GB" sz="1800" b="1" dirty="0">
                <a:solidFill>
                  <a:srgbClr val="FFFF00"/>
                </a:solidFill>
                <a:latin typeface="Arial"/>
              </a:rPr>
              <a:t>missions, so as to facilitate decision making, communication, and leadership.</a:t>
            </a:r>
          </a:p>
          <a:p>
            <a:r>
              <a:rPr lang="en-GB" sz="1800" b="1" dirty="0">
                <a:solidFill>
                  <a:srgbClr val="FFFFFF"/>
                </a:solidFill>
                <a:latin typeface="Arial"/>
              </a:rPr>
              <a:t>8</a:t>
            </a:r>
            <a:r>
              <a:rPr lang="en-GB" sz="1800" b="1" dirty="0" smtClean="0">
                <a:solidFill>
                  <a:srgbClr val="FFFFFF"/>
                </a:solidFill>
                <a:latin typeface="Arial"/>
              </a:rPr>
              <a:t>: </a:t>
            </a:r>
            <a:r>
              <a:rPr lang="en-GB" sz="1800" b="1" dirty="0">
                <a:solidFill>
                  <a:srgbClr val="FFFFFF"/>
                </a:solidFill>
                <a:latin typeface="Arial"/>
              </a:rPr>
              <a:t>OCHA should further develop and enhance strategic relationships and partnerships as </a:t>
            </a:r>
            <a:r>
              <a:rPr lang="en-GB" sz="1800" b="1" dirty="0" smtClean="0">
                <a:solidFill>
                  <a:srgbClr val="FFFFFF"/>
                </a:solidFill>
                <a:latin typeface="Arial"/>
              </a:rPr>
              <a:t>well as </a:t>
            </a:r>
            <a:r>
              <a:rPr lang="en-GB" sz="1800" b="1" dirty="0">
                <a:solidFill>
                  <a:srgbClr val="FFFFFF"/>
                </a:solidFill>
                <a:latin typeface="Arial"/>
              </a:rPr>
              <a:t>synergies with regional organizations, and should use senior political level </a:t>
            </a:r>
            <a:r>
              <a:rPr lang="en-GB" sz="1800" b="1" dirty="0" smtClean="0">
                <a:solidFill>
                  <a:srgbClr val="FFFFFF"/>
                </a:solidFill>
                <a:latin typeface="Arial"/>
              </a:rPr>
              <a:t>engagement to </a:t>
            </a:r>
            <a:r>
              <a:rPr lang="en-GB" sz="1800" b="1" dirty="0">
                <a:solidFill>
                  <a:srgbClr val="FFFFFF"/>
                </a:solidFill>
                <a:latin typeface="Arial"/>
              </a:rPr>
              <a:t>raise the profile of such partnerships.</a:t>
            </a:r>
          </a:p>
          <a:p>
            <a:r>
              <a:rPr lang="en-GB" sz="1800" b="1" dirty="0" smtClean="0">
                <a:solidFill>
                  <a:srgbClr val="FFFF00"/>
                </a:solidFill>
                <a:latin typeface="Arial"/>
              </a:rPr>
              <a:t>9</a:t>
            </a:r>
            <a:r>
              <a:rPr lang="en-GB" sz="1800" b="1" dirty="0">
                <a:solidFill>
                  <a:srgbClr val="FFFF00"/>
                </a:solidFill>
                <a:latin typeface="Arial"/>
              </a:rPr>
              <a:t>: OCHA should, at the first opportunity, conduct an in-depth assessment of the </a:t>
            </a:r>
            <a:r>
              <a:rPr lang="en-GB" sz="1800" b="1" dirty="0" smtClean="0">
                <a:solidFill>
                  <a:srgbClr val="FFFF00"/>
                </a:solidFill>
                <a:latin typeface="Arial"/>
              </a:rPr>
              <a:t>education, awareness </a:t>
            </a:r>
            <a:r>
              <a:rPr lang="en-GB" sz="1800" b="1" dirty="0">
                <a:solidFill>
                  <a:srgbClr val="FFFF00"/>
                </a:solidFill>
                <a:latin typeface="Arial"/>
              </a:rPr>
              <a:t>building, and capacity development needs of its multiple external stakeholders </a:t>
            </a:r>
            <a:r>
              <a:rPr lang="en-GB" sz="1800" b="1" dirty="0" smtClean="0">
                <a:solidFill>
                  <a:srgbClr val="FFFF00"/>
                </a:solidFill>
                <a:latin typeface="Arial"/>
              </a:rPr>
              <a:t>in civil-military </a:t>
            </a:r>
            <a:r>
              <a:rPr lang="en-GB" sz="1800" b="1" dirty="0">
                <a:solidFill>
                  <a:srgbClr val="FFFF00"/>
                </a:solidFill>
                <a:latin typeface="Arial"/>
              </a:rPr>
              <a:t>coordination, and should design creative policies and approaches to meet them</a:t>
            </a:r>
            <a:r>
              <a:rPr lang="en-GB" sz="1800" b="1" dirty="0" smtClean="0">
                <a:solidFill>
                  <a:srgbClr val="FFFF00"/>
                </a:solidFill>
                <a:latin typeface="Arial"/>
              </a:rPr>
              <a:t>.</a:t>
            </a:r>
            <a:endParaRPr lang="en-GB" sz="1800" b="1" dirty="0">
              <a:solidFill>
                <a:srgbClr val="FFFF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182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56C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AutoShape 5"/>
          <p:cNvSpPr>
            <a:spLocks noChangeAspect="1" noChangeArrowheads="1"/>
          </p:cNvSpPr>
          <p:nvPr/>
        </p:nvSpPr>
        <p:spPr bwMode="auto">
          <a:xfrm>
            <a:off x="358562" y="358775"/>
            <a:ext cx="4899238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50000"/>
              </a:spcBef>
            </a:pPr>
            <a:endParaRPr lang="en-GB" sz="1800" smtClean="0">
              <a:solidFill>
                <a:srgbClr val="056CB6"/>
              </a:solidFill>
              <a:latin typeface="Tahom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/>
            <a:r>
              <a:rPr lang="en-US" sz="3000" b="1" kern="0" dirty="0" smtClean="0">
                <a:solidFill>
                  <a:srgbClr val="FFFFFF"/>
                </a:solidFill>
              </a:rPr>
              <a:t>Recommendations </a:t>
            </a:r>
            <a:r>
              <a:rPr lang="en-US" sz="3000" b="1" kern="0" dirty="0" smtClean="0">
                <a:solidFill>
                  <a:srgbClr val="FFFFFF"/>
                </a:solidFill>
              </a:rPr>
              <a:t>– Medium #2</a:t>
            </a:r>
            <a:endParaRPr lang="en-US" sz="3000" b="1" kern="0" dirty="0" smtClean="0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2400" y="946150"/>
            <a:ext cx="8763000" cy="49307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1" eaLnBrk="1" hangingPunct="1">
              <a:spcBef>
                <a:spcPct val="0"/>
              </a:spcBef>
              <a:defRPr/>
            </a:pPr>
            <a:endParaRPr lang="en-US" sz="1200" kern="0" dirty="0" smtClean="0">
              <a:solidFill>
                <a:srgbClr val="FFFFFF"/>
              </a:solidFill>
            </a:endParaRPr>
          </a:p>
          <a:p>
            <a:pPr lvl="1" eaLnBrk="1" hangingPunct="1">
              <a:spcBef>
                <a:spcPct val="0"/>
              </a:spcBef>
              <a:defRPr/>
            </a:pPr>
            <a:endParaRPr lang="en-US" sz="1200" kern="0" dirty="0" smtClean="0">
              <a:solidFill>
                <a:srgbClr val="FFFFFF"/>
              </a:solidFill>
            </a:endParaRPr>
          </a:p>
          <a:p>
            <a:pPr marL="457200" lvl="1" indent="0" eaLnBrk="1" hangingPunct="1">
              <a:spcBef>
                <a:spcPct val="0"/>
              </a:spcBef>
              <a:buFontTx/>
              <a:buNone/>
              <a:defRPr/>
            </a:pPr>
            <a:endParaRPr lang="en-US" sz="1200" kern="0" dirty="0" smtClean="0">
              <a:solidFill>
                <a:srgbClr val="0070C0"/>
              </a:solidFill>
            </a:endParaRPr>
          </a:p>
          <a:p>
            <a:pPr marL="457200" lvl="1" indent="0" eaLnBrk="1" hangingPunct="1">
              <a:spcBef>
                <a:spcPct val="0"/>
              </a:spcBef>
              <a:buFontTx/>
              <a:buNone/>
              <a:defRPr/>
            </a:pPr>
            <a:endParaRPr lang="en-US" sz="1200" kern="0" dirty="0" smtClean="0">
              <a:solidFill>
                <a:srgbClr val="0070C0"/>
              </a:solidFill>
            </a:endParaRPr>
          </a:p>
          <a:p>
            <a:pPr lvl="1" eaLnBrk="1" hangingPunct="1">
              <a:spcBef>
                <a:spcPct val="0"/>
              </a:spcBef>
              <a:defRPr/>
            </a:pPr>
            <a:endParaRPr lang="en-US" sz="1200" kern="0" dirty="0" smtClean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1828800"/>
            <a:ext cx="8915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b="1" dirty="0" smtClean="0">
                <a:solidFill>
                  <a:schemeClr val="bg1"/>
                </a:solidFill>
                <a:latin typeface="Arial"/>
              </a:rPr>
              <a:t>10</a:t>
            </a:r>
            <a:r>
              <a:rPr lang="en-GB" sz="1800" b="1" dirty="0">
                <a:solidFill>
                  <a:schemeClr val="bg1"/>
                </a:solidFill>
                <a:latin typeface="Arial"/>
              </a:rPr>
              <a:t>: OCHA should seek innovative ways to expand knowledge of UN-</a:t>
            </a:r>
            <a:r>
              <a:rPr lang="en-GB" sz="1800" b="1" dirty="0" err="1">
                <a:solidFill>
                  <a:schemeClr val="bg1"/>
                </a:solidFill>
                <a:latin typeface="Arial"/>
              </a:rPr>
              <a:t>CMCoord</a:t>
            </a:r>
            <a:r>
              <a:rPr lang="en-GB" sz="1800" b="1" dirty="0">
                <a:solidFill>
                  <a:schemeClr val="bg1"/>
                </a:solidFill>
                <a:latin typeface="Arial"/>
              </a:rPr>
              <a:t> such as </a:t>
            </a:r>
            <a:r>
              <a:rPr lang="en-GB" sz="1800" b="1" dirty="0" smtClean="0">
                <a:solidFill>
                  <a:schemeClr val="bg1"/>
                </a:solidFill>
                <a:latin typeface="Arial"/>
              </a:rPr>
              <a:t>through the </a:t>
            </a:r>
            <a:r>
              <a:rPr lang="en-GB" sz="1800" b="1" dirty="0">
                <a:solidFill>
                  <a:schemeClr val="bg1"/>
                </a:solidFill>
                <a:latin typeface="Arial"/>
              </a:rPr>
              <a:t>use of computer assisted training modules and engaging with </a:t>
            </a:r>
            <a:r>
              <a:rPr lang="en-GB" sz="1800" b="1" dirty="0" smtClean="0">
                <a:solidFill>
                  <a:schemeClr val="bg1"/>
                </a:solidFill>
                <a:latin typeface="Arial"/>
              </a:rPr>
              <a:t>military-academic institutions</a:t>
            </a:r>
            <a:r>
              <a:rPr lang="en-GB" sz="1800" b="1" dirty="0">
                <a:solidFill>
                  <a:schemeClr val="bg1"/>
                </a:solidFill>
                <a:latin typeface="Arial"/>
              </a:rPr>
              <a:t>.</a:t>
            </a:r>
          </a:p>
          <a:p>
            <a:r>
              <a:rPr lang="en-GB" sz="1800" b="1" dirty="0" smtClean="0">
                <a:solidFill>
                  <a:srgbClr val="FFFF00"/>
                </a:solidFill>
                <a:latin typeface="Arial"/>
              </a:rPr>
              <a:t>11</a:t>
            </a:r>
            <a:r>
              <a:rPr lang="en-GB" sz="1800" b="1" dirty="0">
                <a:solidFill>
                  <a:srgbClr val="FFFF00"/>
                </a:solidFill>
                <a:latin typeface="Arial"/>
              </a:rPr>
              <a:t>: OCHA should improve access to and the reach of UN-</a:t>
            </a:r>
            <a:r>
              <a:rPr lang="en-GB" sz="1800" b="1" dirty="0" err="1">
                <a:solidFill>
                  <a:srgbClr val="FFFF00"/>
                </a:solidFill>
                <a:latin typeface="Arial"/>
              </a:rPr>
              <a:t>CMCoord</a:t>
            </a:r>
            <a:r>
              <a:rPr lang="en-GB" sz="1800" b="1" dirty="0">
                <a:solidFill>
                  <a:srgbClr val="FFFF00"/>
                </a:solidFill>
                <a:latin typeface="Arial"/>
              </a:rPr>
              <a:t> training, making </a:t>
            </a:r>
            <a:r>
              <a:rPr lang="en-GB" sz="1800" b="1" dirty="0" smtClean="0">
                <a:solidFill>
                  <a:srgbClr val="FFFF00"/>
                </a:solidFill>
                <a:latin typeface="Arial"/>
              </a:rPr>
              <a:t>a particular </a:t>
            </a:r>
            <a:r>
              <a:rPr lang="en-GB" sz="1800" b="1" dirty="0">
                <a:solidFill>
                  <a:srgbClr val="FFFF00"/>
                </a:solidFill>
                <a:latin typeface="Arial"/>
              </a:rPr>
              <a:t>effort to focus upon NGO participants and participants in developing </a:t>
            </a:r>
            <a:r>
              <a:rPr lang="en-GB" sz="1800" b="1" dirty="0" smtClean="0">
                <a:solidFill>
                  <a:srgbClr val="FFFF00"/>
                </a:solidFill>
                <a:latin typeface="Arial"/>
              </a:rPr>
              <a:t>countries, Humanitarian </a:t>
            </a:r>
            <a:r>
              <a:rPr lang="en-GB" sz="1800" b="1" dirty="0">
                <a:solidFill>
                  <a:srgbClr val="FFFF00"/>
                </a:solidFill>
                <a:latin typeface="Arial"/>
              </a:rPr>
              <a:t>Coordinators, OCHA staff in complex emergency settings, and </a:t>
            </a:r>
            <a:r>
              <a:rPr lang="en-GB" sz="1800" b="1" dirty="0" smtClean="0">
                <a:solidFill>
                  <a:srgbClr val="FFFF00"/>
                </a:solidFill>
                <a:latin typeface="Arial"/>
              </a:rPr>
              <a:t>national emergency </a:t>
            </a:r>
            <a:r>
              <a:rPr lang="en-GB" sz="1800" b="1" dirty="0">
                <a:solidFill>
                  <a:srgbClr val="FFFF00"/>
                </a:solidFill>
                <a:latin typeface="Arial"/>
              </a:rPr>
              <a:t>coordination agencies and national military forces.</a:t>
            </a:r>
          </a:p>
          <a:p>
            <a:r>
              <a:rPr lang="en-GB" sz="1800" b="1" dirty="0" smtClean="0">
                <a:solidFill>
                  <a:schemeClr val="bg1"/>
                </a:solidFill>
                <a:latin typeface="Arial"/>
              </a:rPr>
              <a:t>12</a:t>
            </a:r>
            <a:r>
              <a:rPr lang="en-GB" sz="1800" b="1" dirty="0">
                <a:solidFill>
                  <a:schemeClr val="bg1"/>
                </a:solidFill>
                <a:latin typeface="Arial"/>
              </a:rPr>
              <a:t>: OCHA and the IASC should place </a:t>
            </a:r>
            <a:r>
              <a:rPr lang="en-GB" sz="1800" b="1" dirty="0" smtClean="0">
                <a:solidFill>
                  <a:schemeClr val="bg1"/>
                </a:solidFill>
                <a:latin typeface="Arial"/>
              </a:rPr>
              <a:t>an </a:t>
            </a:r>
            <a:r>
              <a:rPr lang="en-GB" sz="1800" b="1" dirty="0">
                <a:solidFill>
                  <a:schemeClr val="bg1"/>
                </a:solidFill>
                <a:latin typeface="Arial"/>
              </a:rPr>
              <a:t>increased emphasis on pre-deployment planning </a:t>
            </a:r>
            <a:r>
              <a:rPr lang="en-GB" sz="1800" b="1" dirty="0" smtClean="0">
                <a:solidFill>
                  <a:schemeClr val="bg1"/>
                </a:solidFill>
                <a:latin typeface="Arial"/>
              </a:rPr>
              <a:t>and training </a:t>
            </a:r>
            <a:r>
              <a:rPr lang="en-GB" sz="1800" b="1" dirty="0">
                <a:solidFill>
                  <a:schemeClr val="bg1"/>
                </a:solidFill>
                <a:latin typeface="Arial"/>
              </a:rPr>
              <a:t>with appropriate actors.</a:t>
            </a:r>
            <a:endParaRPr lang="en-GB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12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G-2011">
  <a:themeElements>
    <a:clrScheme name="New UM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ew UMG">
      <a:majorFont>
        <a:latin typeface="Optima"/>
        <a:ea typeface=""/>
        <a:cs typeface=""/>
      </a:majorFont>
      <a:minorFont>
        <a:latin typeface="Opt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 UM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UM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UM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UM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UM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UM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UM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56CB6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56CB6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Title &amp; Bullet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Times"/>
        <a:ea typeface="ヒラギノ明朝 ProN W3"/>
        <a:cs typeface="ヒラギノ明朝 ProN W3"/>
      </a:majorFont>
      <a:minorFont>
        <a:latin typeface="Times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ヒラギノ明朝 ProN W3" charset="0"/>
            <a:cs typeface="ヒラギノ明朝 ProN W3" charset="0"/>
            <a:sym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ヒラギノ明朝 ProN W3" charset="0"/>
            <a:cs typeface="ヒラギノ明朝 ProN W3" charset="0"/>
            <a:sym typeface="Times New Roman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UMG-2011</Template>
  <TotalTime>2274</TotalTime>
  <Words>1103</Words>
  <Application>Microsoft Office PowerPoint</Application>
  <PresentationFormat>On-screen Show (4:3)</PresentationFormat>
  <Paragraphs>93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UMG-2011</vt:lpstr>
      <vt:lpstr>2_Custom Design</vt:lpstr>
      <vt:lpstr>4_Title &amp; Bullets</vt:lpstr>
      <vt:lpstr>PowerPoint Presentation</vt:lpstr>
      <vt:lpstr>Independent Evaluation of OCHA’s Role in Humanitarian Civil-Military Coordination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Independent Evaluation of OCHA’s Role in Humanitarian Civil-Military Coordination</dc:title>
  <dc:creator>Tracy Wallis</dc:creator>
  <cp:lastModifiedBy>OCHA</cp:lastModifiedBy>
  <cp:revision>293</cp:revision>
  <cp:lastPrinted>2013-05-17T16:31:45Z</cp:lastPrinted>
  <dcterms:created xsi:type="dcterms:W3CDTF">2012-09-01T16:13:47Z</dcterms:created>
  <dcterms:modified xsi:type="dcterms:W3CDTF">2013-05-22T05:27:31Z</dcterms:modified>
</cp:coreProperties>
</file>