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356" r:id="rId2"/>
    <p:sldId id="412" r:id="rId3"/>
    <p:sldId id="414" r:id="rId4"/>
    <p:sldId id="402" r:id="rId5"/>
    <p:sldId id="406" r:id="rId6"/>
    <p:sldId id="407" r:id="rId7"/>
    <p:sldId id="417" r:id="rId8"/>
    <p:sldId id="418" r:id="rId9"/>
    <p:sldId id="408" r:id="rId10"/>
    <p:sldId id="409" r:id="rId11"/>
    <p:sldId id="410" r:id="rId12"/>
    <p:sldId id="411" r:id="rId13"/>
    <p:sldId id="403" r:id="rId14"/>
    <p:sldId id="404" r:id="rId15"/>
    <p:sldId id="405" r:id="rId16"/>
    <p:sldId id="419" r:id="rId17"/>
    <p:sldId id="415" r:id="rId18"/>
  </p:sldIdLst>
  <p:sldSz cx="9144000" cy="6858000" type="screen4x3"/>
  <p:notesSz cx="6805613" cy="99393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00"/>
    <a:srgbClr val="213573"/>
    <a:srgbClr val="009900"/>
    <a:srgbClr val="FF0000"/>
    <a:srgbClr val="0B2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761" autoAdjust="0"/>
  </p:normalViewPr>
  <p:slideViewPr>
    <p:cSldViewPr snapToGrid="0">
      <p:cViewPr>
        <p:scale>
          <a:sx n="80" d="100"/>
          <a:sy n="80" d="100"/>
        </p:scale>
        <p:origin x="-942" y="-66"/>
      </p:cViewPr>
      <p:guideLst>
        <p:guide orient="horz" pos="2160"/>
        <p:guide pos="54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50"/>
    </p:cViewPr>
  </p:sorterViewPr>
  <p:notesViewPr>
    <p:cSldViewPr snapToGrid="0">
      <p:cViewPr varScale="1">
        <p:scale>
          <a:sx n="66" d="100"/>
          <a:sy n="66" d="100"/>
        </p:scale>
        <p:origin x="-1290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0000%20Current\1108%20Oil4D%20Eval\Reports\OfU%202005-2010%20Report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 2.1-2-3 D-2-4-5-6-7'!$A$92</c:f>
              <c:strCache>
                <c:ptCount val="1"/>
                <c:pt idx="0">
                  <c:v>OfD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'Fig 2.1-2-3 D-2-4-5-6-7'!$B$91:$H$91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'Fig 2.1-2-3 D-2-4-5-6-7'!$B$92:$H$92</c:f>
              <c:numCache>
                <c:formatCode>General</c:formatCode>
                <c:ptCount val="7"/>
                <c:pt idx="0">
                  <c:v>70</c:v>
                </c:pt>
                <c:pt idx="1">
                  <c:v>148</c:v>
                </c:pt>
                <c:pt idx="2">
                  <c:v>205</c:v>
                </c:pt>
                <c:pt idx="3">
                  <c:v>207</c:v>
                </c:pt>
                <c:pt idx="4">
                  <c:v>222</c:v>
                </c:pt>
                <c:pt idx="5">
                  <c:v>290</c:v>
                </c:pt>
                <c:pt idx="6">
                  <c:v>341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84544"/>
        <c:axId val="40286080"/>
      </c:lineChart>
      <c:lineChart>
        <c:grouping val="standard"/>
        <c:varyColors val="0"/>
        <c:ser>
          <c:idx val="1"/>
          <c:order val="1"/>
          <c:tx>
            <c:strRef>
              <c:f>'Fig 2.1-2-3 D-2-4-5-6-7'!$A$93</c:f>
              <c:strCache>
                <c:ptCount val="1"/>
                <c:pt idx="0">
                  <c:v>Core countries</c:v>
                </c:pt>
              </c:strCache>
            </c:strRef>
          </c:tx>
          <c:marker>
            <c:symbol val="none"/>
          </c:marker>
          <c:cat>
            <c:numRef>
              <c:f>'Fig 2.1-2-3 D-2-4-5-6-7'!$B$91:$H$91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'Fig 2.1-2-3 D-2-4-5-6-7'!$B$93:$H$93</c:f>
              <c:numCache>
                <c:formatCode>General</c:formatCode>
                <c:ptCount val="7"/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2.1-2-3 D-2-4-5-6-7'!$A$94</c:f>
              <c:strCache>
                <c:ptCount val="1"/>
                <c:pt idx="0">
                  <c:v>Non-core countries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'Fig 2.1-2-3 D-2-4-5-6-7'!$B$91:$H$91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'Fig 2.1-2-3 D-2-4-5-6-7'!$B$94:$H$94</c:f>
              <c:numCache>
                <c:formatCode>General</c:formatCode>
                <c:ptCount val="7"/>
                <c:pt idx="1">
                  <c:v>16</c:v>
                </c:pt>
                <c:pt idx="2">
                  <c:v>16</c:v>
                </c:pt>
                <c:pt idx="3">
                  <c:v>17</c:v>
                </c:pt>
                <c:pt idx="4">
                  <c:v>15</c:v>
                </c:pt>
                <c:pt idx="5">
                  <c:v>9</c:v>
                </c:pt>
                <c:pt idx="6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76192"/>
        <c:axId val="40374272"/>
      </c:lineChart>
      <c:catAx>
        <c:axId val="4028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286080"/>
        <c:crosses val="autoZero"/>
        <c:auto val="1"/>
        <c:lblAlgn val="ctr"/>
        <c:lblOffset val="100"/>
        <c:noMultiLvlLbl val="0"/>
      </c:catAx>
      <c:valAx>
        <c:axId val="40286080"/>
        <c:scaling>
          <c:orientation val="minMax"/>
          <c:max val="3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OfD Disbursements, mill NOK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0284544"/>
        <c:crosses val="autoZero"/>
        <c:crossBetween val="between"/>
      </c:valAx>
      <c:valAx>
        <c:axId val="403742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countries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0376192"/>
        <c:crosses val="max"/>
        <c:crossBetween val="between"/>
      </c:valAx>
      <c:catAx>
        <c:axId val="40376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037427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100" baseline="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226"/>
            <a:ext cx="2949841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0226"/>
            <a:ext cx="2949841" cy="49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23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772" y="0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45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522" y="4722498"/>
            <a:ext cx="4990571" cy="447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0" tIns="45775" rIns="91550" bIns="45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814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772" y="9441814"/>
            <a:ext cx="2949841" cy="49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0" tIns="45775" rIns="91550" bIns="4577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C370AC4A-16F2-4634-BF83-148A3EA62CD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78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6B3B-F5ED-461C-BAAD-BB2CF5B67DF5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6D997-7BBB-48EA-AAA4-261366690A1E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C5161-60F1-45FD-BE64-63D08AD9C490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47E3A-9455-44B8-9E0E-1AC773F765D3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EC59F-9A2E-4911-99B4-9CB733257F28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BA5ED-76AE-4A4C-BD0A-954FC3481B15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87512-55C2-479B-9C8F-870A58ED57E6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FB57-4E8B-482B-BDC5-0B5A26CFAB96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98155-5B82-4742-94F2-B8209EAADDAC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94041-DCD0-4FB3-AA20-2E2EA91868EB}" type="slidenum">
              <a:rPr lang="nb-NO"/>
              <a:pPr>
                <a:defRPr/>
              </a:pPr>
              <a:t>‹#›</a:t>
            </a:fld>
            <a:endParaRPr lang="nb-NO" sz="1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bg2"/>
                </a:solidFill>
                <a:latin typeface="Tahoma" pitchFamily="34" charset="0"/>
                <a:ea typeface="ＭＳ Ｐゴシック" pitchFamily="124" charset="-128"/>
              </a:defRPr>
            </a:lvl1pPr>
          </a:lstStyle>
          <a:p>
            <a:pPr>
              <a:defRPr/>
            </a:pPr>
            <a:r>
              <a:rPr lang="en-US" smtClean="0"/>
              <a:t>Oslo, 31 January 2013</a:t>
            </a:r>
            <a:endParaRPr lang="nb-NO" sz="140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solidFill>
                  <a:schemeClr val="bg2"/>
                </a:solidFill>
                <a:latin typeface="Tahoma" pitchFamily="34" charset="0"/>
                <a:ea typeface="ＭＳ Ｐゴシック" pitchFamily="124" charset="-128"/>
              </a:defRPr>
            </a:lvl1pPr>
          </a:lstStyle>
          <a:p>
            <a:pPr>
              <a:defRPr/>
            </a:pPr>
            <a:r>
              <a:rPr lang="en-GB" smtClean="0"/>
              <a:t>Oil for Development Evaluation </a:t>
            </a:r>
            <a:endParaRPr lang="nb-NO" sz="140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solidFill>
                  <a:schemeClr val="bg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5C33A9-C35D-4CF3-8C4A-5A02D784EF3E}" type="slidenum">
              <a:rPr lang="nb-NO"/>
              <a:pPr>
                <a:defRPr/>
              </a:pPr>
              <a:t>‹#›</a:t>
            </a:fld>
            <a:endParaRPr lang="nb-NO" sz="1400"/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75500" y="304800"/>
            <a:ext cx="15732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element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162675"/>
            <a:ext cx="87709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8" descr="symboler-pp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66075" y="3454400"/>
            <a:ext cx="1031875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1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 </a:t>
            </a:r>
            <a:endParaRPr lang="en-US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04900"/>
            <a:ext cx="6494060" cy="4781550"/>
          </a:xfrm>
        </p:spPr>
        <p:txBody>
          <a:bodyPr/>
          <a:lstStyle/>
          <a:p>
            <a:pPr algn="ctr" eaLnBrk="1" hangingPunct="1"/>
            <a:r>
              <a:rPr lang="nb-NO" sz="4400" dirty="0" smtClean="0"/>
              <a:t>Facing the Resource Curse:</a:t>
            </a:r>
            <a:endParaRPr lang="nb-NO" sz="3200" dirty="0" smtClean="0"/>
          </a:p>
          <a:p>
            <a:pPr algn="ctr" eaLnBrk="1" hangingPunct="1"/>
            <a:r>
              <a:rPr lang="nb-NO" sz="4400" dirty="0" smtClean="0">
                <a:solidFill>
                  <a:srgbClr val="008000"/>
                </a:solidFill>
              </a:rPr>
              <a:t>Norway’s </a:t>
            </a:r>
            <a:r>
              <a:rPr lang="nb-NO" sz="4400" i="1" dirty="0" smtClean="0">
                <a:solidFill>
                  <a:srgbClr val="008000"/>
                </a:solidFill>
              </a:rPr>
              <a:t>Oil for Development </a:t>
            </a:r>
            <a:r>
              <a:rPr lang="nb-NO" sz="4400" dirty="0" smtClean="0">
                <a:solidFill>
                  <a:srgbClr val="008000"/>
                </a:solidFill>
              </a:rPr>
              <a:t>Program</a:t>
            </a:r>
          </a:p>
          <a:p>
            <a:pPr algn="ctr" eaLnBrk="1" hangingPunct="1"/>
            <a:endParaRPr lang="nb-NO" dirty="0" smtClean="0">
              <a:solidFill>
                <a:schemeClr val="accent1"/>
              </a:solidFill>
            </a:endParaRPr>
          </a:p>
          <a:p>
            <a:pPr algn="ctr" eaLnBrk="1" hangingPunct="1"/>
            <a:endParaRPr lang="nb-NO" sz="1800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ctr" eaLnBrk="1" hangingPunct="1"/>
            <a:r>
              <a:rPr lang="nb-NO" sz="2400" dirty="0" smtClean="0">
                <a:solidFill>
                  <a:schemeClr val="tx1">
                    <a:lumMod val="75000"/>
                  </a:schemeClr>
                </a:solidFill>
              </a:rPr>
              <a:t>Presentation, Evaluation Report</a:t>
            </a:r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>
          <a:xfrm>
            <a:off x="3676650" y="6229350"/>
            <a:ext cx="2927350" cy="628650"/>
          </a:xfrm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Oslo, 31 January 2013</a:t>
            </a:r>
            <a:endParaRPr lang="en-US" dirty="0" smtClean="0">
              <a:ea typeface="ＭＳ Ｐゴシック" charset="-128"/>
            </a:endParaRPr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charset="-128"/>
              </a:rPr>
              <a:t>Oil for Development Evaluation 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dirty="0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9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604102" cy="606425"/>
          </a:xfrm>
        </p:spPr>
        <p:txBody>
          <a:bodyPr/>
          <a:lstStyle/>
          <a:p>
            <a:pPr eaLnBrk="1" hangingPunct="1"/>
            <a:r>
              <a:rPr lang="nb-NO" sz="2600" b="0" dirty="0" smtClean="0"/>
              <a:t>Pillar Structure: Strengths and Rigidities</a:t>
            </a:r>
            <a:endParaRPr lang="nb-NO" sz="26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593766" y="771897"/>
            <a:ext cx="7586622" cy="54780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Pillar structure reflects </a:t>
            </a:r>
            <a:r>
              <a:rPr lang="en-US" sz="2200" i="1" dirty="0" smtClean="0">
                <a:solidFill>
                  <a:srgbClr val="006600"/>
                </a:solidFill>
              </a:rPr>
              <a:t>current</a:t>
            </a:r>
            <a:r>
              <a:rPr lang="en-US" sz="2200" dirty="0" smtClean="0">
                <a:solidFill>
                  <a:srgbClr val="006600"/>
                </a:solidFill>
              </a:rPr>
              <a:t>  Norwegian public sector: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Makes the three OfD dimensions visible, clear, strategic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Eases </a:t>
            </a:r>
            <a:r>
              <a:rPr lang="en-US" sz="2000" dirty="0" err="1" smtClean="0">
                <a:sym typeface="Wingdings" pitchFamily="2" charset="2"/>
              </a:rPr>
              <a:t>mobilisation</a:t>
            </a:r>
            <a:r>
              <a:rPr lang="en-US" sz="2000" dirty="0" smtClean="0">
                <a:sym typeface="Wingdings" pitchFamily="2" charset="2"/>
              </a:rPr>
              <a:t> of Norwegian public “pillar”-skills but creates barriers to entry for others – need other agreements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Local roles/tasks (</a:t>
            </a:r>
            <a:r>
              <a:rPr lang="en-US" sz="1800" dirty="0" smtClean="0">
                <a:sym typeface="Wingdings" pitchFamily="2" charset="2"/>
              </a:rPr>
              <a:t>Health/Security/Environment</a:t>
            </a:r>
            <a:r>
              <a:rPr lang="en-US" sz="2000" dirty="0" smtClean="0">
                <a:sym typeface="Wingdings" pitchFamily="2" charset="2"/>
              </a:rPr>
              <a:t>), monitoring/ reporting, IEA/SEAs often not aligned with OfD pillars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Overarching (governance) issues not a </a:t>
            </a:r>
            <a:r>
              <a:rPr lang="en-US" sz="2000" i="1" dirty="0" smtClean="0">
                <a:sym typeface="Wingdings" pitchFamily="2" charset="2"/>
              </a:rPr>
              <a:t>pillar </a:t>
            </a:r>
            <a:r>
              <a:rPr lang="en-US" sz="2000" dirty="0" smtClean="0">
                <a:sym typeface="Wingdings" pitchFamily="2" charset="2"/>
              </a:rPr>
              <a:t> responsibility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Norway: aid partner </a:t>
            </a:r>
            <a:r>
              <a:rPr lang="en-US" sz="2200" dirty="0" smtClean="0">
                <a:solidFill>
                  <a:srgbClr val="006600"/>
                </a:solidFill>
                <a:sym typeface="Wingdings"/>
              </a:rPr>
              <a:t></a:t>
            </a:r>
            <a:r>
              <a:rPr lang="en-US" sz="2200" dirty="0" smtClean="0">
                <a:solidFill>
                  <a:srgbClr val="006600"/>
                </a:solidFill>
              </a:rPr>
              <a:t> business actor – issue?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Concern that OfD not advise in areas of private sector action since </a:t>
            </a:r>
            <a:r>
              <a:rPr lang="en-US" sz="2000" i="1" dirty="0" smtClean="0">
                <a:sym typeface="Wingdings" pitchFamily="2" charset="2"/>
              </a:rPr>
              <a:t>Norway</a:t>
            </a:r>
            <a:r>
              <a:rPr lang="en-US" sz="2000" dirty="0" smtClean="0">
                <a:sym typeface="Wingdings" pitchFamily="2" charset="2"/>
              </a:rPr>
              <a:t> (</a:t>
            </a:r>
            <a:r>
              <a:rPr lang="en-US" sz="1800" dirty="0" smtClean="0">
                <a:sym typeface="Wingdings" pitchFamily="2" charset="2"/>
              </a:rPr>
              <a:t>Statoil) </a:t>
            </a:r>
            <a:r>
              <a:rPr lang="en-US" sz="2000" dirty="0" smtClean="0">
                <a:sym typeface="Wingdings" pitchFamily="2" charset="2"/>
              </a:rPr>
              <a:t>may appear conflict-of-interest </a:t>
            </a:r>
            <a:r>
              <a:rPr lang="en-US" sz="2000" dirty="0" smtClean="0">
                <a:sym typeface="Wingdings"/>
              </a:rPr>
              <a:t></a:t>
            </a:r>
            <a:r>
              <a:rPr lang="en-US" sz="2000" dirty="0" smtClean="0">
                <a:sym typeface="Wingdings" pitchFamily="2" charset="2"/>
              </a:rPr>
              <a:t> OfD not supporting areas of key interest to partners </a:t>
            </a:r>
            <a:r>
              <a:rPr lang="en-US" sz="2000" dirty="0" smtClean="0">
                <a:sym typeface="Wingdings"/>
              </a:rPr>
              <a:t></a:t>
            </a:r>
            <a:r>
              <a:rPr lang="en-US" sz="2000" dirty="0" smtClean="0">
                <a:sym typeface="Wingdings" pitchFamily="2" charset="2"/>
              </a:rPr>
              <a:t> Dilemma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</a:t>
            </a:r>
            <a:r>
              <a:rPr lang="en-US" sz="2200" i="1" dirty="0" smtClean="0">
                <a:solidFill>
                  <a:schemeClr val="accent2"/>
                </a:solidFill>
              </a:rPr>
              <a:t>structure</a:t>
            </a:r>
            <a:r>
              <a:rPr lang="en-US" sz="2200" dirty="0" smtClean="0">
                <a:solidFill>
                  <a:schemeClr val="accent2"/>
                </a:solidFill>
              </a:rPr>
              <a:t>  the best for providing services?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covering all critical needs along value-chains when deciding issues to address?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9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10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604102" cy="606425"/>
          </a:xfrm>
        </p:spPr>
        <p:txBody>
          <a:bodyPr/>
          <a:lstStyle/>
          <a:p>
            <a:pPr eaLnBrk="1" hangingPunct="1"/>
            <a:r>
              <a:rPr lang="nb-NO" sz="2600" b="0" dirty="0" smtClean="0"/>
              <a:t>Technical Cooperation (TC)</a:t>
            </a:r>
            <a:endParaRPr lang="nb-NO" sz="26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593766" y="771897"/>
            <a:ext cx="7586622" cy="54780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err="1" smtClean="0">
                <a:solidFill>
                  <a:srgbClr val="006600"/>
                </a:solidFill>
              </a:rPr>
              <a:t>Organisational</a:t>
            </a:r>
            <a:r>
              <a:rPr lang="en-US" sz="2200" dirty="0" smtClean="0">
                <a:solidFill>
                  <a:srgbClr val="006600"/>
                </a:solidFill>
              </a:rPr>
              <a:t> twinning: Many strengths, good results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Demand-driven, timely, relevant support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Continuity in links </a:t>
            </a:r>
            <a:r>
              <a:rPr lang="en-US" sz="2000" dirty="0" smtClean="0">
                <a:sym typeface="Wingdings"/>
              </a:rPr>
              <a:t> </a:t>
            </a:r>
            <a:r>
              <a:rPr lang="en-US" sz="2000" dirty="0" smtClean="0">
                <a:sym typeface="Wingdings" pitchFamily="2" charset="2"/>
              </a:rPr>
              <a:t>trust, flexibility, adjusting to needs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Framework agreements provide access to wider skills-base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As strength is </a:t>
            </a:r>
            <a:r>
              <a:rPr lang="en-US" sz="2200" i="1" dirty="0" smtClean="0">
                <a:solidFill>
                  <a:srgbClr val="006600"/>
                </a:solidFill>
              </a:rPr>
              <a:t>technical</a:t>
            </a:r>
            <a:r>
              <a:rPr lang="en-US" sz="2200" dirty="0" smtClean="0">
                <a:solidFill>
                  <a:srgbClr val="006600"/>
                </a:solidFill>
              </a:rPr>
              <a:t> areas, other fields squeezed: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err="1" smtClean="0">
                <a:sym typeface="Wingdings" pitchFamily="2" charset="2"/>
              </a:rPr>
              <a:t>Organisational</a:t>
            </a:r>
            <a:r>
              <a:rPr lang="en-US" sz="2000" dirty="0" smtClean="0">
                <a:sym typeface="Wingdings" pitchFamily="2" charset="2"/>
              </a:rPr>
              <a:t>, capacity building: In Norway, we out-source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Quality assurance responsibilities </a:t>
            </a:r>
            <a:r>
              <a:rPr lang="en-US" sz="2000" dirty="0" smtClean="0">
                <a:sym typeface="Wingdings"/>
              </a:rPr>
              <a:t> Focus on (</a:t>
            </a:r>
            <a:r>
              <a:rPr lang="en-US" sz="2000" dirty="0" err="1" smtClean="0">
                <a:sym typeface="Wingdings"/>
              </a:rPr>
              <a:t>kn</a:t>
            </a:r>
            <a:r>
              <a:rPr lang="en-US" sz="2000" dirty="0" smtClean="0">
                <a:sym typeface="Wingdings"/>
              </a:rPr>
              <a:t>)own fields</a:t>
            </a:r>
            <a:r>
              <a:rPr lang="en-US" sz="2000" dirty="0" smtClean="0">
                <a:sym typeface="Wingdings" pitchFamily="2" charset="2"/>
              </a:rPr>
              <a:t> 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Regional collaboration, peer learning, new experiences?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While regional programs increasing in importance, local knowledge, experience could be used much more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Collaboration with non-state actors remains incipient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Much of TC good though “within the box”, technical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Vast non-Norwegian skills/experience base under-</a:t>
            </a:r>
            <a:r>
              <a:rPr lang="en-US" sz="2200" dirty="0" err="1" smtClean="0">
                <a:solidFill>
                  <a:schemeClr val="accent2"/>
                </a:solidFill>
              </a:rPr>
              <a:t>utilised</a:t>
            </a:r>
            <a:endParaRPr lang="en-US" sz="220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10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11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604102" cy="606425"/>
          </a:xfrm>
        </p:spPr>
        <p:txBody>
          <a:bodyPr/>
          <a:lstStyle/>
          <a:p>
            <a:pPr eaLnBrk="1" hangingPunct="1"/>
            <a:r>
              <a:rPr lang="nb-NO" sz="2600" b="0" dirty="0" smtClean="0"/>
              <a:t>OfD: Facing the Future?</a:t>
            </a:r>
            <a:endParaRPr lang="nb-NO" sz="26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593766" y="771897"/>
            <a:ext cx="7586622" cy="54780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OfD: Extremely popular - becoming over-extended?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Many countries wish to join but OfD reducing numbers: Concern that OfD over-extended: facing management reach &amp; skills limitations, too many countries with differing needs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OfD delivering into politically sensitive, technically complex areas </a:t>
            </a:r>
            <a:r>
              <a:rPr lang="en-US" sz="2000" dirty="0" smtClean="0">
                <a:sym typeface="Wingdings"/>
              </a:rPr>
              <a:t> </a:t>
            </a:r>
            <a:r>
              <a:rPr lang="en-US" sz="2000" dirty="0" smtClean="0">
                <a:sym typeface="Wingdings" pitchFamily="2" charset="2"/>
              </a:rPr>
              <a:t>requires close oversight, strong political support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OfD imposing self-limitations – should be more inclusive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Norwegian experience relevant but not unique – many other experiential lessons available, much wider skills-base exists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OfD as core component in larger international governance alliance </a:t>
            </a:r>
            <a:r>
              <a:rPr lang="en-US" sz="2000" dirty="0" smtClean="0">
                <a:sym typeface="Wingdings"/>
              </a:rPr>
              <a:t> Engage with multilaterals, bilaterals, EITI, CSOs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/>
              </a:rPr>
              <a:t>Scale own role to regional conditions  OfD role in Latin America different from Africa so reach can be enlarged !</a:t>
            </a:r>
            <a:endParaRPr lang="en-US" sz="2000" dirty="0" smtClean="0">
              <a:sym typeface="Wingdings" pitchFamily="2" charset="2"/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has unique credibility, potential </a:t>
            </a:r>
            <a:r>
              <a:rPr lang="en-US" sz="2200" dirty="0" smtClean="0">
                <a:solidFill>
                  <a:schemeClr val="accent2"/>
                </a:solidFill>
                <a:sym typeface="Wingdings"/>
              </a:rPr>
              <a:t> Possible to extend influence, impact, long-term governance results</a:t>
            </a:r>
            <a:endParaRPr lang="en-US" sz="220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11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12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8" y="184384"/>
            <a:ext cx="6378471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Recommendations: Strategic Program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771897"/>
            <a:ext cx="7783573" cy="5478092"/>
          </a:xfrm>
        </p:spPr>
        <p:txBody>
          <a:bodyPr/>
          <a:lstStyle/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sz="2200" dirty="0" smtClean="0">
                <a:solidFill>
                  <a:srgbClr val="006600"/>
                </a:solidFill>
              </a:rPr>
              <a:t>OfD remains priority program for Norway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Provide on budget line for predictability, accountability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Expand program/funding if results appear possible/likely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sz="2200" dirty="0" smtClean="0">
                <a:solidFill>
                  <a:srgbClr val="006600"/>
                </a:solidFill>
              </a:rPr>
              <a:t>Maintain focus on poverty reduction, operational goals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Ensure long-term, broad-based vision, with the governance and distributional dimensions this implies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Ensure local voice in management - embassies critical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sz="2200" dirty="0" smtClean="0">
                <a:solidFill>
                  <a:srgbClr val="006600"/>
                </a:solidFill>
              </a:rPr>
              <a:t>“Oil Curse </a:t>
            </a:r>
            <a:r>
              <a:rPr lang="en-US" sz="2200" dirty="0" smtClean="0">
                <a:solidFill>
                  <a:srgbClr val="006600"/>
                </a:solidFill>
                <a:sym typeface="Wingdings"/>
              </a:rPr>
              <a:t> </a:t>
            </a:r>
            <a:r>
              <a:rPr lang="en-US" sz="2200" dirty="0" smtClean="0">
                <a:solidFill>
                  <a:srgbClr val="006600"/>
                </a:solidFill>
              </a:rPr>
              <a:t>Blessing” should be key concern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Understand local political economy/actors </a:t>
            </a:r>
            <a:r>
              <a:rPr lang="en-US" sz="2000" dirty="0" smtClean="0">
                <a:sym typeface="Wingdings"/>
              </a:rPr>
              <a:t> Track the complete value-chain  Identify action points for OfD </a:t>
            </a:r>
            <a:endParaRPr lang="en-US" sz="2000" dirty="0" smtClean="0">
              <a:sym typeface="Wingdings" pitchFamily="2" charset="2"/>
            </a:endParaRP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/>
            </a:pPr>
            <a:r>
              <a:rPr lang="en-US" sz="2200" dirty="0" smtClean="0">
                <a:solidFill>
                  <a:srgbClr val="006600"/>
                </a:solidFill>
              </a:rPr>
              <a:t>Strengthen international governance partnerships 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“Oil curse” is deliberate – addressing it requires alliances: national governments, multilaterals, bilaterals, knowledge </a:t>
            </a:r>
            <a:r>
              <a:rPr lang="en-US" sz="2000" dirty="0" err="1" smtClean="0">
                <a:sym typeface="Wingdings" pitchFamily="2" charset="2"/>
              </a:rPr>
              <a:t>centres</a:t>
            </a:r>
            <a:r>
              <a:rPr lang="en-US" sz="2000" dirty="0" smtClean="0">
                <a:sym typeface="Wingdings" pitchFamily="2" charset="2"/>
              </a:rPr>
              <a:t>, civil society, media, parliamentarians …  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12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13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8" y="184384"/>
            <a:ext cx="6651604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Recommendations: Governance is core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771897"/>
            <a:ext cx="7783573" cy="5478092"/>
          </a:xfrm>
        </p:spPr>
        <p:txBody>
          <a:bodyPr/>
          <a:lstStyle/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5"/>
            </a:pPr>
            <a:r>
              <a:rPr lang="en-US" sz="2200" dirty="0" smtClean="0">
                <a:solidFill>
                  <a:srgbClr val="006600"/>
                </a:solidFill>
              </a:rPr>
              <a:t>Good Governance (GG) as core and visible component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Operational GG program with funding, targets, clear partners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5"/>
            </a:pPr>
            <a:r>
              <a:rPr lang="en-US" sz="2200" dirty="0" smtClean="0">
                <a:solidFill>
                  <a:srgbClr val="006600"/>
                </a:solidFill>
              </a:rPr>
              <a:t>Country selection linked to GG prospects/performance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Keep core </a:t>
            </a:r>
            <a:r>
              <a:rPr lang="en-US" sz="2000" dirty="0" smtClean="0">
                <a:sym typeface="Wingdings"/>
              </a:rPr>
              <a:t> </a:t>
            </a:r>
            <a:r>
              <a:rPr lang="en-US" sz="2000" dirty="0" smtClean="0">
                <a:sym typeface="Wingdings" pitchFamily="2" charset="2"/>
              </a:rPr>
              <a:t>non-core distinction to define OfD intensity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Increase </a:t>
            </a:r>
            <a:r>
              <a:rPr lang="en-US" sz="2000" dirty="0" smtClean="0">
                <a:sym typeface="Wingdings"/>
              </a:rPr>
              <a:t>OfD countries where GG potential seems positive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/>
              </a:rPr>
              <a:t>Have clear Exit strategy – for success, </a:t>
            </a:r>
            <a:r>
              <a:rPr lang="en-US" sz="2000" i="1" dirty="0" smtClean="0">
                <a:sym typeface="Wingdings"/>
              </a:rPr>
              <a:t>and</a:t>
            </a:r>
            <a:r>
              <a:rPr lang="en-US" sz="2000" dirty="0" smtClean="0">
                <a:sym typeface="Wingdings"/>
              </a:rPr>
              <a:t> failure</a:t>
            </a:r>
            <a:endParaRPr lang="en-US" sz="2000" dirty="0" smtClean="0">
              <a:sym typeface="Wingdings" pitchFamily="2" charset="2"/>
            </a:endParaRP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5"/>
            </a:pPr>
            <a:r>
              <a:rPr lang="en-US" sz="2200" dirty="0" smtClean="0">
                <a:solidFill>
                  <a:srgbClr val="006600"/>
                </a:solidFill>
              </a:rPr>
              <a:t>Strengthen regional, South-South collaboration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Broaden resource base for learning, sharing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Support </a:t>
            </a:r>
            <a:r>
              <a:rPr lang="en-US" sz="2000" i="1" dirty="0" smtClean="0">
                <a:sym typeface="Wingdings" pitchFamily="2" charset="2"/>
              </a:rPr>
              <a:t>regional</a:t>
            </a:r>
            <a:r>
              <a:rPr lang="en-US" sz="2000" dirty="0" smtClean="0">
                <a:sym typeface="Wingdings" pitchFamily="2" charset="2"/>
              </a:rPr>
              <a:t> collaborations as important part of OfD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5"/>
            </a:pPr>
            <a:r>
              <a:rPr lang="en-US" sz="2200" dirty="0" smtClean="0">
                <a:solidFill>
                  <a:srgbClr val="006600"/>
                </a:solidFill>
                <a:sym typeface="Wingdings" pitchFamily="2" charset="2"/>
              </a:rPr>
              <a:t>Restructure program, governance structure, admin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Broaden program contents, less rigid “pillars”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Move from secretive ”R-</a:t>
            </a:r>
            <a:r>
              <a:rPr lang="en-US" sz="2000" dirty="0" err="1" smtClean="0">
                <a:sym typeface="Wingdings" pitchFamily="2" charset="2"/>
              </a:rPr>
              <a:t>notat</a:t>
            </a:r>
            <a:r>
              <a:rPr lang="en-US" sz="2000" dirty="0" smtClean="0">
                <a:sym typeface="Wingdings" pitchFamily="2" charset="2"/>
              </a:rPr>
              <a:t>” to transparent policy basis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Delegate more to field where feasible</a:t>
            </a: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13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14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7" y="184384"/>
            <a:ext cx="6841609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Recommendations: Widen Contents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771897"/>
            <a:ext cx="7783573" cy="5478092"/>
          </a:xfrm>
        </p:spPr>
        <p:txBody>
          <a:bodyPr/>
          <a:lstStyle/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9"/>
            </a:pPr>
            <a:r>
              <a:rPr lang="en-US" sz="2200" dirty="0" smtClean="0">
                <a:solidFill>
                  <a:srgbClr val="006600"/>
                </a:solidFill>
              </a:rPr>
              <a:t>Petroleum management: Extend to complete value chain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Support countries’ commercial decisions: biggest problems often related to good handling of large-scale benefits – </a:t>
            </a:r>
            <a:r>
              <a:rPr lang="en-US" sz="2000" dirty="0" err="1" smtClean="0">
                <a:sym typeface="Wingdings" pitchFamily="2" charset="2"/>
              </a:rPr>
              <a:t>realising</a:t>
            </a:r>
            <a:r>
              <a:rPr lang="en-US" sz="2000" dirty="0" smtClean="0">
                <a:sym typeface="Wingdings" pitchFamily="2" charset="2"/>
              </a:rPr>
              <a:t> this may raise conflict of interest issues for Norway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9"/>
            </a:pPr>
            <a:r>
              <a:rPr lang="en-US" sz="2200" dirty="0" smtClean="0">
                <a:solidFill>
                  <a:srgbClr val="006600"/>
                </a:solidFill>
              </a:rPr>
              <a:t>Revenue management: Expand OfD delivery capacity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Ensure OfD has range and depth of skills through use of wider networks 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9"/>
            </a:pPr>
            <a:r>
              <a:rPr lang="en-US" sz="2200" dirty="0" smtClean="0">
                <a:solidFill>
                  <a:srgbClr val="006600"/>
                </a:solidFill>
              </a:rPr>
              <a:t>Environmental management: Wider, strategic reach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Identify local actors for broad-based capacity development support, appropriate use of key tools (SEAs, EIAs etc)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Strengthen compliance monitoring, “polluter pays” policies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+mj-lt"/>
              <a:buAutoNum type="arabicPeriod" startAt="9"/>
            </a:pPr>
            <a:r>
              <a:rPr lang="en-US" sz="2200" dirty="0" smtClean="0">
                <a:solidFill>
                  <a:srgbClr val="006600"/>
                </a:solidFill>
                <a:sym typeface="Wingdings" pitchFamily="2" charset="2"/>
              </a:rPr>
              <a:t>Prepare OfD advisers for more complex roles, situations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Ensure advisers trained beyond technical fields: to build capacities in contested fields in context-sensitive places</a:t>
            </a: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14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15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7" y="184384"/>
            <a:ext cx="6841609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Recommendations: Realistic?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296883" y="973777"/>
            <a:ext cx="7883505" cy="5276212"/>
          </a:xfrm>
        </p:spPr>
        <p:txBody>
          <a:bodyPr/>
          <a:lstStyle/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A more </a:t>
            </a:r>
            <a:r>
              <a:rPr lang="en-US" sz="2200" dirty="0" err="1" smtClean="0">
                <a:solidFill>
                  <a:srgbClr val="006600"/>
                </a:solidFill>
              </a:rPr>
              <a:t>decentralised</a:t>
            </a:r>
            <a:r>
              <a:rPr lang="en-US" sz="2200" dirty="0" smtClean="0">
                <a:solidFill>
                  <a:srgbClr val="006600"/>
                </a:solidFill>
              </a:rPr>
              <a:t> governance approach?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In line with general Norwegian, DAC aid principles, </a:t>
            </a:r>
            <a:r>
              <a:rPr lang="en-US" sz="2000" dirty="0" err="1" smtClean="0">
                <a:sym typeface="Wingdings" pitchFamily="2" charset="2"/>
              </a:rPr>
              <a:t>Busan</a:t>
            </a:r>
            <a:r>
              <a:rPr lang="en-US" sz="2000" dirty="0" smtClean="0">
                <a:sym typeface="Wingdings" pitchFamily="2" charset="2"/>
              </a:rPr>
              <a:t> 2011 (fragile states) agreement, practice of other donors</a:t>
            </a: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i="1" dirty="0" smtClean="0">
                <a:sym typeface="Wingdings" pitchFamily="2" charset="2"/>
              </a:rPr>
              <a:t>Governance</a:t>
            </a:r>
            <a:r>
              <a:rPr lang="en-US" sz="2000" dirty="0" smtClean="0">
                <a:sym typeface="Wingdings" pitchFamily="2" charset="2"/>
              </a:rPr>
              <a:t> is context-specific </a:t>
            </a:r>
            <a:r>
              <a:rPr lang="en-US" sz="2000" dirty="0" smtClean="0">
                <a:sym typeface="Wingdings"/>
              </a:rPr>
              <a:t> Stronger field role </a:t>
            </a:r>
            <a:endParaRPr lang="en-US" sz="2000" dirty="0" smtClean="0">
              <a:sym typeface="Wingdings" pitchFamily="2" charset="2"/>
            </a:endParaRP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Stronger and bigger national and international alliances?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Building political support: U-4 on anti-corruption</a:t>
            </a: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Extractive Industry Transparency Initiative/EITI</a:t>
            </a:r>
          </a:p>
          <a:p>
            <a:pPr marL="457200" indent="-457200"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Sector approach to governance – strategic?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Brings in the actors that need to be involved</a:t>
            </a:r>
          </a:p>
          <a:p>
            <a:pPr marL="540000" lvl="1" indent="-180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Anti-corruption lesson: challenges largely sector specific</a:t>
            </a:r>
          </a:p>
          <a:p>
            <a:pPr marL="342900" lvl="1" indent="-342900"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  <a:cs typeface="+mn-cs"/>
              </a:rPr>
              <a:t>Good frameworks </a:t>
            </a:r>
            <a:r>
              <a:rPr lang="en-US" sz="2200" dirty="0" smtClean="0">
                <a:solidFill>
                  <a:schemeClr val="accent2"/>
                </a:solidFill>
                <a:cs typeface="+mn-cs"/>
                <a:sym typeface="Wingdings"/>
              </a:rPr>
              <a:t> </a:t>
            </a:r>
            <a:r>
              <a:rPr lang="en-US" sz="2200" dirty="0" smtClean="0">
                <a:solidFill>
                  <a:schemeClr val="accent2"/>
                </a:solidFill>
                <a:cs typeface="+mn-cs"/>
              </a:rPr>
              <a:t>good governance </a:t>
            </a:r>
            <a:r>
              <a:rPr lang="en-US" sz="2200" smtClean="0">
                <a:solidFill>
                  <a:schemeClr val="accent2"/>
                </a:solidFill>
                <a:cs typeface="+mn-cs"/>
              </a:rPr>
              <a:t>performance </a:t>
            </a:r>
            <a:r>
              <a:rPr lang="en-US" sz="2200" smtClean="0">
                <a:solidFill>
                  <a:schemeClr val="accent2"/>
                </a:solidFill>
                <a:sym typeface="Wingdings"/>
              </a:rPr>
              <a:t></a:t>
            </a:r>
            <a:r>
              <a:rPr lang="en-US" sz="2200" smtClean="0">
                <a:solidFill>
                  <a:schemeClr val="accent2"/>
                </a:solidFill>
                <a:cs typeface="+mn-cs"/>
              </a:rPr>
              <a:t> </a:t>
            </a:r>
            <a:r>
              <a:rPr lang="en-US" sz="2200" dirty="0" smtClean="0">
                <a:solidFill>
                  <a:schemeClr val="accent2"/>
                </a:solidFill>
                <a:cs typeface="+mn-cs"/>
              </a:rPr>
              <a:t>requires good strategies </a:t>
            </a:r>
            <a:r>
              <a:rPr lang="en-US" sz="2200" i="1" dirty="0" smtClean="0">
                <a:solidFill>
                  <a:schemeClr val="accent2"/>
                </a:solidFill>
                <a:cs typeface="+mn-cs"/>
              </a:rPr>
              <a:t>and</a:t>
            </a:r>
            <a:r>
              <a:rPr lang="en-US" sz="2200" dirty="0" smtClean="0">
                <a:solidFill>
                  <a:schemeClr val="accent2"/>
                </a:solidFill>
                <a:cs typeface="+mn-cs"/>
              </a:rPr>
              <a:t> implementation!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15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16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Oil for Development: The Future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914400"/>
            <a:ext cx="7783573" cy="5335589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Operational Objective remains fully relevant: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i="1" dirty="0" smtClean="0"/>
              <a:t>“Economically, environmentally and socially responsible management of petroleum resources which safeguards the needs of future generations”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The Concern is, if anything, greater today than in 2005: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GB" sz="2000" i="1" dirty="0" smtClean="0"/>
              <a:t>“Oil should be a blessing, not a curse. This means that petroleum revenues should be used to provide essential services for the many, and not be allowed to disappear into the pockets of the few; …”</a:t>
            </a:r>
            <a:endParaRPr lang="en-US" sz="2000" i="1" dirty="0" smtClean="0"/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Need to re-affirm the broad political consensus from 2005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Need to expand our horizon to handle the more complex governance issues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Need to invite in more hands to tackle the challenges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Need to provide the admin/</a:t>
            </a:r>
            <a:r>
              <a:rPr lang="en-US" sz="2200" dirty="0" err="1" smtClean="0">
                <a:solidFill>
                  <a:schemeClr val="accent2"/>
                </a:solidFill>
              </a:rPr>
              <a:t>mngt</a:t>
            </a:r>
            <a:r>
              <a:rPr lang="en-US" sz="2200" smtClean="0">
                <a:solidFill>
                  <a:schemeClr val="accent2"/>
                </a:solidFill>
              </a:rPr>
              <a:t> resources for the job</a:t>
            </a:r>
            <a:endParaRPr lang="en-US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endParaRPr lang="en-US" sz="220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16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1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Oil for Development: The Goals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1009403"/>
            <a:ext cx="7783573" cy="5240586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Operational Objective: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i="1" dirty="0" smtClean="0"/>
              <a:t>“Economically, environmentally and socially responsible management of petroleum resources which safeguards the needs of future generations”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The Concern: “Transform Resource Curse to Blessing”: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GB" sz="2000" i="1" dirty="0" smtClean="0"/>
              <a:t>“Oil should be a blessing, not a curse. This means that petroleum revenues should be used to provide essential services for the many, and not be allowed to disappear into the pockets of the few; local communities should experience new economic opportunities from petroleum activities and not have their environment threatened…” </a:t>
            </a:r>
            <a:r>
              <a:rPr lang="en-GB" sz="2000" dirty="0" smtClean="0"/>
              <a:t>(</a:t>
            </a:r>
            <a:r>
              <a:rPr lang="en-GB" sz="1600" dirty="0" smtClean="0"/>
              <a:t>OfD 2008, p. 3</a:t>
            </a:r>
            <a:r>
              <a:rPr lang="en-GB" sz="2000" dirty="0" smtClean="0"/>
              <a:t>)</a:t>
            </a:r>
            <a:endParaRPr lang="en-US" sz="2000" i="1" dirty="0" smtClean="0"/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Broad political consensus 2005: Designed by out-going Centre-right government – implemented/amended by in-coming Red-Green government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1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2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OfD: A Flagship Program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5" y="771897"/>
            <a:ext cx="7783573" cy="54780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Building on petroleum sector support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Sector assistance since 1980s to several countries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Evaluation 2006: </a:t>
            </a:r>
            <a:r>
              <a:rPr lang="en-US" sz="1800" dirty="0" smtClean="0">
                <a:sym typeface="Wingdings" pitchFamily="2" charset="2"/>
              </a:rPr>
              <a:t>good results in </a:t>
            </a:r>
            <a:r>
              <a:rPr lang="en-US" sz="1800" i="1" dirty="0" smtClean="0">
                <a:sym typeface="Wingdings" pitchFamily="2" charset="2"/>
              </a:rPr>
              <a:t>emerging-</a:t>
            </a:r>
            <a:r>
              <a:rPr lang="en-US" sz="1800" dirty="0" smtClean="0">
                <a:sym typeface="Wingdings" pitchFamily="2" charset="2"/>
              </a:rPr>
              <a:t>, limited in </a:t>
            </a:r>
            <a:r>
              <a:rPr lang="en-US" sz="1800" i="1" dirty="0" smtClean="0">
                <a:sym typeface="Wingdings" pitchFamily="2" charset="2"/>
              </a:rPr>
              <a:t>mature</a:t>
            </a:r>
            <a:r>
              <a:rPr lang="en-US" sz="1800" dirty="0" smtClean="0">
                <a:sym typeface="Wingdings" pitchFamily="2" charset="2"/>
              </a:rPr>
              <a:t> oil economies; good management, legal results; flexible; too limited in scope: need to address larger resource management dimensions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2005: </a:t>
            </a:r>
            <a:r>
              <a:rPr lang="en-US" sz="2200" i="1" dirty="0" smtClean="0">
                <a:solidFill>
                  <a:srgbClr val="006600"/>
                </a:solidFill>
              </a:rPr>
              <a:t>Oil for Development </a:t>
            </a:r>
            <a:r>
              <a:rPr lang="en-US" sz="2200" dirty="0" smtClean="0">
                <a:solidFill>
                  <a:srgbClr val="006600"/>
                </a:solidFill>
              </a:rPr>
              <a:t>(OfD) approved: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Broad consensus: </a:t>
            </a:r>
            <a:r>
              <a:rPr lang="en-US" sz="1800" dirty="0" smtClean="0">
                <a:sym typeface="Wingdings" pitchFamily="2" charset="2"/>
              </a:rPr>
              <a:t>include public finances, environment; program managed from own Secretariat in Oslo; based on demand-driven requests; focus on locally-owned capacity development</a:t>
            </a:r>
          </a:p>
          <a:p>
            <a:pPr lvl="1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Built around three “pillars”, sharing Norwegian experience/ public services, strong political support through 4-ministry Steering Committee led by MFA, governed by “R-</a:t>
            </a:r>
            <a:r>
              <a:rPr lang="en-US" sz="2000" dirty="0" err="1" smtClean="0">
                <a:sym typeface="Wingdings" pitchFamily="2" charset="2"/>
              </a:rPr>
              <a:t>notat</a:t>
            </a:r>
            <a:r>
              <a:rPr lang="en-US" sz="2000" dirty="0" smtClean="0">
                <a:sym typeface="Wingdings" pitchFamily="2" charset="2"/>
              </a:rPr>
              <a:t>”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addressing strategic sector at policy, institutional, </a:t>
            </a:r>
            <a:r>
              <a:rPr lang="en-US" sz="2200" dirty="0" err="1" smtClean="0">
                <a:solidFill>
                  <a:schemeClr val="accent2"/>
                </a:solidFill>
              </a:rPr>
              <a:t>organisational</a:t>
            </a:r>
            <a:r>
              <a:rPr lang="en-US" sz="2200" dirty="0" smtClean="0">
                <a:solidFill>
                  <a:schemeClr val="accent2"/>
                </a:solidFill>
              </a:rPr>
              <a:t> levels across the globe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most visible program providing Norwegian expertise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2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dirty="0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3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8" y="184384"/>
            <a:ext cx="6734731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OfD: Rapidly growing program </a:t>
            </a:r>
            <a:r>
              <a:rPr lang="nb-NO" sz="2400" b="0" dirty="0" smtClean="0"/>
              <a:t>(mill NOK)</a:t>
            </a:r>
            <a:endParaRPr lang="nb-NO" sz="24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646197" y="748147"/>
            <a:ext cx="7783573" cy="5478092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endParaRPr lang="en-US" sz="2200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endParaRPr lang="en-US" sz="22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6600"/>
                </a:solidFill>
              </a:rPr>
              <a:t>OfD now just above 1% of Norwegian aid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006600"/>
                </a:solidFill>
              </a:rPr>
              <a:t>Most important petroleum governance program globally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2"/>
                </a:solidFill>
              </a:rPr>
              <a:t>Number of OfD countries falling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3</a:t>
            </a:fld>
            <a:endParaRPr kumimoji="0" lang="nb-NO" sz="1400">
              <a:latin typeface="+mj-lt"/>
              <a:ea typeface="+mn-ea"/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190005" y="771897"/>
          <a:ext cx="8229600" cy="4096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4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0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Important Results Produced</a:t>
            </a:r>
            <a:endParaRPr lang="nb-NO" sz="28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396814" y="641268"/>
            <a:ext cx="7987165" cy="5608721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Most consistent achievement: institutional development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04000" lvl="1" indent="-252000" eaLnBrk="1" hangingPunct="1">
              <a:lnSpc>
                <a:spcPct val="95000"/>
              </a:lnSpc>
              <a:spcBef>
                <a:spcPts val="400"/>
              </a:spcBef>
              <a:spcAft>
                <a:spcPts val="4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Modern legal framework, regulatory regimes/institutions, </a:t>
            </a:r>
            <a:r>
              <a:rPr lang="en-US" sz="1800" dirty="0" err="1" smtClean="0">
                <a:sym typeface="Wingdings" pitchFamily="2" charset="2"/>
              </a:rPr>
              <a:t>allo-cation</a:t>
            </a:r>
            <a:r>
              <a:rPr lang="en-US" sz="1800" dirty="0" smtClean="0">
                <a:sym typeface="Wingdings" pitchFamily="2" charset="2"/>
              </a:rPr>
              <a:t>/concession policies, reporting systems in place/improved</a:t>
            </a:r>
          </a:p>
          <a:p>
            <a:pPr marL="504000" lvl="1" indent="-252000" eaLnBrk="1" hangingPunct="1">
              <a:lnSpc>
                <a:spcPct val="95000"/>
              </a:lnSpc>
              <a:spcBef>
                <a:spcPts val="400"/>
              </a:spcBef>
              <a:spcAft>
                <a:spcPts val="4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Implemented/</a:t>
            </a:r>
            <a:r>
              <a:rPr lang="en-US" sz="1800" dirty="0" err="1" smtClean="0">
                <a:sym typeface="Wingdings" pitchFamily="2" charset="2"/>
              </a:rPr>
              <a:t>operationalised</a:t>
            </a:r>
            <a:r>
              <a:rPr lang="en-US" sz="1800" dirty="0" smtClean="0">
                <a:sym typeface="Wingdings" pitchFamily="2" charset="2"/>
              </a:rPr>
              <a:t> through </a:t>
            </a:r>
            <a:r>
              <a:rPr lang="en-US" sz="1800" dirty="0" err="1" smtClean="0">
                <a:sym typeface="Wingdings" pitchFamily="2" charset="2"/>
              </a:rPr>
              <a:t>organisations</a:t>
            </a:r>
            <a:r>
              <a:rPr lang="en-US" sz="1800" dirty="0" smtClean="0">
                <a:sym typeface="Wingdings" pitchFamily="2" charset="2"/>
              </a:rPr>
              <a:t>/ offices with better capacities, performance, ownership/leadership</a:t>
            </a:r>
          </a:p>
          <a:p>
            <a:pPr marL="504000" lvl="1" indent="-252000" eaLnBrk="1" hangingPunct="1">
              <a:lnSpc>
                <a:spcPct val="95000"/>
              </a:lnSpc>
              <a:spcBef>
                <a:spcPts val="400"/>
              </a:spcBef>
              <a:spcAft>
                <a:spcPts val="4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Gains fragile</a:t>
            </a:r>
            <a:r>
              <a:rPr lang="en-US" sz="1800" smtClean="0">
                <a:sym typeface="Wingdings" pitchFamily="2" charset="2"/>
              </a:rPr>
              <a:t>, thin: </a:t>
            </a:r>
            <a:r>
              <a:rPr lang="en-US" sz="1800" dirty="0" smtClean="0">
                <a:sym typeface="Wingdings" pitchFamily="2" charset="2"/>
              </a:rPr>
              <a:t>capacity to reproduce capacity often lacking </a:t>
            </a:r>
            <a:r>
              <a:rPr lang="en-US" sz="1800" dirty="0" smtClean="0">
                <a:sym typeface="Wingdings"/>
              </a:rPr>
              <a:t></a:t>
            </a:r>
            <a:r>
              <a:rPr lang="en-US" sz="1800" dirty="0" smtClean="0">
                <a:sym typeface="Wingdings" pitchFamily="2" charset="2"/>
              </a:rPr>
              <a:t> improved public sector </a:t>
            </a:r>
            <a:r>
              <a:rPr lang="en-US" sz="1800" smtClean="0">
                <a:sym typeface="Wingdings" pitchFamily="2" charset="2"/>
              </a:rPr>
              <a:t>skills move to non-state actors</a:t>
            </a:r>
            <a:endParaRPr lang="en-US" sz="1800" dirty="0" smtClean="0">
              <a:sym typeface="Wingdings" pitchFamily="2" charset="2"/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Resource pillar most solid, finance pillar facing high demand, environment  pillar evolving: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04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Petroleum pillar w/ long history, experienced Norwegian actors (NPD, </a:t>
            </a:r>
            <a:r>
              <a:rPr lang="en-US" sz="1800" dirty="0" err="1" smtClean="0">
                <a:sym typeface="Wingdings" pitchFamily="2" charset="2"/>
              </a:rPr>
              <a:t>Ptil</a:t>
            </a:r>
            <a:r>
              <a:rPr lang="en-US" sz="1800" dirty="0" smtClean="0">
                <a:sym typeface="Wingdings" pitchFamily="2" charset="2"/>
              </a:rPr>
              <a:t>, Petrad); strong and interested local counterparts</a:t>
            </a:r>
          </a:p>
          <a:p>
            <a:pPr marL="504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Finance pillar: limited to </a:t>
            </a:r>
            <a:r>
              <a:rPr lang="en-US" sz="1800" dirty="0" err="1" smtClean="0">
                <a:sym typeface="Wingdings" pitchFamily="2" charset="2"/>
              </a:rPr>
              <a:t>MinFin</a:t>
            </a:r>
            <a:r>
              <a:rPr lang="en-US" sz="1800" dirty="0" smtClean="0">
                <a:sym typeface="Wingdings" pitchFamily="2" charset="2"/>
              </a:rPr>
              <a:t> staff due to concerns about quality of advice in sensitive policy areas; working w/ IMF, Tax for </a:t>
            </a:r>
            <a:r>
              <a:rPr lang="en-US" sz="1800" dirty="0" err="1" smtClean="0">
                <a:sym typeface="Wingdings" pitchFamily="2" charset="2"/>
              </a:rPr>
              <a:t>Dev’t</a:t>
            </a:r>
            <a:r>
              <a:rPr lang="en-US" sz="1800" dirty="0" smtClean="0">
                <a:sym typeface="Wingdings" pitchFamily="2" charset="2"/>
              </a:rPr>
              <a:t>; wish to limit engagement to two states due to own capacity constraints</a:t>
            </a:r>
          </a:p>
          <a:p>
            <a:pPr marL="504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1800" dirty="0" smtClean="0">
                <a:sym typeface="Wingdings" pitchFamily="2" charset="2"/>
              </a:rPr>
              <a:t>Environment pillar: most recent; complex field w/ often weak local counterparts; CSO involvement often sporadic, not integrated into OfD; programs evolving but still agreements lacking, results very incipient </a:t>
            </a:r>
          </a:p>
          <a:p>
            <a:pPr marL="504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endParaRPr lang="en-US" sz="2000" dirty="0" smtClean="0">
              <a:sym typeface="Wingdings" pitchFamily="2" charset="2"/>
            </a:endParaRP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4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5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Outcomes, </a:t>
            </a:r>
            <a:r>
              <a:rPr lang="nb-NO" sz="2800" b="0" i="1" dirty="0" smtClean="0"/>
              <a:t>Resource Pillar</a:t>
            </a:r>
            <a:endParaRPr lang="nb-NO" sz="2800" i="1" dirty="0" smtClean="0"/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5</a:t>
            </a:fld>
            <a:endParaRPr kumimoji="0" lang="nb-NO" sz="1400">
              <a:latin typeface="+mj-lt"/>
              <a:ea typeface="+mn-ea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7512" y="771896"/>
          <a:ext cx="7695211" cy="5257376"/>
        </p:xfrm>
        <a:graphic>
          <a:graphicData uri="http://schemas.openxmlformats.org/drawingml/2006/table">
            <a:tbl>
              <a:tblPr/>
              <a:tblGrid>
                <a:gridCol w="1497591"/>
                <a:gridCol w="1088460"/>
                <a:gridCol w="1301086"/>
                <a:gridCol w="1087694"/>
                <a:gridCol w="1196691"/>
                <a:gridCol w="1523689"/>
              </a:tblGrid>
              <a:tr h="346081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Resource ­Management Pillar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Mozambique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Timor-Leste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Uganda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Ghana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South America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34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Institution level</a:t>
                      </a: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Structure of sector clear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Laws, policies and regulations in line with good int’l practice in place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Structure in sector good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Frameworks – laws, reg’ions – largely ok being updated by Moz staff with only some NPD support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Ok,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Started , but regulations are still missing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Structure Formed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Revising Pet. Law, most regulations missing, not passed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Structure formed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Pet. Law in Parliament – Regulations missing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Bolivia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New Pet  Law in parliament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Ecuador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no legal effect.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Nicaragua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Legal frame­work established 1998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27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Organisation level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Appropriate public sector bodies in place with adequate structure, staff, resources, mandate and contact to OfD program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Public sector bodies in place, staffing and mandates ok.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Twinning with NPD working well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Ok, but uncertain sustainability,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Minimum critical mass of staff in place, but vulnerable. Still huge task in staff training, and in securing resources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Ok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More staff than TL and better recruiting ground. Twinning ok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New law on Petroleum supervision, only head appointed no staff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Very good recruiting possibilities compared to other countries.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Bolivia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ANH in place, twin with NPD, depending on passing Petroleum Law.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Ecuador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Run by TNCs, wish to change.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Nicaragua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Twin to NPD, lack capacity in production phase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52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National ownership</a:t>
                      </a: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Strong national political commitment to structure and functioning of sector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National actors feel in charge of sector dynamics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Positive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Confidence strong but now huge finds in north means actors, forces rapidly changing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Positive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Confidence strengthened, but still dependent on advisors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Positive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National actors feel quite confident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Positive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National oil company Yes, but </a:t>
                      </a:r>
                      <a:r>
                        <a:rPr lang="en-GB" sz="1050" dirty="0" smtClean="0">
                          <a:latin typeface="Arial"/>
                          <a:ea typeface="Times New Roman"/>
                          <a:cs typeface="Times New Roman"/>
                        </a:rPr>
                        <a:t>government offices No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Bolivia and Ecuador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Companies try to maintain power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Nicaragua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: Positive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Yes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6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Outcomes, </a:t>
            </a:r>
            <a:r>
              <a:rPr lang="nb-NO" sz="2800" b="0" i="1" dirty="0" smtClean="0"/>
              <a:t>Revenue Pillar</a:t>
            </a:r>
            <a:endParaRPr lang="nb-NO" sz="2800" i="1" dirty="0" smtClean="0"/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6</a:t>
            </a:fld>
            <a:endParaRPr kumimoji="0" lang="nb-NO" sz="1400">
              <a:latin typeface="+mj-lt"/>
              <a:ea typeface="+mn-ea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7512" y="771896"/>
          <a:ext cx="7695211" cy="5257376"/>
        </p:xfrm>
        <a:graphic>
          <a:graphicData uri="http://schemas.openxmlformats.org/drawingml/2006/table">
            <a:tbl>
              <a:tblPr/>
              <a:tblGrid>
                <a:gridCol w="1497591"/>
                <a:gridCol w="924975"/>
                <a:gridCol w="1464571"/>
                <a:gridCol w="1314255"/>
                <a:gridCol w="1175657"/>
                <a:gridCol w="1318162"/>
              </a:tblGrid>
              <a:tr h="346081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Resource ­Management Pillar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Mozambique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Timor-Leste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Uganda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Ghana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South America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65349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Institution level</a:t>
                      </a: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Structure of sector clear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Laws, policies and regulations in line with good int’l practice in place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OfD has not contributed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Significant contribution from OfD although tax management needs further strengthening. Weak institutions and governance context represent challenges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Too soon to see significant contribution from OfD.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OfD – no significant contribution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OfD has had no significant contribution.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927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Organisation level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Appropriate public sector bodies in place with adequate structure, staff, resources, mandate and contact to OfD program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OfD no significant contribution</a:t>
                      </a: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Significant contribution within </a:t>
                      </a:r>
                      <a:r>
                        <a:rPr lang="en-GB" sz="1050" kern="120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MoF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Central Bank, some achievements in petroleum tax unit. High vulnerability to turn-over and critical mass of adequate counterparts still not in place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Limited support towards specific activities. First step taken to define needs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 significant contribution from OfD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Some useful policy advice and analytical work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852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National ownership</a:t>
                      </a: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Strong national political commitment to structure and functioning of sector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National actors feel in charge of sector dynamics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dirty="0" smtClean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Strong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(Tax for Development</a:t>
                      </a:r>
                      <a:r>
                        <a:rPr lang="nb-NO" sz="105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active in Moz)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Strong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 capacity increasing so is also feeling of being in control and able to set the agenda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Strong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MinFin in charge in public sector, Parliament  in debate with presidency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GB" sz="105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Strong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National</a:t>
                      </a:r>
                      <a:r>
                        <a:rPr lang="nb-NO" sz="105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actors including civil society strongly engaged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Not </a:t>
                      </a:r>
                      <a:r>
                        <a:rPr lang="nb-NO" sz="105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assessed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nb-NO" sz="1050" kern="1200" baseline="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nb-NO" sz="1050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Strong civil society in most of the countries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7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197600" cy="606425"/>
          </a:xfrm>
        </p:spPr>
        <p:txBody>
          <a:bodyPr/>
          <a:lstStyle/>
          <a:p>
            <a:pPr eaLnBrk="1" hangingPunct="1"/>
            <a:r>
              <a:rPr lang="nb-NO" sz="2800" b="0" dirty="0" smtClean="0"/>
              <a:t>Outcomes, </a:t>
            </a:r>
            <a:r>
              <a:rPr lang="nb-NO" sz="2800" b="0" i="1" dirty="0" smtClean="0"/>
              <a:t>Environmental Pillar</a:t>
            </a:r>
            <a:endParaRPr lang="nb-NO" sz="2800" i="1" dirty="0" smtClean="0"/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7</a:t>
            </a:fld>
            <a:endParaRPr kumimoji="0" lang="nb-NO" sz="1400">
              <a:latin typeface="+mj-lt"/>
              <a:ea typeface="+mn-ea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7512" y="771896"/>
          <a:ext cx="7695211" cy="5415148"/>
        </p:xfrm>
        <a:graphic>
          <a:graphicData uri="http://schemas.openxmlformats.org/drawingml/2006/table">
            <a:tbl>
              <a:tblPr/>
              <a:tblGrid>
                <a:gridCol w="1497591"/>
                <a:gridCol w="1364362"/>
                <a:gridCol w="1025184"/>
                <a:gridCol w="1290504"/>
                <a:gridCol w="1270660"/>
                <a:gridCol w="1246910"/>
              </a:tblGrid>
              <a:tr h="356467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Resource ­Management Pillar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Mozambique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Timor-Leste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Uganda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Ghana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South America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70311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Institution level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Structure of sector clear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Laws, policies and regulations in line with good int’l practice in place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Environmental regulation reasonable.</a:t>
                      </a:r>
                    </a:p>
                    <a:p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SEA/IEA/compliance monitoring systems still inadequate</a:t>
                      </a:r>
                      <a:endParaRPr lang="en-GB" sz="1050" kern="12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Legislation in place. Subordinate regulation is lacking.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Special environmental policies/ legislation/ regulation have not been drafted/ amended.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Current regulations inadequate for environmental protection of Agency’s oil and gas functions.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Quite good legal framework but very limited implementation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1169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>
                          <a:latin typeface="Arial"/>
                          <a:ea typeface="Times New Roman"/>
                          <a:cs typeface="Times New Roman"/>
                        </a:rPr>
                        <a:t>Organisation level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>
                          <a:latin typeface="Arial"/>
                          <a:ea typeface="Times New Roman"/>
                          <a:cs typeface="Times New Roman"/>
                        </a:rPr>
                        <a:t> Appropriate public sector bodies in place with adequate structure, staff, resources, mandate and contact to OfD program</a:t>
                      </a:r>
                      <a:endParaRPr lang="en-GB" sz="105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Capacities weak in view of large off-shore finds.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OfD support integrated into wider frame of capacity development  co-ordinated by MICOA and Netherlands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Lack fundamental environmental capacity.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Capacity overburdened.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Weak co-ordination between Ministry and Environmental Commission and Norwegian agencies.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Relatively strong administration. 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Ambitious program coordinated with Norwegian  Climate and Pollution Agency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Frequent shifts in administration.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Only sporadic  Norwegian  cooperation/ follow-up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43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b="1" dirty="0">
                          <a:latin typeface="Arial"/>
                          <a:ea typeface="Times New Roman"/>
                          <a:cs typeface="Times New Roman"/>
                        </a:rPr>
                        <a:t>National ownership</a:t>
                      </a: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050" dirty="0">
                          <a:latin typeface="Arial"/>
                          <a:ea typeface="Times New Roman"/>
                          <a:cs typeface="Times New Roman"/>
                        </a:rPr>
                        <a:t>Strong national political commitment to structure and functioning of </a:t>
                      </a:r>
                      <a:r>
                        <a:rPr lang="en-GB" sz="1050" dirty="0" smtClean="0">
                          <a:latin typeface="Arial"/>
                          <a:ea typeface="Times New Roman"/>
                          <a:cs typeface="Times New Roman"/>
                        </a:rPr>
                        <a:t>sector</a:t>
                      </a:r>
                      <a:endParaRPr lang="en-GB" sz="1050" dirty="0"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4508" marR="645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Joint new co-operation agreement to be developed.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 term OfD advisors in place.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Weak government participation.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Extra efforts need to be made.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Long term OfD advisor helped to push program forward. 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nb-NO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Roles of official bodies to be clarified.</a:t>
                      </a:r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050" kern="120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050" kern="120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Role </a:t>
                      </a:r>
                      <a:r>
                        <a:rPr lang="en-GB" sz="1050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  Norwegian  Embassy section to be clarified</a:t>
                      </a:r>
                      <a:r>
                        <a:rPr lang="en-GB" sz="1050" kern="120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 specified</a:t>
                      </a:r>
                      <a:endParaRPr lang="en-GB" sz="1050" kern="1200" dirty="0" smtClean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Oslo, 31 January 2013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>
                <a:ea typeface="ＭＳ Ｐゴシック" pitchFamily="34" charset="-128"/>
              </a:rPr>
              <a:t>Oil for Development Evaluation </a:t>
            </a:r>
            <a:endParaRPr lang="nb-NO" smtClean="0">
              <a:ea typeface="ＭＳ Ｐゴシック" pitchFamily="34" charset="-128"/>
            </a:endParaRPr>
          </a:p>
        </p:txBody>
      </p:sp>
      <p:sp>
        <p:nvSpPr>
          <p:cNvPr id="14340" name="Date Placeholder 1"/>
          <p:cNvSpPr txBox="1">
            <a:spLocks noGrp="1"/>
          </p:cNvSpPr>
          <p:nvPr/>
        </p:nvSpPr>
        <p:spPr bwMode="auto">
          <a:xfrm>
            <a:off x="4648200" y="6248400"/>
            <a:ext cx="241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1" name="Footer Placeholder 2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853EE5-1E06-41BC-81FB-9C0D959F1802}" type="slidenum">
              <a:rPr lang="nb-NO"/>
              <a:pPr>
                <a:defRPr/>
              </a:pPr>
              <a:t>8</a:t>
            </a:fld>
            <a:endParaRPr lang="nb-NO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43" name="Title 1"/>
          <p:cNvSpPr>
            <a:spLocks noGrp="1"/>
          </p:cNvSpPr>
          <p:nvPr>
            <p:ph type="title" idx="4294967295"/>
          </p:nvPr>
        </p:nvSpPr>
        <p:spPr>
          <a:xfrm>
            <a:off x="378589" y="184384"/>
            <a:ext cx="6604102" cy="606425"/>
          </a:xfrm>
        </p:spPr>
        <p:txBody>
          <a:bodyPr/>
          <a:lstStyle/>
          <a:p>
            <a:pPr eaLnBrk="1" hangingPunct="1"/>
            <a:r>
              <a:rPr lang="nb-NO" sz="2600" b="0" dirty="0" smtClean="0"/>
              <a:t>Sector Governance: Growing  Challenges</a:t>
            </a:r>
            <a:endParaRPr lang="nb-NO" sz="2600" dirty="0" smtClean="0"/>
          </a:p>
        </p:txBody>
      </p:sp>
      <p:sp>
        <p:nvSpPr>
          <p:cNvPr id="14344" name="Content Placeholder 2"/>
          <p:cNvSpPr>
            <a:spLocks noGrp="1"/>
          </p:cNvSpPr>
          <p:nvPr>
            <p:ph idx="4294967295"/>
          </p:nvPr>
        </p:nvSpPr>
        <p:spPr>
          <a:xfrm>
            <a:off x="593766" y="866899"/>
            <a:ext cx="7586622" cy="538309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No. of petroleum economies up, many in fragile states: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Studies note democracy reversals due to “oil curse”: </a:t>
            </a:r>
            <a:r>
              <a:rPr lang="en-US" sz="1800" dirty="0" smtClean="0">
                <a:sym typeface="Wingdings" pitchFamily="2" charset="2"/>
              </a:rPr>
              <a:t>elites, companies collude to share economic rent, hide taxable incomes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Oil is particularly vulnerable to elite capture </a:t>
            </a:r>
            <a:r>
              <a:rPr lang="en-US" sz="2000" dirty="0" smtClean="0">
                <a:sym typeface="Wingdings"/>
              </a:rPr>
              <a:t> danger that more efficient state means more rent seeking/corruption</a:t>
            </a:r>
            <a:endParaRPr lang="en-US" sz="2000" dirty="0" smtClean="0">
              <a:sym typeface="Wingdings" pitchFamily="2" charset="2"/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ü"/>
            </a:pPr>
            <a:r>
              <a:rPr lang="en-US" sz="2200" dirty="0" smtClean="0">
                <a:solidFill>
                  <a:srgbClr val="006600"/>
                </a:solidFill>
              </a:rPr>
              <a:t>Does petroleum sector create negative gender effects?</a:t>
            </a:r>
            <a:endParaRPr lang="en-US" sz="2200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In public sector, women seem to do well – in private sector/ production fields, male bias</a:t>
            </a:r>
          </a:p>
          <a:p>
            <a:pPr marL="540000" lvl="1" indent="-252000" eaLnBrk="1" hangingPunct="1">
              <a:lnSpc>
                <a:spcPct val="95000"/>
              </a:lnSpc>
              <a:spcAft>
                <a:spcPct val="20000"/>
              </a:spcAft>
              <a:buFontTx/>
              <a:buChar char="•"/>
            </a:pPr>
            <a:r>
              <a:rPr lang="en-US" sz="2000" dirty="0" smtClean="0">
                <a:sym typeface="Wingdings" pitchFamily="2" charset="2"/>
              </a:rPr>
              <a:t>Real challenge: petroleum “crowding out” sectors important to women? </a:t>
            </a:r>
            <a:r>
              <a:rPr lang="en-US" sz="2000" dirty="0" smtClean="0">
                <a:sym typeface="Wingdings"/>
              </a:rPr>
              <a:t> Need to re-think gender strategies?</a:t>
            </a:r>
            <a:endParaRPr lang="en-US" sz="2000" dirty="0" smtClean="0">
              <a:sym typeface="Wingdings" pitchFamily="2" charset="2"/>
            </a:endParaRP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Need much more knowledge about sector fundamentals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needs to put </a:t>
            </a:r>
            <a:r>
              <a:rPr lang="en-US" sz="2200" i="1" dirty="0" smtClean="0">
                <a:solidFill>
                  <a:schemeClr val="accent2"/>
                </a:solidFill>
              </a:rPr>
              <a:t>governance </a:t>
            </a:r>
            <a:r>
              <a:rPr lang="en-US" sz="2200" dirty="0" smtClean="0">
                <a:solidFill>
                  <a:schemeClr val="accent2"/>
                </a:solidFill>
              </a:rPr>
              <a:t>at centre of program</a:t>
            </a:r>
          </a:p>
          <a:p>
            <a:pPr eaLnBrk="1" hangingPunct="1">
              <a:lnSpc>
                <a:spcPct val="95000"/>
              </a:lnSpc>
              <a:spcAft>
                <a:spcPct val="20000"/>
              </a:spcAft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2"/>
                </a:solidFill>
              </a:rPr>
              <a:t>OfD will thus need strategic alliances at national, inter-national levels, including with non-state actors</a:t>
            </a:r>
          </a:p>
          <a:p>
            <a:pPr eaLnBrk="1" hangingPunct="1"/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4345" name="Date Placeholder 3"/>
          <p:cNvSpPr txBox="1">
            <a:spLocks noGrp="1"/>
          </p:cNvSpPr>
          <p:nvPr/>
        </p:nvSpPr>
        <p:spPr bwMode="auto">
          <a:xfrm>
            <a:off x="4648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14346" name="Footer Placeholder 4"/>
          <p:cNvSpPr txBox="1">
            <a:spLocks noGrp="1"/>
          </p:cNvSpPr>
          <p:nvPr/>
        </p:nvSpPr>
        <p:spPr bwMode="auto">
          <a:xfrm>
            <a:off x="685800" y="6248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kumimoji="0" lang="en-US" sz="1400"/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767513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C7C69416-9594-4057-8229-52E4EC8089D4}" type="slidenum">
              <a:rPr kumimoji="0" lang="nb-NO" sz="1200">
                <a:solidFill>
                  <a:schemeClr val="bg2"/>
                </a:solidFill>
                <a:latin typeface="+mn-lt"/>
                <a:ea typeface="+mn-ea"/>
              </a:rPr>
              <a:pPr algn="r" eaLnBrk="0" hangingPunct="0">
                <a:defRPr/>
              </a:pPr>
              <a:t>8</a:t>
            </a:fld>
            <a:endParaRPr kumimoji="0" lang="nb-NO" sz="1400">
              <a:latin typeface="+mj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an-Master">
  <a:themeElements>
    <a:clrScheme name="">
      <a:dk1>
        <a:srgbClr val="1E3F79"/>
      </a:dk1>
      <a:lt1>
        <a:srgbClr val="FFFFFF"/>
      </a:lt1>
      <a:dk2>
        <a:srgbClr val="0B2E64"/>
      </a:dk2>
      <a:lt2>
        <a:srgbClr val="717F98"/>
      </a:lt2>
      <a:accent1>
        <a:srgbClr val="69BE28"/>
      </a:accent1>
      <a:accent2>
        <a:srgbClr val="741919"/>
      </a:accent2>
      <a:accent3>
        <a:srgbClr val="FFFFFF"/>
      </a:accent3>
      <a:accent4>
        <a:srgbClr val="183466"/>
      </a:accent4>
      <a:accent5>
        <a:srgbClr val="B9DBAC"/>
      </a:accent5>
      <a:accent6>
        <a:srgbClr val="681616"/>
      </a:accent6>
      <a:hlink>
        <a:srgbClr val="B6D6E3"/>
      </a:hlink>
      <a:folHlink>
        <a:srgbClr val="1F3F78"/>
      </a:folHlink>
    </a:clrScheme>
    <a:fontScheme name="Scan-Master">
      <a:majorFont>
        <a:latin typeface="Arial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an-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an-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an-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an-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an-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an-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an-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HD:Users:lenenyborgjensen:Desktop:Scan-Master.pot</Template>
  <TotalTime>16623</TotalTime>
  <Words>2533</Words>
  <Application>Microsoft Office PowerPoint</Application>
  <PresentationFormat>On-screen Show (4:3)</PresentationFormat>
  <Paragraphs>344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Scan-Master</vt:lpstr>
      <vt:lpstr> </vt:lpstr>
      <vt:lpstr>Oil for Development: The Goals</vt:lpstr>
      <vt:lpstr>OfD: A Flagship Program</vt:lpstr>
      <vt:lpstr>OfD: Rapidly growing program (mill NOK)</vt:lpstr>
      <vt:lpstr>Important Results Produced</vt:lpstr>
      <vt:lpstr>Outcomes, Resource Pillar</vt:lpstr>
      <vt:lpstr>Outcomes, Revenue Pillar</vt:lpstr>
      <vt:lpstr>Outcomes, Environmental Pillar</vt:lpstr>
      <vt:lpstr>Sector Governance: Growing  Challenges</vt:lpstr>
      <vt:lpstr>Pillar Structure: Strengths and Rigidities</vt:lpstr>
      <vt:lpstr>Technical Cooperation (TC)</vt:lpstr>
      <vt:lpstr>OfD: Facing the Future?</vt:lpstr>
      <vt:lpstr>Recommendations: Strategic Program</vt:lpstr>
      <vt:lpstr>Recommendations: Governance is core</vt:lpstr>
      <vt:lpstr>Recommendations: Widen Contents</vt:lpstr>
      <vt:lpstr>Recommendations: Realistic?</vt:lpstr>
      <vt:lpstr>Oil for Development: The Future</vt:lpstr>
    </vt:vector>
  </TitlesOfParts>
  <Company>Scanteam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RBM and OrgDevt for Ministry of Defense</dc:title>
  <dc:subject>Methodology</dc:subject>
  <dc:creator>Arne Disch</dc:creator>
  <cp:lastModifiedBy>Hverven Marit</cp:lastModifiedBy>
  <cp:revision>312</cp:revision>
  <dcterms:created xsi:type="dcterms:W3CDTF">2006-10-26T11:01:30Z</dcterms:created>
  <dcterms:modified xsi:type="dcterms:W3CDTF">2013-02-01T12:12:45Z</dcterms:modified>
</cp:coreProperties>
</file>