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3" r:id="rId3"/>
    <p:sldId id="259" r:id="rId4"/>
    <p:sldId id="281" r:id="rId5"/>
    <p:sldId id="284" r:id="rId6"/>
    <p:sldId id="285" r:id="rId7"/>
    <p:sldId id="286" r:id="rId8"/>
    <p:sldId id="266" r:id="rId9"/>
    <p:sldId id="272" r:id="rId10"/>
    <p:sldId id="273" r:id="rId11"/>
    <p:sldId id="282" r:id="rId12"/>
    <p:sldId id="283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</p:showPr>
  <p:clrMru>
    <a:srgbClr val="0000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65" autoAdjust="0"/>
  </p:normalViewPr>
  <p:slideViewPr>
    <p:cSldViewPr>
      <p:cViewPr>
        <p:scale>
          <a:sx n="100" d="100"/>
          <a:sy n="100" d="100"/>
        </p:scale>
        <p:origin x="-1308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DFC2BDC-EBB7-4468-B924-03AE1059B09E}" type="datetimeFigureOut">
              <a:rPr lang="en-GB"/>
              <a:pPr>
                <a:defRPr/>
              </a:pPr>
              <a:t>20/05/2013</a:t>
            </a:fld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DFBC12E-6692-48A2-B2C3-47E781881F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B97DCCF-F882-44C7-AF32-EBD98591D693}" type="datetimeFigureOut">
              <a:rPr lang="en-US"/>
              <a:pPr>
                <a:defRPr/>
              </a:pPr>
              <a:t>20/05/2013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FB32063-EC58-4E26-AF72-A72401BA1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r-F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5F5F723-9364-44A1-8FDB-830AEA540C5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smtClean="0"/>
          </a:p>
          <a:p>
            <a:pPr eaLnBrk="1" hangingPunct="1">
              <a:spcBef>
                <a:spcPct val="0"/>
              </a:spcBef>
            </a:pPr>
            <a:endParaRPr lang="fr-FR" smtClean="0"/>
          </a:p>
          <a:p>
            <a:pPr eaLnBrk="1" hangingPunct="1">
              <a:spcBef>
                <a:spcPct val="0"/>
              </a:spcBef>
            </a:pPr>
            <a:r>
              <a:rPr lang="fr-FR" smtClean="0"/>
              <a:t>How PMP indicators have been used? More results oriented budget approval (using country relevant PMP indicators as a tool for dialogue, inspiration for improvements; give concrete example SSR: Number of trained police agents NOT enough; perception of target population on improved public security matters);</a:t>
            </a:r>
          </a:p>
          <a:p>
            <a:pPr eaLnBrk="1" hangingPunct="1">
              <a:spcBef>
                <a:spcPct val="0"/>
              </a:spcBef>
            </a:pPr>
            <a:r>
              <a:rPr lang="fr-FR" smtClean="0"/>
              <a:t>However…</a:t>
            </a:r>
          </a:p>
        </p:txBody>
      </p:sp>
      <p:sp>
        <p:nvSpPr>
          <p:cNvPr id="2867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F4186173-6BD7-42FF-B332-7AF3AEEBED28}" type="slidenum">
              <a:rPr lang="en-US" sz="1200">
                <a:latin typeface="+mn-lt"/>
              </a:rPr>
              <a:pPr algn="r">
                <a:defRPr/>
              </a:pPr>
              <a:t>12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endParaRPr lang="en-GB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03C4C1-A402-4C7E-8133-45C3E4A20A7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fr-FR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D84627-D12A-476F-8582-64F8567B6BC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r-F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E85DAE-05CE-45F4-9ACD-2C3B75F4DAF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r-F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989F78-E587-41EC-B37C-7D6A62A9EEA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r>
              <a:rPr lang="en-GB" smtClean="0"/>
              <a:t>On target: projects still having the potential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smtClean="0"/>
          </a:p>
          <a:p>
            <a:pPr eaLnBrk="1" hangingPunct="1">
              <a:spcBef>
                <a:spcPct val="0"/>
              </a:spcBef>
            </a:pPr>
            <a:endParaRPr lang="fr-FR" smtClean="0"/>
          </a:p>
          <a:p>
            <a:pPr eaLnBrk="1" hangingPunct="1">
              <a:spcBef>
                <a:spcPct val="0"/>
              </a:spcBef>
            </a:pPr>
            <a:r>
              <a:rPr lang="fr-FR" smtClean="0"/>
              <a:t>How PMP indicators have been used? More results oriented budget approval (using country relevant PMP indicators as a tool for dialogue, inspiration for improvements; give concrete example SSR: Number of trained police agents NOT enough; perception of target population on improved public security matters);</a:t>
            </a:r>
          </a:p>
          <a:p>
            <a:pPr eaLnBrk="1" hangingPunct="1">
              <a:spcBef>
                <a:spcPct val="0"/>
              </a:spcBef>
            </a:pPr>
            <a:r>
              <a:rPr lang="fr-FR" smtClean="0"/>
              <a:t>However…</a:t>
            </a: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3A2CD6-696A-4AF2-AD22-7C2A21475CB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B113D-5B76-4DA2-B5BB-C976BE3EA233}" type="datetimeFigureOut">
              <a:rPr lang="en-US"/>
              <a:pPr>
                <a:defRPr/>
              </a:pPr>
              <a:t>20/05/2013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A6B53-2606-4E6E-A86D-1A606BD5C2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585B5-939F-4F68-B4F4-3C93A45500F8}" type="datetimeFigureOut">
              <a:rPr lang="en-US"/>
              <a:pPr>
                <a:defRPr/>
              </a:pPr>
              <a:t>20/05/2013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3E8CE-CAD9-4D17-85FE-EC592D44C3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74AC5-7E58-48B3-B5AE-9AFCEAD90493}" type="datetimeFigureOut">
              <a:rPr lang="en-US"/>
              <a:pPr>
                <a:defRPr/>
              </a:pPr>
              <a:t>20/05/2013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E7293-5562-4BA5-AE85-193DB52733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99FD9-B66A-406F-95F4-AA5E4B3315B5}" type="datetimeFigureOut">
              <a:rPr lang="en-US"/>
              <a:pPr>
                <a:defRPr/>
              </a:pPr>
              <a:t>20/05/2013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6D673-B06A-4C46-9AD1-CAE738F1D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52AD5-FA98-4896-998A-044B7304A062}" type="datetimeFigureOut">
              <a:rPr lang="en-US"/>
              <a:pPr>
                <a:defRPr/>
              </a:pPr>
              <a:t>20/05/2013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30A03-42B8-4DAC-A2EF-670098765D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56A3D-EFCF-4068-9DAB-79B9CFB55A43}" type="datetimeFigureOut">
              <a:rPr lang="en-US"/>
              <a:pPr>
                <a:defRPr/>
              </a:pPr>
              <a:t>20/05/2013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E9296-AFC3-436A-BC2C-7B50FD7E90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D9529-8E23-477D-B834-41E173BF2924}" type="datetimeFigureOut">
              <a:rPr lang="en-US"/>
              <a:pPr>
                <a:defRPr/>
              </a:pPr>
              <a:t>20/05/2013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CB6E8-CA5F-4843-A5DF-FF70A44A4D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C471A-2873-4A6D-A426-F53796F9BDDC}" type="datetimeFigureOut">
              <a:rPr lang="en-US"/>
              <a:pPr>
                <a:defRPr/>
              </a:pPr>
              <a:t>20/05/2013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1E54F-BED9-4161-B31B-86CBFDF8F3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F7A2C-0361-4247-B0C2-2DAE0049A7E4}" type="datetimeFigureOut">
              <a:rPr lang="en-US"/>
              <a:pPr>
                <a:defRPr/>
              </a:pPr>
              <a:t>20/05/2013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3B100-E827-475C-970D-93D8D2AE53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73403-FC5E-4E10-9FE5-802F5328676A}" type="datetimeFigureOut">
              <a:rPr lang="en-US"/>
              <a:pPr>
                <a:defRPr/>
              </a:pPr>
              <a:t>20/05/2013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24069-FD21-4915-B97C-174DBE53A7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FE70B-50E1-4830-8C11-3D5AD41B0457}" type="datetimeFigureOut">
              <a:rPr lang="en-US"/>
              <a:pPr>
                <a:defRPr/>
              </a:pPr>
              <a:t>20/05/2013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FE2D1-A0C6-4D0C-9CFE-32AC2A9368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9EFA187-488C-43DA-B469-5CEABCF09113}" type="datetimeFigureOut">
              <a:rPr lang="en-US"/>
              <a:pPr>
                <a:defRPr/>
              </a:pPr>
              <a:t>20/05/2013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38D51CF-60F0-4157-9D61-1ECB356CA2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pbf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36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UN support to conflict affected countries in the context of UN Peace Operations </a:t>
            </a:r>
          </a:p>
        </p:txBody>
      </p:sp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>
                <a:solidFill>
                  <a:srgbClr val="898989"/>
                </a:solidFill>
              </a:rPr>
              <a:t>NORAD and EO/UNDP 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>
                <a:solidFill>
                  <a:srgbClr val="898989"/>
                </a:solidFill>
              </a:rPr>
              <a:t>(Oslo 22 May 2013)</a:t>
            </a:r>
          </a:p>
          <a:p>
            <a:pPr eaLnBrk="1" hangingPunct="1">
              <a:lnSpc>
                <a:spcPct val="80000"/>
              </a:lnSpc>
            </a:pPr>
            <a:endParaRPr lang="en-US" sz="1400" smtClean="0">
              <a:solidFill>
                <a:srgbClr val="898989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 smtClean="0">
                <a:solidFill>
                  <a:srgbClr val="898989"/>
                </a:solidFill>
              </a:rPr>
              <a:t>Stefan Rummel-Shapiro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>
                <a:solidFill>
                  <a:srgbClr val="898989"/>
                </a:solidFill>
              </a:rPr>
              <a:t>Senior M&amp;E Advisor, UN Peacebuilding Fund (PBF/PBSO) New York</a:t>
            </a:r>
          </a:p>
        </p:txBody>
      </p:sp>
      <p:pic>
        <p:nvPicPr>
          <p:cNvPr id="1536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50800"/>
            <a:ext cx="22415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tx2"/>
          </a:solidFill>
          <a:ln w="25400" cmpd="sng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How did evaluations trigger change within PBSO/PBF? </a:t>
            </a:r>
          </a:p>
        </p:txBody>
      </p:sp>
      <p:sp>
        <p:nvSpPr>
          <p:cNvPr id="30722" name="Rectangle 1"/>
          <p:cNvSpPr>
            <a:spLocks noChangeArrowheads="1"/>
          </p:cNvSpPr>
          <p:nvPr/>
        </p:nvSpPr>
        <p:spPr bwMode="auto">
          <a:xfrm>
            <a:off x="381000" y="914400"/>
            <a:ext cx="8610600" cy="564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b="1" u="sng">
                <a:solidFill>
                  <a:schemeClr val="hlink"/>
                </a:solidFill>
                <a:latin typeface="Calibri" pitchFamily="34" charset="0"/>
              </a:rPr>
              <a:t>Strategic Guidance for Fund user</a:t>
            </a:r>
            <a:r>
              <a:rPr lang="en-US" sz="2000">
                <a:latin typeface="Calibri" pitchFamily="34" charset="0"/>
              </a:rPr>
              <a:t>   </a:t>
            </a:r>
          </a:p>
          <a:p>
            <a:pPr marL="1485900" lvl="3" indent="-342900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2000">
                <a:latin typeface="Calibri" pitchFamily="34" charset="0"/>
              </a:rPr>
              <a:t>PBF’s Global Results framework (PMP): A reference for improved programming and streamlined reporting on results</a:t>
            </a:r>
          </a:p>
          <a:p>
            <a:pPr marL="1485900" lvl="3" indent="-342900">
              <a:spcAft>
                <a:spcPts val="600"/>
              </a:spcAft>
              <a:buFont typeface="Courier New" pitchFamily="49" charset="0"/>
              <a:buChar char="o"/>
            </a:pPr>
            <a:r>
              <a:rPr lang="en-US"/>
              <a:t>Guidance on how to design, monitor and report on results</a:t>
            </a:r>
          </a:p>
          <a:p>
            <a:pPr marL="1485900" lvl="3" indent="-342900">
              <a:spcAft>
                <a:spcPts val="600"/>
              </a:spcAft>
              <a:buFont typeface="Courier New" pitchFamily="49" charset="0"/>
              <a:buNone/>
            </a:pPr>
            <a:r>
              <a:rPr lang="en-US"/>
              <a:t>      </a:t>
            </a:r>
            <a:r>
              <a:rPr lang="en-US" i="1"/>
              <a:t>(PBF Application Guidelines; </a:t>
            </a:r>
            <a:r>
              <a:rPr lang="en-US" i="1">
                <a:hlinkClick r:id="rId3"/>
              </a:rPr>
              <a:t>www.unpbf.org</a:t>
            </a:r>
            <a:r>
              <a:rPr lang="en-US" i="1"/>
              <a:t>)</a:t>
            </a:r>
            <a:endParaRPr lang="en-US" sz="2000">
              <a:latin typeface="Calibri" pitchFamily="34" charset="0"/>
            </a:endParaRPr>
          </a:p>
          <a:p>
            <a:pPr marL="1485900" lvl="3" indent="-342900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2000" i="1">
                <a:latin typeface="Calibri" pitchFamily="34" charset="0"/>
              </a:rPr>
              <a:t>Efforts to build consensus </a:t>
            </a:r>
            <a:r>
              <a:rPr lang="en-US" sz="2000">
                <a:latin typeface="Calibri" pitchFamily="34" charset="0"/>
              </a:rPr>
              <a:t>with Representatives from Governments, UN agencies, CSOs (Regional Workshop, July 2013)</a:t>
            </a:r>
          </a:p>
          <a:p>
            <a:pPr marL="1485900" lvl="3" indent="-342900">
              <a:spcAft>
                <a:spcPts val="600"/>
              </a:spcAft>
              <a:buFont typeface="Courier New" pitchFamily="49" charset="0"/>
              <a:buChar char="o"/>
            </a:pPr>
            <a:r>
              <a:rPr lang="en-US"/>
              <a:t>Conditions in place for an improved measuring of peace relevant results and knowledge building on what works, what does not? </a:t>
            </a:r>
            <a:r>
              <a:rPr lang="en-US" sz="2000">
                <a:latin typeface="Calibri" pitchFamily="34" charset="0"/>
              </a:rPr>
              <a:t>	</a:t>
            </a:r>
            <a:endParaRPr lang="en-US" i="1">
              <a:latin typeface="Calibri" pitchFamily="34" charset="0"/>
            </a:endParaRPr>
          </a:p>
          <a:p>
            <a:pPr marL="342900" indent="-342900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2000" b="1" u="sng">
                <a:solidFill>
                  <a:srgbClr val="0000FF"/>
                </a:solidFill>
                <a:latin typeface="Calibri" pitchFamily="34" charset="0"/>
              </a:rPr>
              <a:t>Evaluation function strengthened</a:t>
            </a:r>
          </a:p>
          <a:p>
            <a:pPr marL="1485900" lvl="3" indent="-342900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2000">
                <a:latin typeface="Calibri" pitchFamily="34" charset="0"/>
              </a:rPr>
              <a:t>50% of country programmes evaluated to date (since 2010)</a:t>
            </a:r>
          </a:p>
          <a:p>
            <a:pPr marL="1485900" lvl="3" indent="-342900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2000">
                <a:latin typeface="Calibri" pitchFamily="34" charset="0"/>
              </a:rPr>
              <a:t>Alignment of business processes: More results oriented budget approval and quality assurance at HQ</a:t>
            </a:r>
          </a:p>
          <a:p>
            <a:pPr marL="1485900" lvl="3" indent="-342900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2000">
                <a:latin typeface="Calibri" pitchFamily="34" charset="0"/>
              </a:rPr>
              <a:t>Meta-evaluation for internal knowledge management (draft)</a:t>
            </a:r>
          </a:p>
          <a:p>
            <a:pPr marL="1485900" lvl="3" indent="-342900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2000">
                <a:latin typeface="Calibri" pitchFamily="34" charset="0"/>
              </a:rPr>
              <a:t>PBF global review 2013: Focus on ‘business model’ and ‘strategic positioning’ (start date: June 2013)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1165225"/>
          </a:xfrm>
          <a:prstGeom prst="rect">
            <a:avLst/>
          </a:prstGeom>
          <a:solidFill>
            <a:schemeClr val="tx2"/>
          </a:solidFill>
          <a:ln w="25400" cmpd="sng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Challenges to improve the effective use of evaluation findings</a:t>
            </a:r>
          </a:p>
        </p:txBody>
      </p:sp>
      <p:sp>
        <p:nvSpPr>
          <p:cNvPr id="34818" name="Rectangle 1"/>
          <p:cNvSpPr>
            <a:spLocks noChangeArrowheads="1"/>
          </p:cNvSpPr>
          <p:nvPr/>
        </p:nvSpPr>
        <p:spPr bwMode="auto">
          <a:xfrm>
            <a:off x="304800" y="1219200"/>
            <a:ext cx="8839200" cy="519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3363" indent="-233363" algn="ctr">
              <a:spcAft>
                <a:spcPts val="600"/>
              </a:spcAft>
              <a:buFont typeface="Wingdings" pitchFamily="2" charset="2"/>
              <a:buNone/>
            </a:pPr>
            <a:r>
              <a:rPr lang="en-US" sz="2000" b="1">
                <a:solidFill>
                  <a:schemeClr val="hlink"/>
                </a:solidFill>
                <a:latin typeface="Calibri" pitchFamily="34" charset="0"/>
              </a:rPr>
              <a:t> </a:t>
            </a:r>
          </a:p>
          <a:p>
            <a:pPr marL="233363" indent="-233363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b="1">
                <a:solidFill>
                  <a:schemeClr val="hlink"/>
                </a:solidFill>
                <a:latin typeface="Calibri" pitchFamily="34" charset="0"/>
              </a:rPr>
              <a:t>Quality assurance: The precondition for the evaluability of PBF’s added value  </a:t>
            </a:r>
            <a:endParaRPr lang="en-US" sz="2000">
              <a:latin typeface="Calibri" pitchFamily="34" charset="0"/>
            </a:endParaRPr>
          </a:p>
          <a:p>
            <a:pPr lvl="2" indent="-228600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2000">
                <a:latin typeface="Calibri" pitchFamily="34" charset="0"/>
              </a:rPr>
              <a:t>How to apply minimum standards for good practice?  </a:t>
            </a:r>
          </a:p>
          <a:p>
            <a:pPr lvl="2" indent="-228600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2000">
                <a:latin typeface="Calibri" pitchFamily="34" charset="0"/>
              </a:rPr>
              <a:t>Trade-off between quality assurance of e.g. sound conflict analysis and speed to capture the momentum? </a:t>
            </a:r>
          </a:p>
          <a:p>
            <a:pPr lvl="2" indent="-228600">
              <a:spcAft>
                <a:spcPts val="600"/>
              </a:spcAft>
              <a:buFont typeface="Courier New" pitchFamily="49" charset="0"/>
              <a:buChar char="o"/>
            </a:pPr>
            <a:r>
              <a:rPr lang="en-US"/>
              <a:t>PBF: Global Fund without field presence: What is ‘within PBF control’</a:t>
            </a:r>
            <a:r>
              <a:rPr lang="en-US" sz="2000">
                <a:latin typeface="Calibri" pitchFamily="34" charset="0"/>
              </a:rPr>
              <a:t>? </a:t>
            </a:r>
          </a:p>
          <a:p>
            <a:pPr lvl="2" indent="-228600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2000">
                <a:latin typeface="Calibri" pitchFamily="34" charset="0"/>
              </a:rPr>
              <a:t>Cascade of decision making: HQ versus field (JSC, RUNOS, IP)</a:t>
            </a:r>
          </a:p>
          <a:p>
            <a:pPr lvl="2" indent="-228600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2000">
                <a:latin typeface="Calibri" pitchFamily="34" charset="0"/>
              </a:rPr>
              <a:t>Time needed untill the new guidelines materialize in better results  </a:t>
            </a:r>
          </a:p>
          <a:p>
            <a:pPr lvl="2" indent="-228600">
              <a:spcAft>
                <a:spcPts val="600"/>
              </a:spcAft>
            </a:pPr>
            <a:r>
              <a:rPr lang="en-US" sz="2000">
                <a:latin typeface="Calibri" pitchFamily="34" charset="0"/>
              </a:rPr>
              <a:t>	</a:t>
            </a:r>
            <a:endParaRPr lang="en-US" sz="2000" b="1">
              <a:latin typeface="Calibri" pitchFamily="34" charset="0"/>
            </a:endParaRPr>
          </a:p>
          <a:p>
            <a:pPr marL="233363" indent="-233363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b="1">
                <a:solidFill>
                  <a:srgbClr val="0000FF"/>
                </a:solidFill>
                <a:latin typeface="Calibri" pitchFamily="34" charset="0"/>
              </a:rPr>
              <a:t>Measuring results and means of verification   </a:t>
            </a:r>
            <a:endParaRPr lang="en-US" sz="2000" b="1">
              <a:latin typeface="Calibri" pitchFamily="34" charset="0"/>
            </a:endParaRPr>
          </a:p>
          <a:p>
            <a:pPr lvl="2" indent="-228600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2000">
                <a:latin typeface="Calibri" pitchFamily="34" charset="0"/>
              </a:rPr>
              <a:t>Quality of independent evaluations: To be improved </a:t>
            </a:r>
          </a:p>
          <a:p>
            <a:pPr lvl="2" indent="-228600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2000">
                <a:latin typeface="Calibri" pitchFamily="34" charset="0"/>
              </a:rPr>
              <a:t>Predictability of results (timebound)? Cumulative trends more accurate  than annual snapshots?</a:t>
            </a:r>
          </a:p>
          <a:p>
            <a:pPr lvl="2" indent="-228600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2000">
                <a:latin typeface="Calibri" pitchFamily="34" charset="0"/>
              </a:rPr>
              <a:t>How reliable are perception surveys for measuring ‘qualitative change’?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tx2"/>
          </a:solidFill>
          <a:ln w="25400" cmpd="sng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….challenges to improve…</a:t>
            </a:r>
          </a:p>
        </p:txBody>
      </p:sp>
      <p:sp>
        <p:nvSpPr>
          <p:cNvPr id="34819" name="Rectangle 1"/>
          <p:cNvSpPr>
            <a:spLocks noChangeArrowheads="1"/>
          </p:cNvSpPr>
          <p:nvPr/>
        </p:nvSpPr>
        <p:spPr bwMode="auto">
          <a:xfrm>
            <a:off x="381000" y="914400"/>
            <a:ext cx="8610600" cy="565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2000" b="1" u="sng">
                <a:solidFill>
                  <a:srgbClr val="0000FF"/>
                </a:solidFill>
                <a:latin typeface="Calibri" pitchFamily="34" charset="0"/>
              </a:rPr>
              <a:t>Methodology for measuring performance and reporting on results</a:t>
            </a:r>
          </a:p>
          <a:p>
            <a:pPr marL="1485900" lvl="3" indent="-342900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2000">
                <a:latin typeface="Calibri" pitchFamily="34" charset="0"/>
              </a:rPr>
              <a:t>What does ‘strong’ versus ‘weak’ performance mean? Are ‘30%’ already the ceiling within a fragile environment?</a:t>
            </a:r>
          </a:p>
          <a:p>
            <a:pPr marL="1485900" lvl="3" indent="-342900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2000">
                <a:latin typeface="Calibri" pitchFamily="34" charset="0"/>
              </a:rPr>
              <a:t>Where to set priorities: On performance improvements and accountability for results, or better knowledge building / sharing?</a:t>
            </a:r>
          </a:p>
          <a:p>
            <a:pPr marL="1485900" lvl="3" indent="-342900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2000">
                <a:latin typeface="Calibri" pitchFamily="34" charset="0"/>
              </a:rPr>
              <a:t>Substance of reporting on results?  </a:t>
            </a:r>
          </a:p>
          <a:p>
            <a:pPr marL="342900" indent="-342900">
              <a:spcAft>
                <a:spcPts val="600"/>
              </a:spcAft>
            </a:pPr>
            <a:endParaRPr lang="en-US" sz="2000" b="1" u="sng">
              <a:solidFill>
                <a:srgbClr val="0000FF"/>
              </a:solidFill>
              <a:latin typeface="Calibri" pitchFamily="34" charset="0"/>
            </a:endParaRPr>
          </a:p>
          <a:p>
            <a:pPr marL="342900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b="1" u="sng">
                <a:solidFill>
                  <a:srgbClr val="0000FF"/>
                </a:solidFill>
                <a:latin typeface="Calibri" pitchFamily="34" charset="0"/>
              </a:rPr>
              <a:t>Ensuring the complementarity of the ‘E’ and ‘M’ function</a:t>
            </a:r>
            <a:r>
              <a:rPr lang="en-US" sz="2000">
                <a:latin typeface="Calibri" pitchFamily="34" charset="0"/>
              </a:rPr>
              <a:t>   </a:t>
            </a:r>
          </a:p>
          <a:p>
            <a:pPr marL="1485900" lvl="3" indent="-342900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2000">
                <a:latin typeface="Calibri" pitchFamily="34" charset="0"/>
              </a:rPr>
              <a:t>Insisting on better quality design is crucial but not enough for ensuring programme evaluability.</a:t>
            </a:r>
          </a:p>
          <a:p>
            <a:pPr marL="1485900" lvl="3" indent="-342900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2000">
                <a:latin typeface="Calibri" pitchFamily="34" charset="0"/>
              </a:rPr>
              <a:t>Early warning systems: Monitoring and reporting must be aligned towards evaluation requirements (internal performance reviews) </a:t>
            </a:r>
          </a:p>
          <a:p>
            <a:pPr marL="1485900" lvl="3" indent="-342900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2000">
                <a:latin typeface="Calibri" pitchFamily="34" charset="0"/>
              </a:rPr>
              <a:t>The right partnership between M&amp;E matters building on trust and confidence among all partners at HQ and in-country!</a:t>
            </a:r>
          </a:p>
          <a:p>
            <a:pPr marL="1485900" lvl="3" indent="-342900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2000">
                <a:latin typeface="Calibri" pitchFamily="34" charset="0"/>
              </a:rPr>
              <a:t>External evaluations are one major data source, but not the only one for providing reliable evidence of peace relevant results!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/>
              <a:t>Topics for discussio</a:t>
            </a:r>
            <a:r>
              <a:rPr lang="en-US" sz="4000" b="1" dirty="0"/>
              <a:t>n</a:t>
            </a:r>
          </a:p>
        </p:txBody>
      </p:sp>
      <p:sp>
        <p:nvSpPr>
          <p:cNvPr id="16386" name="Content Placeholder 2"/>
          <p:cNvSpPr txBox="1">
            <a:spLocks/>
          </p:cNvSpPr>
          <p:nvPr/>
        </p:nvSpPr>
        <p:spPr bwMode="auto">
          <a:xfrm>
            <a:off x="228600" y="1600200"/>
            <a:ext cx="8686800" cy="48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 typeface="Arial" charset="0"/>
              <a:buNone/>
            </a:pPr>
            <a:endParaRPr lang="en-US" sz="2800"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  <a:buFont typeface="Arial" charset="0"/>
              <a:buChar char="•"/>
            </a:pPr>
            <a:r>
              <a:rPr lang="en-US" sz="2800">
                <a:latin typeface="Calibri" pitchFamily="34" charset="0"/>
              </a:rPr>
              <a:t>The scope for PBF country evaluations </a:t>
            </a:r>
          </a:p>
          <a:p>
            <a:pPr marL="514350" indent="-514350">
              <a:spcBef>
                <a:spcPct val="20000"/>
              </a:spcBef>
              <a:buFont typeface="Arial" charset="0"/>
              <a:buChar char="•"/>
            </a:pPr>
            <a:r>
              <a:rPr lang="en-US" sz="2800">
                <a:latin typeface="Calibri" pitchFamily="34" charset="0"/>
              </a:rPr>
              <a:t>Measuring results to assess the effectiveness of PBF country support and global performance</a:t>
            </a:r>
          </a:p>
          <a:p>
            <a:pPr marL="514350" indent="-514350">
              <a:spcBef>
                <a:spcPct val="20000"/>
              </a:spcBef>
              <a:buFont typeface="Arial" charset="0"/>
              <a:buChar char="•"/>
            </a:pPr>
            <a:r>
              <a:rPr lang="en-US" sz="2800">
                <a:latin typeface="Calibri" pitchFamily="34" charset="0"/>
              </a:rPr>
              <a:t>How did evaluations trigger change?</a:t>
            </a:r>
          </a:p>
          <a:p>
            <a:pPr marL="514350" indent="-514350">
              <a:spcBef>
                <a:spcPct val="20000"/>
              </a:spcBef>
              <a:buFont typeface="Arial" charset="0"/>
              <a:buChar char="•"/>
            </a:pPr>
            <a:r>
              <a:rPr lang="en-US" sz="2800">
                <a:latin typeface="Calibri" pitchFamily="34" charset="0"/>
              </a:rPr>
              <a:t>Remaining challenges to improve the effective use of evaluations </a:t>
            </a:r>
          </a:p>
          <a:p>
            <a:pPr marL="514350" indent="-514350">
              <a:spcBef>
                <a:spcPct val="20000"/>
              </a:spcBef>
              <a:buFont typeface="Arial" charset="0"/>
              <a:buChar char="•"/>
            </a:pPr>
            <a:endParaRPr lang="en-US" sz="28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Content Placeholder 4"/>
          <p:cNvSpPr>
            <a:spLocks noGrp="1"/>
          </p:cNvSpPr>
          <p:nvPr>
            <p:ph idx="1"/>
          </p:nvPr>
        </p:nvSpPr>
        <p:spPr>
          <a:xfrm>
            <a:off x="158750" y="1371600"/>
            <a:ext cx="8763000" cy="5181600"/>
          </a:xfrm>
        </p:spPr>
        <p:txBody>
          <a:bodyPr/>
          <a:lstStyle/>
          <a:p>
            <a:pPr marL="609600" indent="-609600" eaLnBrk="1" hangingPunct="1">
              <a:buFont typeface="Arial" charset="0"/>
              <a:buNone/>
              <a:defRPr/>
            </a:pPr>
            <a:r>
              <a:rPr lang="en-US" sz="2200" b="1" dirty="0" smtClean="0">
                <a:solidFill>
                  <a:srgbClr val="0000FF"/>
                </a:solidFill>
              </a:rPr>
              <a:t>Some key features:</a:t>
            </a:r>
          </a:p>
          <a:p>
            <a:pPr marL="609600" indent="-609600" eaLnBrk="1" hangingPunct="1">
              <a:defRPr/>
            </a:pPr>
            <a:r>
              <a:rPr lang="en-US" sz="2200" u="sng" dirty="0" smtClean="0">
                <a:solidFill>
                  <a:srgbClr val="0000FF"/>
                </a:solidFill>
              </a:rPr>
              <a:t>Peace Building Support Office (PBSO)</a:t>
            </a:r>
            <a:r>
              <a:rPr lang="en-US" sz="2200" dirty="0" smtClean="0">
                <a:solidFill>
                  <a:srgbClr val="0000FF"/>
                </a:solidFill>
              </a:rPr>
              <a:t>:</a:t>
            </a:r>
            <a:r>
              <a:rPr lang="en-US" sz="2200" dirty="0" smtClean="0"/>
              <a:t> Established in 2005/06 by the General Assembly with a direct reporting line to the Secretary General </a:t>
            </a:r>
          </a:p>
          <a:p>
            <a:pPr marL="609600" indent="-609600" eaLnBrk="1" hangingPunct="1">
              <a:defRPr/>
            </a:pPr>
            <a:r>
              <a:rPr lang="en-US" sz="2200" u="sng" dirty="0" smtClean="0">
                <a:solidFill>
                  <a:schemeClr val="hlink"/>
                </a:solidFill>
              </a:rPr>
              <a:t>PBF mandate</a:t>
            </a:r>
            <a:r>
              <a:rPr lang="en-US" sz="2200" dirty="0" smtClean="0">
                <a:solidFill>
                  <a:schemeClr val="hlink"/>
                </a:solidFill>
              </a:rPr>
              <a:t>:</a:t>
            </a:r>
            <a:r>
              <a:rPr lang="en-US" sz="2200" dirty="0" smtClean="0"/>
              <a:t> to support countries</a:t>
            </a:r>
          </a:p>
          <a:p>
            <a:pPr marL="914400" lvl="1" indent="-457200" eaLnBrk="1" hangingPunct="1">
              <a:buFont typeface="Calibri" pitchFamily="34" charset="0"/>
              <a:buNone/>
              <a:defRPr/>
            </a:pPr>
            <a:r>
              <a:rPr lang="en-US" sz="2200" dirty="0" smtClean="0"/>
              <a:t>- recovering from conflicts being </a:t>
            </a:r>
            <a:r>
              <a:rPr lang="en-US" sz="2200" dirty="0" smtClean="0">
                <a:solidFill>
                  <a:srgbClr val="FF0000"/>
                </a:solidFill>
              </a:rPr>
              <a:t>at risk of (re-) lapsing</a:t>
            </a:r>
            <a:r>
              <a:rPr lang="en-US" sz="2200" dirty="0" smtClean="0"/>
              <a:t> into conflict</a:t>
            </a:r>
          </a:p>
          <a:p>
            <a:pPr marL="457200" lvl="1" indent="0" eaLnBrk="1" hangingPunct="1">
              <a:buFont typeface="Arial" charset="0"/>
              <a:buNone/>
              <a:defRPr/>
            </a:pPr>
            <a:r>
              <a:rPr lang="en-US" sz="2200" dirty="0" smtClean="0"/>
              <a:t>- addressing </a:t>
            </a:r>
            <a:r>
              <a:rPr lang="en-US" sz="2200" dirty="0" smtClean="0">
                <a:solidFill>
                  <a:srgbClr val="FF0000"/>
                </a:solidFill>
              </a:rPr>
              <a:t>immediate needs</a:t>
            </a:r>
            <a:r>
              <a:rPr lang="en-US" sz="2200" dirty="0" smtClean="0"/>
              <a:t> for bridging </a:t>
            </a:r>
            <a:r>
              <a:rPr lang="en-US" sz="2200" dirty="0" smtClean="0">
                <a:solidFill>
                  <a:srgbClr val="FF0000"/>
                </a:solidFill>
              </a:rPr>
              <a:t>funding gaps</a:t>
            </a:r>
          </a:p>
          <a:p>
            <a:pPr marL="457200" lvl="1" indent="0" eaLnBrk="1" hangingPunct="1">
              <a:buFont typeface="Arial" charset="0"/>
              <a:buNone/>
              <a:defRPr/>
            </a:pPr>
            <a:r>
              <a:rPr lang="en-US" sz="2200" dirty="0" smtClean="0">
                <a:solidFill>
                  <a:srgbClr val="FF0000"/>
                </a:solidFill>
              </a:rPr>
              <a:t> </a:t>
            </a:r>
          </a:p>
          <a:p>
            <a:pPr marL="609600" indent="-609600" eaLnBrk="1" hangingPunct="1">
              <a:defRPr/>
            </a:pPr>
            <a:r>
              <a:rPr lang="en-US" sz="2200" u="sng" dirty="0" smtClean="0">
                <a:solidFill>
                  <a:schemeClr val="hlink"/>
                </a:solidFill>
              </a:rPr>
              <a:t>Institutional arrangements </a:t>
            </a:r>
            <a:r>
              <a:rPr lang="en-US" sz="2200" dirty="0" smtClean="0">
                <a:solidFill>
                  <a:schemeClr val="hlink"/>
                </a:solidFill>
              </a:rPr>
              <a:t> </a:t>
            </a:r>
          </a:p>
          <a:p>
            <a:pPr marL="609600" indent="-609600" eaLnBrk="1" hangingPunct="1">
              <a:buFont typeface="Arial" charset="0"/>
              <a:buNone/>
              <a:defRPr/>
            </a:pPr>
            <a:r>
              <a:rPr lang="en-US" sz="2200" dirty="0" smtClean="0"/>
              <a:t>       - Global Fund: Transfer to UN agencies as major fund users in-country</a:t>
            </a:r>
            <a:endParaRPr lang="en-US" sz="2200" u="sng" dirty="0" smtClean="0"/>
          </a:p>
          <a:p>
            <a:pPr eaLnBrk="1" hangingPunct="1">
              <a:defRPr/>
            </a:pP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 smtClean="0">
                <a:solidFill>
                  <a:srgbClr val="0000FF"/>
                </a:solidFill>
              </a:rPr>
              <a:t>   </a:t>
            </a:r>
            <a:r>
              <a:rPr lang="en-US" sz="2200" u="sng" dirty="0" smtClean="0">
                <a:solidFill>
                  <a:srgbClr val="0000FF"/>
                </a:solidFill>
              </a:rPr>
              <a:t>Two decision making levels</a:t>
            </a:r>
          </a:p>
          <a:p>
            <a:pPr marL="609600" indent="-609600" eaLnBrk="1" hangingPunct="1">
              <a:buFont typeface="Arial" charset="0"/>
              <a:buNone/>
              <a:defRPr/>
            </a:pPr>
            <a:r>
              <a:rPr lang="en-US" sz="2200" dirty="0" smtClean="0"/>
              <a:t>	HQ: Budget approval   </a:t>
            </a:r>
          </a:p>
          <a:p>
            <a:pPr marL="609600" indent="-609600" eaLnBrk="1" hangingPunct="1">
              <a:buFont typeface="Arial" charset="0"/>
              <a:buNone/>
              <a:defRPr/>
            </a:pPr>
            <a:r>
              <a:rPr lang="en-US" sz="2200" dirty="0" smtClean="0"/>
              <a:t>	Field: Selection of Fund Recipients for project implementation </a:t>
            </a:r>
            <a:endParaRPr lang="en-US" sz="26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0" y="-22225"/>
            <a:ext cx="9144000" cy="1317625"/>
          </a:xfrm>
          <a:prstGeom prst="rect">
            <a:avLst/>
          </a:prstGeom>
          <a:solidFill>
            <a:schemeClr val="tx2"/>
          </a:solidFill>
          <a:ln w="25400" cmpd="sng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schemeClr val="bg1"/>
                </a:solidFill>
              </a:rPr>
              <a:t>The scope for PBF country evaluations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096962"/>
          </a:xfrm>
        </p:spPr>
        <p:txBody>
          <a:bodyPr/>
          <a:lstStyle/>
          <a:p>
            <a:r>
              <a:rPr lang="en-GB" sz="3200" b="1" smtClean="0"/>
              <a:t>Priority areas for PBF country engagements</a:t>
            </a:r>
            <a:br>
              <a:rPr lang="en-GB" sz="3200" b="1" smtClean="0"/>
            </a:br>
            <a:r>
              <a:rPr lang="en-GB" sz="3200" b="1" smtClean="0"/>
              <a:t>                                                        </a:t>
            </a:r>
            <a:r>
              <a:rPr lang="en-GB" sz="1200" i="1" smtClean="0"/>
              <a:t>….cont. scope for PBF country evaluations…?</a:t>
            </a:r>
            <a:endParaRPr lang="en-GB" sz="3200" b="1" smtClean="0"/>
          </a:p>
        </p:txBody>
      </p:sp>
      <p:sp>
        <p:nvSpPr>
          <p:cNvPr id="2048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1800" b="1" smtClean="0">
                <a:solidFill>
                  <a:schemeClr val="hlink"/>
                </a:solidFill>
              </a:rPr>
              <a:t>(1) Support the implementation of peace agreements and political dialogue</a:t>
            </a:r>
            <a:endParaRPr lang="en-GB" sz="1800" smtClean="0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1800" smtClean="0"/>
              <a:t>Security Sector Reform</a:t>
            </a:r>
            <a:endParaRPr lang="en-GB" sz="1800" smtClean="0"/>
          </a:p>
          <a:p>
            <a:pPr>
              <a:lnSpc>
                <a:spcPct val="80000"/>
              </a:lnSpc>
            </a:pPr>
            <a:r>
              <a:rPr lang="en-US" sz="1800" smtClean="0"/>
              <a:t>Rule of Law</a:t>
            </a:r>
            <a:endParaRPr lang="en-GB" sz="1800" smtClean="0"/>
          </a:p>
          <a:p>
            <a:pPr>
              <a:lnSpc>
                <a:spcPct val="80000"/>
              </a:lnSpc>
            </a:pPr>
            <a:r>
              <a:rPr lang="en-US" sz="1800" smtClean="0"/>
              <a:t>(DD)R</a:t>
            </a:r>
            <a:endParaRPr lang="en-GB" sz="1800" smtClean="0"/>
          </a:p>
          <a:p>
            <a:pPr>
              <a:lnSpc>
                <a:spcPct val="80000"/>
              </a:lnSpc>
            </a:pPr>
            <a:r>
              <a:rPr lang="en-US" sz="1800" smtClean="0"/>
              <a:t>Political dialogue for Peace Agreements</a:t>
            </a:r>
            <a:endParaRPr lang="en-GB" sz="1800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1800" b="1" smtClean="0">
                <a:solidFill>
                  <a:schemeClr val="hlink"/>
                </a:solidFill>
              </a:rPr>
              <a:t>(2) Promote coexistence and peaceful resolution of conflict</a:t>
            </a:r>
            <a:endParaRPr lang="en-GB" sz="1800" smtClean="0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1800" smtClean="0"/>
              <a:t>National  reconciliation</a:t>
            </a:r>
            <a:endParaRPr lang="en-GB" sz="1800" smtClean="0"/>
          </a:p>
          <a:p>
            <a:pPr>
              <a:lnSpc>
                <a:spcPct val="80000"/>
              </a:lnSpc>
            </a:pPr>
            <a:r>
              <a:rPr lang="en-US" sz="1800" smtClean="0"/>
              <a:t>Democratic governance</a:t>
            </a:r>
            <a:endParaRPr lang="en-GB" sz="1800" smtClean="0"/>
          </a:p>
          <a:p>
            <a:pPr>
              <a:lnSpc>
                <a:spcPct val="80000"/>
              </a:lnSpc>
            </a:pPr>
            <a:r>
              <a:rPr lang="en-US" sz="1800" smtClean="0"/>
              <a:t>Management of natural resources (including land) </a:t>
            </a:r>
            <a:endParaRPr lang="en-GB" sz="1800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1800" b="1" smtClean="0">
                <a:solidFill>
                  <a:schemeClr val="hlink"/>
                </a:solidFill>
              </a:rPr>
              <a:t>(3) Revitalise the economy and generate immediate peace dividends</a:t>
            </a:r>
            <a:endParaRPr lang="en-GB" sz="1800" smtClean="0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1800" smtClean="0"/>
              <a:t>Short-term employment generation</a:t>
            </a:r>
            <a:endParaRPr lang="en-GB" sz="1800" smtClean="0"/>
          </a:p>
          <a:p>
            <a:pPr>
              <a:lnSpc>
                <a:spcPct val="80000"/>
              </a:lnSpc>
            </a:pPr>
            <a:r>
              <a:rPr lang="en-US" sz="1800" smtClean="0"/>
              <a:t>Sustainable livelihoods</a:t>
            </a:r>
            <a:endParaRPr lang="en-GB" sz="1800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1800" b="1" smtClean="0">
                <a:solidFill>
                  <a:schemeClr val="hlink"/>
                </a:solidFill>
              </a:rPr>
              <a:t>(4) (Re)-establish essential administrative services</a:t>
            </a:r>
            <a:endParaRPr lang="en-GB" sz="1800" smtClean="0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1800" smtClean="0"/>
              <a:t>Public administration</a:t>
            </a:r>
            <a:endParaRPr lang="en-GB" sz="1800" smtClean="0"/>
          </a:p>
          <a:p>
            <a:pPr>
              <a:lnSpc>
                <a:spcPct val="80000"/>
              </a:lnSpc>
            </a:pPr>
            <a:r>
              <a:rPr lang="en-US" sz="1800" smtClean="0"/>
              <a:t>Public service delivery (including infrastructure)</a:t>
            </a:r>
            <a:endParaRPr lang="en-GB" sz="1800" smtClean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GB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 Findings of the final evaluation (2010) of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/>
              <a:t>PBF’s project portfolio in Burundi </a:t>
            </a:r>
            <a:endParaRPr lang="en-US" sz="2800" b="1" dirty="0"/>
          </a:p>
        </p:txBody>
      </p:sp>
      <p:sp>
        <p:nvSpPr>
          <p:cNvPr id="16386" name="Content Placeholder 2"/>
          <p:cNvSpPr txBox="1">
            <a:spLocks/>
          </p:cNvSpPr>
          <p:nvPr/>
        </p:nvSpPr>
        <p:spPr bwMode="auto">
          <a:xfrm>
            <a:off x="257175" y="1295400"/>
            <a:ext cx="8686800" cy="513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2400" dirty="0">
                <a:latin typeface="Calibri" pitchFamily="34" charset="0"/>
              </a:rPr>
              <a:t>...highlighting </a:t>
            </a:r>
            <a:endParaRPr lang="en-US" sz="2400" dirty="0"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400" i="1" dirty="0">
                <a:solidFill>
                  <a:srgbClr val="0000FF"/>
                </a:solidFill>
                <a:latin typeface="Calibri" pitchFamily="34" charset="0"/>
              </a:rPr>
              <a:t>PBF’s specific added value: Overall project portfolio</a:t>
            </a:r>
          </a:p>
          <a:p>
            <a:pPr>
              <a:spcBef>
                <a:spcPct val="20000"/>
              </a:spcBef>
              <a:defRPr/>
            </a:pPr>
            <a:r>
              <a:rPr lang="en-US" sz="2400" dirty="0">
                <a:latin typeface="Calibri" pitchFamily="34" charset="0"/>
              </a:rPr>
              <a:t>	1) </a:t>
            </a:r>
            <a:r>
              <a:rPr lang="en-US" sz="2000" dirty="0">
                <a:latin typeface="Calibri" pitchFamily="34" charset="0"/>
              </a:rPr>
              <a:t>Catching the right momentum to intervene (speed, risk taking)</a:t>
            </a:r>
          </a:p>
          <a:p>
            <a:pPr>
              <a:spcBef>
                <a:spcPct val="20000"/>
              </a:spcBef>
              <a:defRPr/>
            </a:pPr>
            <a:r>
              <a:rPr lang="en-US" sz="2000" dirty="0">
                <a:latin typeface="Calibri" pitchFamily="34" charset="0"/>
              </a:rPr>
              <a:t>	</a:t>
            </a:r>
            <a:r>
              <a:rPr lang="en-US" sz="2000" dirty="0">
                <a:latin typeface="Calibri" pitchFamily="34" charset="0"/>
              </a:rPr>
              <a:t>2) Enhancing the coherence of Un agencies in their support to</a:t>
            </a:r>
          </a:p>
          <a:p>
            <a:pPr>
              <a:spcBef>
                <a:spcPct val="20000"/>
              </a:spcBef>
              <a:defRPr/>
            </a:pPr>
            <a:r>
              <a:rPr lang="en-US" sz="2000" dirty="0">
                <a:latin typeface="Calibri" pitchFamily="34" charset="0"/>
              </a:rPr>
              <a:t>	</a:t>
            </a:r>
            <a:r>
              <a:rPr lang="en-US" sz="2000" dirty="0" err="1">
                <a:latin typeface="Calibri" pitchFamily="34" charset="0"/>
              </a:rPr>
              <a:t>peacebuilding</a:t>
            </a:r>
            <a:r>
              <a:rPr lang="en-US" sz="2000" dirty="0">
                <a:latin typeface="Calibri" pitchFamily="34" charset="0"/>
              </a:rPr>
              <a:t> efforts of the government</a:t>
            </a:r>
          </a:p>
          <a:p>
            <a:pPr>
              <a:spcBef>
                <a:spcPct val="20000"/>
              </a:spcBef>
              <a:defRPr/>
            </a:pPr>
            <a:r>
              <a:rPr lang="en-US" sz="2000" dirty="0">
                <a:latin typeface="Calibri" pitchFamily="34" charset="0"/>
              </a:rPr>
              <a:t>	</a:t>
            </a:r>
            <a:r>
              <a:rPr lang="en-US" sz="2000" dirty="0">
                <a:latin typeface="Calibri" pitchFamily="34" charset="0"/>
              </a:rPr>
              <a:t>3) Achieving strategic results going beyond the scope of project</a:t>
            </a:r>
          </a:p>
          <a:p>
            <a:pPr>
              <a:spcBef>
                <a:spcPct val="20000"/>
              </a:spcBef>
              <a:defRPr/>
            </a:pPr>
            <a:r>
              <a:rPr lang="en-US" sz="2000" dirty="0">
                <a:latin typeface="Calibri" pitchFamily="34" charset="0"/>
              </a:rPr>
              <a:t>	</a:t>
            </a:r>
            <a:r>
              <a:rPr lang="en-US" sz="2000" dirty="0">
                <a:latin typeface="Calibri" pitchFamily="34" charset="0"/>
              </a:rPr>
              <a:t>achievements of individual UN agencies</a:t>
            </a:r>
          </a:p>
          <a:p>
            <a:pPr>
              <a:spcBef>
                <a:spcPct val="20000"/>
              </a:spcBef>
              <a:defRPr/>
            </a:pPr>
            <a:r>
              <a:rPr lang="en-US" sz="2000" dirty="0">
                <a:latin typeface="Calibri" pitchFamily="34" charset="0"/>
              </a:rPr>
              <a:t>	</a:t>
            </a:r>
            <a:r>
              <a:rPr lang="en-US" sz="2000" dirty="0">
                <a:latin typeface="Calibri" pitchFamily="34" charset="0"/>
              </a:rPr>
              <a:t>4) </a:t>
            </a:r>
            <a:r>
              <a:rPr lang="en-US" sz="2000" dirty="0">
                <a:latin typeface="Calibri" pitchFamily="34" charset="0"/>
              </a:rPr>
              <a:t>Programmatic response to conflict dynamics (large scale)</a:t>
            </a:r>
          </a:p>
          <a:p>
            <a:pPr>
              <a:spcBef>
                <a:spcPct val="20000"/>
              </a:spcBef>
              <a:defRPr/>
            </a:pPr>
            <a:r>
              <a:rPr lang="en-US" sz="2000" dirty="0">
                <a:latin typeface="Calibri" pitchFamily="34" charset="0"/>
              </a:rPr>
              <a:t>	</a:t>
            </a:r>
            <a:r>
              <a:rPr lang="en-US" sz="2000" dirty="0">
                <a:latin typeface="Calibri" pitchFamily="34" charset="0"/>
              </a:rPr>
              <a:t>5) Catalytic effects: Funding leverage, unleashing political processes!  </a:t>
            </a:r>
          </a:p>
          <a:p>
            <a:pPr>
              <a:spcBef>
                <a:spcPct val="20000"/>
              </a:spcBef>
              <a:defRPr/>
            </a:pPr>
            <a:r>
              <a:rPr lang="en-US" sz="2400" dirty="0">
                <a:latin typeface="Calibri" pitchFamily="34" charset="0"/>
              </a:rPr>
              <a:t> </a:t>
            </a:r>
          </a:p>
          <a:p>
            <a:pPr marL="514350" indent="-51435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400" i="1" dirty="0">
                <a:solidFill>
                  <a:srgbClr val="0000FF"/>
                </a:solidFill>
                <a:latin typeface="Calibri" pitchFamily="34" charset="0"/>
              </a:rPr>
              <a:t>PBF’s specific added value: Project related  </a:t>
            </a:r>
          </a:p>
          <a:p>
            <a:pPr>
              <a:spcBef>
                <a:spcPct val="20000"/>
              </a:spcBef>
              <a:defRPr/>
            </a:pPr>
            <a:r>
              <a:rPr lang="en-US" sz="2400" i="1" dirty="0">
                <a:solidFill>
                  <a:srgbClr val="0000FF"/>
                </a:solidFill>
                <a:latin typeface="Calibri" pitchFamily="34" charset="0"/>
              </a:rPr>
              <a:t>	</a:t>
            </a:r>
            <a:r>
              <a:rPr lang="en-US" sz="2000" i="1" dirty="0">
                <a:solidFill>
                  <a:srgbClr val="FF0000"/>
                </a:solidFill>
                <a:latin typeface="Calibri" pitchFamily="34" charset="0"/>
              </a:rPr>
              <a:t>Approx. 30% of projects contribute significantly to the </a:t>
            </a:r>
            <a:r>
              <a:rPr lang="en-US" sz="2000" i="1" dirty="0" err="1">
                <a:solidFill>
                  <a:srgbClr val="FF0000"/>
                </a:solidFill>
                <a:latin typeface="Calibri" pitchFamily="34" charset="0"/>
              </a:rPr>
              <a:t>peacebuilding</a:t>
            </a:r>
            <a:r>
              <a:rPr lang="en-US" sz="2000" i="1" dirty="0">
                <a:solidFill>
                  <a:srgbClr val="FF0000"/>
                </a:solidFill>
                <a:latin typeface="Calibri" pitchFamily="34" charset="0"/>
              </a:rPr>
              <a:t> 			processes in Burundi. </a:t>
            </a:r>
            <a:r>
              <a:rPr lang="en-US" sz="2000" b="1" i="1" dirty="0">
                <a:solidFill>
                  <a:srgbClr val="FF0000"/>
                </a:solidFill>
                <a:latin typeface="Calibri" pitchFamily="34" charset="0"/>
              </a:rPr>
              <a:t>Urgent call for improvements!</a:t>
            </a:r>
            <a:r>
              <a:rPr lang="en-US" sz="2000" b="1" dirty="0">
                <a:solidFill>
                  <a:srgbClr val="FF0000"/>
                </a:solidFill>
                <a:latin typeface="Calibri" pitchFamily="34" charset="0"/>
              </a:rPr>
              <a:t> </a:t>
            </a:r>
            <a:endParaRPr lang="en-US" sz="2000" b="1" dirty="0">
              <a:solidFill>
                <a:srgbClr val="FF0000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  <a:buFont typeface="Arial" charset="0"/>
              <a:buChar char="•"/>
              <a:defRPr/>
            </a:pPr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/>
              <a:t>Findings of the final evaluation of PBF in Burundi…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/>
              <a:t>….recommendations for improvements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i="1" dirty="0"/>
              <a:t>                                                                                                                                                                                                        .</a:t>
            </a:r>
            <a:r>
              <a:rPr lang="en-US" sz="1200" i="1" dirty="0"/>
              <a:t>continuing evaluation findings….</a:t>
            </a:r>
            <a:r>
              <a:rPr lang="en-US" sz="2800" b="1" dirty="0"/>
              <a:t> </a:t>
            </a:r>
            <a:endParaRPr lang="en-US" sz="2800" b="1" dirty="0"/>
          </a:p>
        </p:txBody>
      </p:sp>
      <p:sp>
        <p:nvSpPr>
          <p:cNvPr id="16386" name="Content Placeholder 2"/>
          <p:cNvSpPr txBox="1">
            <a:spLocks/>
          </p:cNvSpPr>
          <p:nvPr/>
        </p:nvSpPr>
        <p:spPr bwMode="auto">
          <a:xfrm>
            <a:off x="228600" y="1295400"/>
            <a:ext cx="8686800" cy="513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 typeface="Arial" charset="0"/>
              <a:buChar char="•"/>
            </a:pPr>
            <a:r>
              <a:rPr lang="en-US" sz="2400" i="1">
                <a:solidFill>
                  <a:srgbClr val="0000FF"/>
                </a:solidFill>
                <a:latin typeface="Calibri" pitchFamily="34" charset="0"/>
              </a:rPr>
              <a:t>Strategic guidance (PBSO/PBF) to the JSC and RUNOs?</a:t>
            </a:r>
          </a:p>
          <a:p>
            <a:pPr marL="514350" indent="-514350">
              <a:spcBef>
                <a:spcPct val="20000"/>
              </a:spcBef>
            </a:pPr>
            <a:r>
              <a:rPr lang="en-US" sz="2400">
                <a:latin typeface="Calibri" pitchFamily="34" charset="0"/>
              </a:rPr>
              <a:t>	</a:t>
            </a:r>
            <a:r>
              <a:rPr lang="en-US" sz="2000">
                <a:latin typeface="Calibri" pitchFamily="34" charset="0"/>
              </a:rPr>
              <a:t>1)</a:t>
            </a:r>
            <a:r>
              <a:rPr lang="en-US" sz="2400">
                <a:latin typeface="Calibri" pitchFamily="34" charset="0"/>
              </a:rPr>
              <a:t> </a:t>
            </a:r>
            <a:r>
              <a:rPr lang="en-US" sz="2000">
                <a:latin typeface="Calibri" pitchFamily="34" charset="0"/>
              </a:rPr>
              <a:t>Quality of programme design and measurements? Context specific?</a:t>
            </a:r>
          </a:p>
          <a:p>
            <a:pPr marL="514350" indent="-514350">
              <a:spcBef>
                <a:spcPct val="20000"/>
              </a:spcBef>
            </a:pPr>
            <a:r>
              <a:rPr lang="en-US" sz="2000">
                <a:latin typeface="Calibri" pitchFamily="34" charset="0"/>
              </a:rPr>
              <a:t>	2) How to trigger peace relevant change? Strategic entry point for Fund</a:t>
            </a:r>
          </a:p>
          <a:p>
            <a:pPr marL="514350" indent="-514350">
              <a:spcBef>
                <a:spcPct val="20000"/>
              </a:spcBef>
            </a:pPr>
            <a:r>
              <a:rPr lang="en-US" sz="2000">
                <a:latin typeface="Calibri" pitchFamily="34" charset="0"/>
              </a:rPr>
              <a:t>	Recipient Agencies? </a:t>
            </a:r>
          </a:p>
          <a:p>
            <a:pPr marL="514350" indent="-514350">
              <a:spcBef>
                <a:spcPct val="20000"/>
              </a:spcBef>
            </a:pPr>
            <a:r>
              <a:rPr lang="en-US" sz="2000">
                <a:latin typeface="Calibri" pitchFamily="34" charset="0"/>
              </a:rPr>
              <a:t>	3) Logic of intervention HQ versus field level? Coherent project selection?</a:t>
            </a:r>
          </a:p>
          <a:p>
            <a:pPr marL="514350" indent="-514350">
              <a:spcBef>
                <a:spcPct val="20000"/>
              </a:spcBef>
            </a:pPr>
            <a:r>
              <a:rPr lang="en-US" sz="2000">
                <a:latin typeface="Calibri" pitchFamily="34" charset="0"/>
              </a:rPr>
              <a:t>	4) Institutional arrangements for decision making at national level: More 	project-based than strategic! </a:t>
            </a:r>
          </a:p>
          <a:p>
            <a:pPr marL="514350" indent="-514350">
              <a:spcBef>
                <a:spcPct val="20000"/>
              </a:spcBef>
            </a:pPr>
            <a:r>
              <a:rPr lang="en-US" sz="2400">
                <a:latin typeface="Calibri" pitchFamily="34" charset="0"/>
              </a:rPr>
              <a:t>	</a:t>
            </a:r>
          </a:p>
          <a:p>
            <a:pPr marL="514350" indent="-514350">
              <a:spcBef>
                <a:spcPct val="20000"/>
              </a:spcBef>
              <a:buFont typeface="Arial" charset="0"/>
              <a:buChar char="•"/>
            </a:pPr>
            <a:r>
              <a:rPr lang="en-US" sz="2400" i="1">
                <a:solidFill>
                  <a:srgbClr val="0000FF"/>
                </a:solidFill>
                <a:latin typeface="Calibri" pitchFamily="34" charset="0"/>
              </a:rPr>
              <a:t>Implementation performance</a:t>
            </a:r>
            <a:endParaRPr lang="en-US" sz="2400"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</a:pPr>
            <a:r>
              <a:rPr lang="en-US" sz="2400" b="1">
                <a:latin typeface="Calibri" pitchFamily="34" charset="0"/>
              </a:rPr>
              <a:t>	 </a:t>
            </a:r>
            <a:r>
              <a:rPr lang="en-US" sz="2000">
                <a:latin typeface="Calibri" pitchFamily="34" charset="0"/>
              </a:rPr>
              <a:t>1)</a:t>
            </a:r>
            <a:r>
              <a:rPr lang="en-US" sz="2400" b="1">
                <a:latin typeface="Calibri" pitchFamily="34" charset="0"/>
              </a:rPr>
              <a:t> </a:t>
            </a:r>
            <a:r>
              <a:rPr lang="en-US" sz="2000">
                <a:latin typeface="Calibri" pitchFamily="34" charset="0"/>
              </a:rPr>
              <a:t>Clarity in how projects can trigger peacebuilding processes? </a:t>
            </a:r>
          </a:p>
          <a:p>
            <a:pPr marL="514350" indent="-514350">
              <a:spcBef>
                <a:spcPct val="20000"/>
              </a:spcBef>
            </a:pPr>
            <a:r>
              <a:rPr lang="en-US" sz="2000">
                <a:latin typeface="Calibri" pitchFamily="34" charset="0"/>
              </a:rPr>
              <a:t>	 2) Capacities in strategic management (planning, M&amp;E, RBM)?</a:t>
            </a:r>
          </a:p>
          <a:p>
            <a:pPr marL="514350" indent="-514350">
              <a:spcBef>
                <a:spcPct val="20000"/>
              </a:spcBef>
            </a:pPr>
            <a:r>
              <a:rPr lang="en-US" sz="2000" b="1">
                <a:latin typeface="Calibri" pitchFamily="34" charset="0"/>
              </a:rPr>
              <a:t>	 </a:t>
            </a:r>
            <a:r>
              <a:rPr lang="en-US" sz="2000">
                <a:latin typeface="Calibri" pitchFamily="34" charset="0"/>
              </a:rPr>
              <a:t>3) Efficiency of implementation process within risky environment?</a:t>
            </a:r>
          </a:p>
          <a:p>
            <a:pPr marL="514350" indent="-514350">
              <a:spcBef>
                <a:spcPct val="20000"/>
              </a:spcBef>
            </a:pPr>
            <a:r>
              <a:rPr lang="en-US" sz="2000">
                <a:latin typeface="Calibri" pitchFamily="34" charset="0"/>
              </a:rPr>
              <a:t>	 4) Operational procedures flexible enough? Losing the ‘momentum’!  </a:t>
            </a:r>
            <a:endParaRPr lang="en-US" sz="2400"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</a:pPr>
            <a:endParaRPr lang="en-US" sz="24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buFont typeface="Arial" charset="0"/>
              <a:buChar char="•"/>
            </a:pPr>
            <a:r>
              <a:rPr lang="en-US" sz="2400" b="1">
                <a:solidFill>
                  <a:srgbClr val="FFFFFF"/>
                </a:solidFill>
              </a:rPr>
              <a:t>The formulation of PBF Business Plan 2011 – 2013:</a:t>
            </a:r>
            <a:r>
              <a:rPr lang="en-US" sz="2800" b="1">
                <a:solidFill>
                  <a:srgbClr val="FFFFFF"/>
                </a:solidFill>
              </a:rPr>
              <a:t> </a:t>
            </a:r>
          </a:p>
          <a:p>
            <a:pPr marL="457200" indent="-457200" algn="ctr">
              <a:buFont typeface="Arial" charset="0"/>
              <a:buNone/>
            </a:pPr>
            <a:r>
              <a:rPr lang="en-US" sz="2400" b="1">
                <a:solidFill>
                  <a:srgbClr val="FFFFFF"/>
                </a:solidFill>
                <a:latin typeface="Arial" charset="0"/>
              </a:rPr>
              <a:t>The opportunity to address evaluation findings</a:t>
            </a:r>
            <a:r>
              <a:rPr lang="en-US" sz="240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(BDI)</a:t>
            </a:r>
            <a:endParaRPr lang="en-US" sz="2400" b="1">
              <a:solidFill>
                <a:srgbClr val="FFFFFF"/>
              </a:solidFill>
            </a:endParaRPr>
          </a:p>
          <a:p>
            <a:pPr marL="457200" indent="-457200" algn="ctr"/>
            <a:r>
              <a:rPr lang="en-US" sz="1000" i="1">
                <a:solidFill>
                  <a:srgbClr val="FFFFFF"/>
                </a:solidFill>
              </a:rPr>
              <a:t>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16386" name="Content Placeholder 2"/>
          <p:cNvSpPr txBox="1">
            <a:spLocks/>
          </p:cNvSpPr>
          <p:nvPr/>
        </p:nvSpPr>
        <p:spPr bwMode="auto">
          <a:xfrm>
            <a:off x="228600" y="1295400"/>
            <a:ext cx="8686800" cy="513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2400" i="1" dirty="0">
                <a:solidFill>
                  <a:srgbClr val="0000FF"/>
                </a:solidFill>
                <a:latin typeface="Calibri" pitchFamily="34" charset="0"/>
              </a:rPr>
              <a:t>The Performance Management Plan (PMP): The backbone for </a:t>
            </a:r>
          </a:p>
          <a:p>
            <a:pPr marL="514350" indent="-51435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400" i="1" dirty="0">
                <a:solidFill>
                  <a:srgbClr val="0000FF"/>
                </a:solidFill>
                <a:latin typeface="Calibri" pitchFamily="34" charset="0"/>
              </a:rPr>
              <a:t>Quality assurance (</a:t>
            </a:r>
            <a:r>
              <a:rPr lang="en-US" sz="2400" i="1" dirty="0" err="1">
                <a:solidFill>
                  <a:srgbClr val="0000FF"/>
                </a:solidFill>
                <a:latin typeface="Calibri" pitchFamily="34" charset="0"/>
              </a:rPr>
              <a:t>programme</a:t>
            </a:r>
            <a:r>
              <a:rPr lang="en-US" sz="2400" i="1" dirty="0">
                <a:solidFill>
                  <a:srgbClr val="0000FF"/>
                </a:solidFill>
                <a:latin typeface="Calibri" pitchFamily="34" charset="0"/>
              </a:rPr>
              <a:t> design stage)      </a:t>
            </a:r>
          </a:p>
          <a:p>
            <a:pPr>
              <a:spcBef>
                <a:spcPct val="20000"/>
              </a:spcBef>
              <a:defRPr/>
            </a:pPr>
            <a:r>
              <a:rPr lang="en-US" sz="2400" dirty="0">
                <a:latin typeface="Calibri" pitchFamily="34" charset="0"/>
              </a:rPr>
              <a:t>	</a:t>
            </a:r>
            <a:r>
              <a:rPr lang="en-US" sz="2000" dirty="0">
                <a:latin typeface="Calibri" pitchFamily="34" charset="0"/>
              </a:rPr>
              <a:t>- Reflecting PBF core mandate </a:t>
            </a:r>
            <a:r>
              <a:rPr lang="en-US" sz="2000" i="1" dirty="0">
                <a:latin typeface="Calibri" pitchFamily="34" charset="0"/>
              </a:rPr>
              <a:t>(…reduced risk of…)</a:t>
            </a:r>
          </a:p>
          <a:p>
            <a:pPr>
              <a:spcBef>
                <a:spcPct val="20000"/>
              </a:spcBef>
              <a:defRPr/>
            </a:pPr>
            <a:r>
              <a:rPr lang="en-US" sz="2000" dirty="0">
                <a:latin typeface="Calibri" pitchFamily="34" charset="0"/>
              </a:rPr>
              <a:t>	</a:t>
            </a:r>
            <a:r>
              <a:rPr lang="en-US" sz="2000" dirty="0">
                <a:latin typeface="Calibri" pitchFamily="34" charset="0"/>
              </a:rPr>
              <a:t>- Improving </a:t>
            </a:r>
            <a:r>
              <a:rPr lang="en-US" sz="2000" dirty="0" err="1">
                <a:latin typeface="Calibri" pitchFamily="34" charset="0"/>
              </a:rPr>
              <a:t>programme</a:t>
            </a:r>
            <a:r>
              <a:rPr lang="en-US" sz="2000" dirty="0">
                <a:latin typeface="Calibri" pitchFamily="34" charset="0"/>
              </a:rPr>
              <a:t> effectiveness </a:t>
            </a:r>
            <a:r>
              <a:rPr lang="en-US" sz="2000" i="1" u="sng" dirty="0">
                <a:latin typeface="Calibri" pitchFamily="34" charset="0"/>
              </a:rPr>
              <a:t>and</a:t>
            </a:r>
            <a:r>
              <a:rPr lang="en-US" sz="2000" dirty="0">
                <a:latin typeface="Calibri" pitchFamily="34" charset="0"/>
              </a:rPr>
              <a:t> organizational performance</a:t>
            </a:r>
          </a:p>
          <a:p>
            <a:pPr>
              <a:spcBef>
                <a:spcPct val="20000"/>
              </a:spcBef>
              <a:defRPr/>
            </a:pPr>
            <a:r>
              <a:rPr lang="en-US" sz="2000" dirty="0">
                <a:latin typeface="Calibri" pitchFamily="34" charset="0"/>
              </a:rPr>
              <a:t> 	   through stronger design, monitoring and reporting on results </a:t>
            </a:r>
          </a:p>
          <a:p>
            <a:pPr>
              <a:spcBef>
                <a:spcPct val="20000"/>
              </a:spcBef>
              <a:defRPr/>
            </a:pPr>
            <a:r>
              <a:rPr lang="en-US" sz="2000" dirty="0">
                <a:latin typeface="Calibri" pitchFamily="34" charset="0"/>
              </a:rPr>
              <a:t>	</a:t>
            </a:r>
            <a:r>
              <a:rPr lang="en-US" sz="2000" dirty="0">
                <a:latin typeface="Calibri" pitchFamily="34" charset="0"/>
              </a:rPr>
              <a:t>- Budget approval, visibility, strategic positioning: </a:t>
            </a:r>
            <a:r>
              <a:rPr lang="en-US" sz="2000" b="1" dirty="0">
                <a:latin typeface="Calibri" pitchFamily="34" charset="0"/>
              </a:rPr>
              <a:t>Results-oriented  </a:t>
            </a:r>
          </a:p>
          <a:p>
            <a:pPr>
              <a:spcBef>
                <a:spcPct val="20000"/>
              </a:spcBef>
              <a:defRPr/>
            </a:pPr>
            <a:r>
              <a:rPr lang="en-US" sz="2000" dirty="0">
                <a:latin typeface="Calibri" pitchFamily="34" charset="0"/>
              </a:rPr>
              <a:t>	</a:t>
            </a:r>
            <a:r>
              <a:rPr lang="en-US" sz="2000" dirty="0">
                <a:latin typeface="Calibri" pitchFamily="34" charset="0"/>
              </a:rPr>
              <a:t>- PMP indicators: a ‘tool for dialogue’, identify leverage point for ‘change’</a:t>
            </a:r>
          </a:p>
          <a:p>
            <a:pPr>
              <a:spcBef>
                <a:spcPct val="20000"/>
              </a:spcBef>
              <a:defRPr/>
            </a:pPr>
            <a:endParaRPr lang="en-US" sz="2400" i="1" dirty="0">
              <a:solidFill>
                <a:srgbClr val="0000FF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400" i="1" dirty="0">
                <a:solidFill>
                  <a:srgbClr val="0000FF"/>
                </a:solidFill>
                <a:latin typeface="Calibri" pitchFamily="34" charset="0"/>
              </a:rPr>
              <a:t>Streamlining M&amp;E systems for assessing ‘quality of change’ </a:t>
            </a:r>
          </a:p>
          <a:p>
            <a:pPr>
              <a:spcBef>
                <a:spcPct val="20000"/>
              </a:spcBef>
              <a:defRPr/>
            </a:pPr>
            <a:r>
              <a:rPr lang="en-US" sz="2400" b="1" dirty="0">
                <a:latin typeface="Calibri" pitchFamily="34" charset="0"/>
              </a:rPr>
              <a:t>	 - </a:t>
            </a:r>
            <a:r>
              <a:rPr lang="en-US" sz="2000" dirty="0">
                <a:latin typeface="Calibri" pitchFamily="34" charset="0"/>
              </a:rPr>
              <a:t>Roll-out mid 2011: Independent evaluations major </a:t>
            </a:r>
            <a:r>
              <a:rPr lang="en-US" sz="2000" dirty="0" err="1">
                <a:latin typeface="Calibri" pitchFamily="34" charset="0"/>
              </a:rPr>
              <a:t>MoV</a:t>
            </a:r>
            <a:endParaRPr lang="en-US" sz="2000" dirty="0">
              <a:latin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en-US" sz="2000" b="1" dirty="0">
                <a:latin typeface="Calibri" pitchFamily="34" charset="0"/>
              </a:rPr>
              <a:t>	 </a:t>
            </a:r>
            <a:r>
              <a:rPr lang="en-US" sz="2000" dirty="0">
                <a:latin typeface="Calibri" pitchFamily="34" charset="0"/>
              </a:rPr>
              <a:t>- Reporting against PMP indicators in 2011 (baseline) and 2012</a:t>
            </a:r>
          </a:p>
          <a:p>
            <a:pPr>
              <a:spcBef>
                <a:spcPct val="20000"/>
              </a:spcBef>
              <a:defRPr/>
            </a:pPr>
            <a:r>
              <a:rPr lang="en-US" sz="2000" dirty="0">
                <a:latin typeface="Calibri" pitchFamily="34" charset="0"/>
              </a:rPr>
              <a:t>	</a:t>
            </a:r>
            <a:r>
              <a:rPr lang="en-US" sz="2000" dirty="0">
                <a:latin typeface="Calibri" pitchFamily="34" charset="0"/>
              </a:rPr>
              <a:t> - Annual Report to SG, Performance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dirty="0">
                <a:latin typeface="Calibri" pitchFamily="34" charset="0"/>
              </a:rPr>
              <a:t>eviews (on donor demand)  </a:t>
            </a:r>
            <a:endParaRPr lang="en-US" sz="2400" dirty="0"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  <a:buFont typeface="Arial" charset="0"/>
              <a:buChar char="•"/>
              <a:defRPr/>
            </a:pPr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1165225"/>
          </a:xfrm>
          <a:prstGeom prst="rect">
            <a:avLst/>
          </a:prstGeom>
          <a:solidFill>
            <a:schemeClr val="tx2"/>
          </a:solidFill>
          <a:ln w="25400" cmpd="sng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</a:rPr>
              <a:t>Measuring results: Evaluations highlight </a:t>
            </a:r>
            <a:r>
              <a:rPr lang="en-US" sz="2000" b="1" dirty="0">
                <a:solidFill>
                  <a:schemeClr val="bg1"/>
                </a:solidFill>
                <a:latin typeface="Arial" charset="0"/>
              </a:rPr>
              <a:t>the </a:t>
            </a:r>
            <a:r>
              <a:rPr lang="en-US" sz="2000" b="1" dirty="0">
                <a:solidFill>
                  <a:schemeClr val="bg1"/>
                </a:solidFill>
                <a:latin typeface="Arial" charset="0"/>
              </a:rPr>
              <a:t>evidence for positive contributions to </a:t>
            </a:r>
            <a:r>
              <a:rPr lang="en-US" sz="2000" b="1" dirty="0" err="1">
                <a:solidFill>
                  <a:schemeClr val="bg1"/>
                </a:solidFill>
                <a:latin typeface="Arial" charset="0"/>
              </a:rPr>
              <a:t>peacebuilding</a:t>
            </a:r>
            <a:r>
              <a:rPr lang="en-US" sz="20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2000" b="1" dirty="0">
                <a:solidFill>
                  <a:schemeClr val="bg1"/>
                </a:solidFill>
                <a:latin typeface="Arial" charset="0"/>
              </a:rPr>
              <a:t>in-country </a:t>
            </a:r>
            <a:endParaRPr lang="en-US" sz="20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8674" name="Rectangle 1"/>
          <p:cNvSpPr>
            <a:spLocks noChangeArrowheads="1"/>
          </p:cNvSpPr>
          <p:nvPr/>
        </p:nvSpPr>
        <p:spPr bwMode="auto">
          <a:xfrm>
            <a:off x="304800" y="1295400"/>
            <a:ext cx="8839200" cy="515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3363" indent="-233363">
              <a:spcAft>
                <a:spcPts val="600"/>
              </a:spcAft>
              <a:buFont typeface="Wingdings" pitchFamily="2" charset="2"/>
              <a:buNone/>
            </a:pPr>
            <a:r>
              <a:rPr lang="en-US" b="1"/>
              <a:t>(1)</a:t>
            </a:r>
            <a:r>
              <a:rPr lang="en-US" b="1">
                <a:solidFill>
                  <a:srgbClr val="0000FF"/>
                </a:solidFill>
              </a:rPr>
              <a:t> </a:t>
            </a:r>
            <a:r>
              <a:rPr lang="en-US" b="1"/>
              <a:t>Outcome achievements: ‘Public safety improved’  </a:t>
            </a:r>
          </a:p>
          <a:p>
            <a:pPr marL="233363" indent="-233363">
              <a:spcAft>
                <a:spcPts val="600"/>
              </a:spcAft>
              <a:buFont typeface="Wingdings" pitchFamily="2" charset="2"/>
              <a:buNone/>
            </a:pPr>
            <a:r>
              <a:rPr lang="en-US" b="1"/>
              <a:t>	</a:t>
            </a:r>
            <a:r>
              <a:rPr lang="en-US" i="1"/>
              <a:t>Project support</a:t>
            </a:r>
            <a:r>
              <a:rPr lang="en-US" b="1"/>
              <a:t>: SSR, RoL and DDR</a:t>
            </a:r>
            <a:r>
              <a:rPr lang="en-US"/>
              <a:t> </a:t>
            </a:r>
            <a:r>
              <a:rPr lang="en-US" b="1"/>
              <a:t>	</a:t>
            </a:r>
          </a:p>
          <a:p>
            <a:pPr marL="233363" indent="-233363">
              <a:spcAft>
                <a:spcPts val="600"/>
              </a:spcAft>
              <a:buFont typeface="Wingdings" pitchFamily="2" charset="2"/>
              <a:buNone/>
            </a:pPr>
            <a:r>
              <a:rPr lang="en-US" b="1"/>
              <a:t>		</a:t>
            </a:r>
            <a:r>
              <a:rPr lang="en-US" i="1"/>
              <a:t>J</a:t>
            </a:r>
            <a:r>
              <a:rPr lang="en-US" sz="1600" i="1"/>
              <a:t>oint command / communication structures in place (BDI, SL)</a:t>
            </a:r>
          </a:p>
          <a:p>
            <a:pPr marL="233363" indent="-233363">
              <a:spcAft>
                <a:spcPts val="600"/>
              </a:spcAft>
              <a:buFont typeface="Wingdings" pitchFamily="2" charset="2"/>
              <a:buNone/>
            </a:pPr>
            <a:r>
              <a:rPr lang="en-US" sz="1600" i="1"/>
              <a:t>		Transitional justice systems with particular attention to women and girls (UGA)</a:t>
            </a:r>
          </a:p>
          <a:p>
            <a:pPr marL="233363" indent="-233363">
              <a:spcAft>
                <a:spcPts val="600"/>
              </a:spcAft>
              <a:buFont typeface="Wingdings" pitchFamily="2" charset="2"/>
              <a:buNone/>
            </a:pPr>
            <a:r>
              <a:rPr lang="en-US" sz="1600" i="1"/>
              <a:t>		Ex-combatants in armed forces or communities reintegrated (CAR, DRC, NEP)</a:t>
            </a:r>
            <a:endParaRPr lang="en-US" b="1"/>
          </a:p>
          <a:p>
            <a:pPr marL="233363" indent="-233363">
              <a:spcAft>
                <a:spcPts val="600"/>
              </a:spcAft>
              <a:buFont typeface="Wingdings" pitchFamily="2" charset="2"/>
              <a:buNone/>
            </a:pPr>
            <a:r>
              <a:rPr lang="en-US" b="1"/>
              <a:t>	</a:t>
            </a:r>
          </a:p>
          <a:p>
            <a:pPr marL="233363" indent="-233363">
              <a:spcAft>
                <a:spcPts val="600"/>
              </a:spcAft>
              <a:buFont typeface="Wingdings" pitchFamily="2" charset="2"/>
              <a:buNone/>
            </a:pPr>
            <a:r>
              <a:rPr lang="en-US" b="1"/>
              <a:t>(2) Outcome achievements: ‘Electoral process peaceful and votes respected’</a:t>
            </a:r>
          </a:p>
          <a:p>
            <a:pPr marL="233363" indent="-233363">
              <a:spcAft>
                <a:spcPts val="600"/>
              </a:spcAft>
              <a:buFont typeface="Wingdings" pitchFamily="2" charset="2"/>
              <a:buNone/>
            </a:pPr>
            <a:r>
              <a:rPr lang="en-US" b="1"/>
              <a:t>	</a:t>
            </a:r>
            <a:r>
              <a:rPr lang="en-US" i="1"/>
              <a:t>Project support</a:t>
            </a:r>
            <a:r>
              <a:rPr lang="en-US" b="1"/>
              <a:t>: Kick-start processes for reconciliation and social cohesion</a:t>
            </a:r>
          </a:p>
          <a:p>
            <a:pPr marL="233363" indent="-233363">
              <a:spcAft>
                <a:spcPts val="600"/>
              </a:spcAft>
              <a:buFont typeface="Wingdings" pitchFamily="2" charset="2"/>
              <a:buNone/>
            </a:pPr>
            <a:r>
              <a:rPr lang="en-US" b="1"/>
              <a:t> 		</a:t>
            </a:r>
            <a:r>
              <a:rPr lang="en-US" i="1"/>
              <a:t>I</a:t>
            </a:r>
            <a:r>
              <a:rPr lang="en-US" sz="1600" i="1"/>
              <a:t>nclusive national dialogue initiated (BDI, GUI, SL)</a:t>
            </a:r>
          </a:p>
          <a:p>
            <a:pPr marL="233363" indent="-233363">
              <a:spcAft>
                <a:spcPts val="600"/>
              </a:spcAft>
              <a:buFont typeface="Wingdings" pitchFamily="2" charset="2"/>
              <a:buNone/>
            </a:pPr>
            <a:r>
              <a:rPr lang="en-US" sz="1600" i="1"/>
              <a:t>		‘Code of conduct’ developed for media and political parties (GUI)</a:t>
            </a:r>
          </a:p>
          <a:p>
            <a:pPr marL="233363" indent="-233363">
              <a:spcAft>
                <a:spcPts val="600"/>
              </a:spcAft>
              <a:buFont typeface="Wingdings" pitchFamily="2" charset="2"/>
              <a:buNone/>
            </a:pPr>
            <a:r>
              <a:rPr lang="en-US" sz="1600" i="1"/>
              <a:t>		Engagement of non - state actors for keeping civil oversight (SL)</a:t>
            </a:r>
            <a:r>
              <a:rPr lang="en-US" sz="1600" b="1" i="1"/>
              <a:t> </a:t>
            </a:r>
          </a:p>
          <a:p>
            <a:pPr marL="233363" indent="-233363">
              <a:spcAft>
                <a:spcPts val="600"/>
              </a:spcAft>
              <a:buFont typeface="Wingdings" pitchFamily="2" charset="2"/>
              <a:buNone/>
            </a:pPr>
            <a:endParaRPr lang="en-US" b="1"/>
          </a:p>
          <a:p>
            <a:pPr marL="233363" indent="-233363">
              <a:spcAft>
                <a:spcPts val="600"/>
              </a:spcAft>
              <a:buFont typeface="Wingdings" pitchFamily="2" charset="2"/>
              <a:buNone/>
            </a:pPr>
            <a:r>
              <a:rPr lang="en-US" b="1"/>
              <a:t>(3) Outcome achievements: ‘Risks of relapse into mob violence reduced’</a:t>
            </a:r>
          </a:p>
          <a:p>
            <a:pPr marL="233363" indent="-233363">
              <a:spcAft>
                <a:spcPts val="600"/>
              </a:spcAft>
              <a:buFont typeface="Wingdings" pitchFamily="2" charset="2"/>
              <a:buNone/>
            </a:pPr>
            <a:r>
              <a:rPr lang="en-US" b="1"/>
              <a:t>	</a:t>
            </a:r>
            <a:r>
              <a:rPr lang="en-US" i="1"/>
              <a:t>Project support:</a:t>
            </a:r>
            <a:r>
              <a:rPr lang="en-US" b="1"/>
              <a:t> Mediation processes / skills enhanced: </a:t>
            </a:r>
          </a:p>
          <a:p>
            <a:pPr marL="233363" indent="-233363">
              <a:spcAft>
                <a:spcPts val="600"/>
              </a:spcAft>
              <a:buFont typeface="Wingdings" pitchFamily="2" charset="2"/>
              <a:buNone/>
            </a:pPr>
            <a:r>
              <a:rPr lang="en-US" b="1"/>
              <a:t>		</a:t>
            </a:r>
            <a:r>
              <a:rPr lang="en-US" sz="1600" i="1"/>
              <a:t>Youths / women groups trained in conflict mediation (GUI, KYR)</a:t>
            </a:r>
            <a:r>
              <a:rPr lang="en-US"/>
              <a:t> </a:t>
            </a:r>
            <a:r>
              <a:rPr lang="en-US" b="1">
                <a:solidFill>
                  <a:srgbClr val="0000FF"/>
                </a:solidFill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1165225"/>
          </a:xfrm>
          <a:prstGeom prst="rect">
            <a:avLst/>
          </a:prstGeom>
          <a:solidFill>
            <a:schemeClr val="tx2"/>
          </a:solidFill>
          <a:ln w="25400" cmpd="sng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chemeClr val="bg1"/>
                </a:solidFill>
              </a:rPr>
              <a:t>Assessing </a:t>
            </a:r>
            <a:r>
              <a:rPr lang="en-US" sz="2800" b="1" dirty="0">
                <a:solidFill>
                  <a:schemeClr val="bg1"/>
                </a:solidFill>
              </a:rPr>
              <a:t>PBF’s global </a:t>
            </a:r>
            <a:r>
              <a:rPr lang="en-US" sz="2800" b="1" dirty="0">
                <a:solidFill>
                  <a:schemeClr val="bg1"/>
                </a:solidFill>
              </a:rPr>
              <a:t>performance: Aggregated </a:t>
            </a:r>
          </a:p>
          <a:p>
            <a:pPr algn="ctr">
              <a:defRPr/>
            </a:pPr>
            <a:r>
              <a:rPr lang="en-US" sz="2800" b="1" dirty="0" err="1">
                <a:solidFill>
                  <a:schemeClr val="bg1"/>
                </a:solidFill>
              </a:rPr>
              <a:t>peacerelevant</a:t>
            </a:r>
            <a:r>
              <a:rPr lang="en-US" sz="2800" b="1" dirty="0">
                <a:solidFill>
                  <a:schemeClr val="bg1"/>
                </a:solidFill>
              </a:rPr>
              <a:t> outcomes (project related) 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066800"/>
            <a:ext cx="8931275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2130</TotalTime>
  <Words>1120</Words>
  <Application>Microsoft Office PowerPoint</Application>
  <PresentationFormat>On-screen Show (4:3)</PresentationFormat>
  <Paragraphs>155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Wingdings</vt:lpstr>
      <vt:lpstr>Courier New</vt:lpstr>
      <vt:lpstr>Office Theme</vt:lpstr>
      <vt:lpstr>UN support to conflict affected countries in the context of UN Peace Operations </vt:lpstr>
      <vt:lpstr>Slide 2</vt:lpstr>
      <vt:lpstr>Slide 3</vt:lpstr>
      <vt:lpstr>Priority areas for PBF country engagements                                                         ….cont. scope for PBF country evaluations…?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The World Bank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Joint Measurement of Results</dc:title>
  <dc:creator>wb358603</dc:creator>
  <cp:lastModifiedBy>United Nations</cp:lastModifiedBy>
  <cp:revision>264</cp:revision>
  <dcterms:created xsi:type="dcterms:W3CDTF">2012-06-30T20:17:33Z</dcterms:created>
  <dcterms:modified xsi:type="dcterms:W3CDTF">2013-05-20T14:14:46Z</dcterms:modified>
</cp:coreProperties>
</file>